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70" r:id="rId3"/>
    <p:sldMasterId id="2147483695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Tt8yer0WXfLTjzY6AzJ8BWmzt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fb96da0139_0_3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1" name="Google Shape;471;g2fb96da0139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fb96da0139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87" name="Google Shape;487;g2fb96da013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fb29334ba7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2fb29334ba7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>
            <a:lvl1pPr lvl="0">
              <a:buNone/>
              <a:defRPr sz="2400">
                <a:solidFill>
                  <a:schemeClr val="dk1"/>
                </a:solidFill>
              </a:defRPr>
            </a:lvl1pPr>
            <a:lvl2pPr lvl="1">
              <a:buNone/>
              <a:defRPr sz="2400">
                <a:solidFill>
                  <a:schemeClr val="dk1"/>
                </a:solidFill>
              </a:defRPr>
            </a:lvl2pPr>
            <a:lvl3pPr lvl="2">
              <a:buNone/>
              <a:defRPr sz="2400">
                <a:solidFill>
                  <a:schemeClr val="dk1"/>
                </a:solidFill>
              </a:defRPr>
            </a:lvl3pPr>
            <a:lvl4pPr lvl="3">
              <a:buNone/>
              <a:defRPr sz="2400">
                <a:solidFill>
                  <a:schemeClr val="dk1"/>
                </a:solidFill>
              </a:defRPr>
            </a:lvl4pPr>
            <a:lvl5pPr lvl="4">
              <a:buNone/>
              <a:defRPr sz="2400">
                <a:solidFill>
                  <a:schemeClr val="dk1"/>
                </a:solidFill>
              </a:defRPr>
            </a:lvl5pPr>
            <a:lvl6pPr lvl="5">
              <a:buNone/>
              <a:defRPr sz="2400">
                <a:solidFill>
                  <a:schemeClr val="dk1"/>
                </a:solidFill>
              </a:defRPr>
            </a:lvl6pPr>
            <a:lvl7pPr lvl="6">
              <a:buNone/>
              <a:defRPr sz="2400">
                <a:solidFill>
                  <a:schemeClr val="dk1"/>
                </a:solidFill>
              </a:defRPr>
            </a:lvl7pPr>
            <a:lvl8pPr lvl="7">
              <a:buNone/>
              <a:defRPr sz="2400">
                <a:solidFill>
                  <a:schemeClr val="dk1"/>
                </a:solidFill>
              </a:defRPr>
            </a:lvl8pPr>
            <a:lvl9pPr lvl="8">
              <a:buNone/>
              <a:defRPr sz="24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3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2"/>
          </p:nvPr>
        </p:nvSpPr>
        <p:spPr>
          <a:xfrm>
            <a:off x="1259682" y="3086100"/>
            <a:ext cx="5898300" cy="57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3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>
            <a:off x="1259682" y="3086100"/>
            <a:ext cx="5898300" cy="57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body" idx="1"/>
          </p:nvPr>
        </p:nvSpPr>
        <p:spPr>
          <a:xfrm rot="5400000">
            <a:off x="5880600" y="-1884862"/>
            <a:ext cx="6526800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9"/>
          <p:cNvSpPr txBox="1">
            <a:spLocks noGrp="1"/>
          </p:cNvSpPr>
          <p:nvPr>
            <p:ph type="title"/>
          </p:nvPr>
        </p:nvSpPr>
        <p:spPr>
          <a:xfrm rot="5400000">
            <a:off x="10700250" y="2934938"/>
            <a:ext cx="87177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body" idx="1"/>
          </p:nvPr>
        </p:nvSpPr>
        <p:spPr>
          <a:xfrm rot="5400000">
            <a:off x="2699250" y="-894112"/>
            <a:ext cx="8717700" cy="11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/>
        </p:nvSpPr>
        <p:spPr>
          <a:xfrm>
            <a:off x="2448000" y="648000"/>
            <a:ext cx="15773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2160000" y="538272"/>
            <a:ext cx="64800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  <a:defRPr sz="4800" b="1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2"/>
          </p:nvPr>
        </p:nvSpPr>
        <p:spPr>
          <a:xfrm>
            <a:off x="2160000" y="2448000"/>
            <a:ext cx="6480000" cy="4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Autofit/>
          </a:bodyPr>
          <a:lstStyle>
            <a:lvl1pPr lvl="0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/>
        </p:nvSpPr>
        <p:spPr>
          <a:xfrm>
            <a:off x="2448000" y="648000"/>
            <a:ext cx="15773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2448000" y="3095998"/>
            <a:ext cx="12237600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2448000" y="602180"/>
            <a:ext cx="122376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Autofit/>
          </a:bodyPr>
          <a:lstStyle>
            <a:lvl1pPr lvl="0"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02" y="576002"/>
            <a:ext cx="1223998" cy="94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2160000" y="2160002"/>
            <a:ext cx="64800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2"/>
          </p:nvPr>
        </p:nvSpPr>
        <p:spPr>
          <a:xfrm>
            <a:off x="2160000" y="4032000"/>
            <a:ext cx="6480000" cy="4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Autofit/>
          </a:bodyPr>
          <a:lstStyle>
            <a:lvl1pPr lvl="0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/>
        </p:nvSpPr>
        <p:spPr>
          <a:xfrm>
            <a:off x="2448000" y="648000"/>
            <a:ext cx="15773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2448000" y="602180"/>
            <a:ext cx="122376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>
            <a:spLocks noGrp="1"/>
          </p:cNvSpPr>
          <p:nvPr>
            <p:ph type="pic" idx="2"/>
          </p:nvPr>
        </p:nvSpPr>
        <p:spPr>
          <a:xfrm>
            <a:off x="0" y="1819202"/>
            <a:ext cx="18221400" cy="81756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Autofit/>
          </a:bodyPr>
          <a:lstStyle>
            <a:lvl1pPr lvl="0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02" y="576002"/>
            <a:ext cx="1223998" cy="94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2160000" y="4752000"/>
            <a:ext cx="81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6477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6477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6477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Autofit/>
          </a:bodyPr>
          <a:lstStyle>
            <a:lvl1pPr lvl="0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01" y="576003"/>
            <a:ext cx="1224001" cy="94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7"/>
          <p:cNvSpPr txBox="1">
            <a:spLocks noGrp="1"/>
          </p:cNvSpPr>
          <p:nvPr>
            <p:ph type="body" idx="1"/>
          </p:nvPr>
        </p:nvSpPr>
        <p:spPr>
          <a:xfrm>
            <a:off x="2160000" y="2160003"/>
            <a:ext cx="64800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body" idx="2"/>
          </p:nvPr>
        </p:nvSpPr>
        <p:spPr>
          <a:xfrm>
            <a:off x="2160000" y="4032000"/>
            <a:ext cx="6480000" cy="4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>
            <a:lvl1pPr lvl="0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Autofit/>
          </a:bodyPr>
          <a:lstStyle>
            <a:lvl1pPr lvl="0">
              <a:buNone/>
              <a:defRPr sz="2400">
                <a:solidFill>
                  <a:schemeClr val="dk1"/>
                </a:solidFill>
              </a:defRPr>
            </a:lvl1pPr>
            <a:lvl2pPr lvl="1">
              <a:buNone/>
              <a:defRPr sz="2400">
                <a:solidFill>
                  <a:schemeClr val="dk1"/>
                </a:solidFill>
              </a:defRPr>
            </a:lvl2pPr>
            <a:lvl3pPr lvl="2">
              <a:buNone/>
              <a:defRPr sz="2400">
                <a:solidFill>
                  <a:schemeClr val="dk1"/>
                </a:solidFill>
              </a:defRPr>
            </a:lvl3pPr>
            <a:lvl4pPr lvl="3">
              <a:buNone/>
              <a:defRPr sz="2400">
                <a:solidFill>
                  <a:schemeClr val="dk1"/>
                </a:solidFill>
              </a:defRPr>
            </a:lvl4pPr>
            <a:lvl5pPr lvl="4">
              <a:buNone/>
              <a:defRPr sz="2400">
                <a:solidFill>
                  <a:schemeClr val="dk1"/>
                </a:solidFill>
              </a:defRPr>
            </a:lvl5pPr>
            <a:lvl6pPr lvl="5">
              <a:buNone/>
              <a:defRPr sz="2400">
                <a:solidFill>
                  <a:schemeClr val="dk1"/>
                </a:solidFill>
              </a:defRPr>
            </a:lvl6pPr>
            <a:lvl7pPr lvl="6">
              <a:buNone/>
              <a:defRPr sz="2400">
                <a:solidFill>
                  <a:schemeClr val="dk1"/>
                </a:solidFill>
              </a:defRPr>
            </a:lvl7pPr>
            <a:lvl8pPr lvl="7">
              <a:buNone/>
              <a:defRPr sz="2400">
                <a:solidFill>
                  <a:schemeClr val="dk1"/>
                </a:solidFill>
              </a:defRPr>
            </a:lvl8pPr>
            <a:lvl9pPr lvl="8">
              <a:buNone/>
              <a:defRPr sz="24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fb96da0139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000" y="1224000"/>
            <a:ext cx="3111776" cy="239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b96da0139_0_134"/>
          <p:cNvSpPr txBox="1"/>
          <p:nvPr/>
        </p:nvSpPr>
        <p:spPr>
          <a:xfrm>
            <a:off x="2448003" y="648003"/>
            <a:ext cx="143781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fb96da0139_0_134"/>
          <p:cNvSpPr txBox="1">
            <a:spLocks noGrp="1"/>
          </p:cNvSpPr>
          <p:nvPr>
            <p:ph type="body" idx="1"/>
          </p:nvPr>
        </p:nvSpPr>
        <p:spPr>
          <a:xfrm>
            <a:off x="457204" y="2125285"/>
            <a:ext cx="17373600" cy="7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g2fb96da0139_0_134"/>
          <p:cNvSpPr txBox="1">
            <a:spLocks noGrp="1"/>
          </p:cNvSpPr>
          <p:nvPr>
            <p:ph type="body" idx="2"/>
          </p:nvPr>
        </p:nvSpPr>
        <p:spPr>
          <a:xfrm>
            <a:off x="2448006" y="602186"/>
            <a:ext cx="122379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0">
          <p15:clr>
            <a:srgbClr val="FBAE40"/>
          </p15:clr>
        </p15:guide>
        <p15:guide id="2" pos="43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b96da0139_0_138"/>
          <p:cNvSpPr txBox="1"/>
          <p:nvPr/>
        </p:nvSpPr>
        <p:spPr>
          <a:xfrm>
            <a:off x="2448000" y="648001"/>
            <a:ext cx="15773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fb96da0139_0_138"/>
          <p:cNvSpPr txBox="1">
            <a:spLocks noGrp="1"/>
          </p:cNvSpPr>
          <p:nvPr>
            <p:ph type="body" idx="1"/>
          </p:nvPr>
        </p:nvSpPr>
        <p:spPr>
          <a:xfrm>
            <a:off x="2448000" y="3095999"/>
            <a:ext cx="12237900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■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■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g2fb96da0139_0_138"/>
          <p:cNvSpPr txBox="1">
            <a:spLocks noGrp="1"/>
          </p:cNvSpPr>
          <p:nvPr>
            <p:ph type="body" idx="2"/>
          </p:nvPr>
        </p:nvSpPr>
        <p:spPr>
          <a:xfrm>
            <a:off x="2448000" y="602183"/>
            <a:ext cx="122379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○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■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■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■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Title and Content">
  <p:cSld name="Page 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b96da0139_0_142"/>
          <p:cNvSpPr txBox="1">
            <a:spLocks noGrp="1"/>
          </p:cNvSpPr>
          <p:nvPr>
            <p:ph type="body" idx="1"/>
          </p:nvPr>
        </p:nvSpPr>
        <p:spPr>
          <a:xfrm>
            <a:off x="1257307" y="2097045"/>
            <a:ext cx="15773400" cy="7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75" tIns="51425" rIns="102875" bIns="51425" anchor="t" anchorCtr="0">
            <a:norm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0">
          <p15:clr>
            <a:srgbClr val="FBAE40"/>
          </p15:clr>
        </p15:guide>
        <p15:guide id="2" pos="43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b96da0139_0_144"/>
          <p:cNvSpPr txBox="1">
            <a:spLocks noGrp="1"/>
          </p:cNvSpPr>
          <p:nvPr>
            <p:ph type="body" idx="1"/>
          </p:nvPr>
        </p:nvSpPr>
        <p:spPr>
          <a:xfrm>
            <a:off x="1455901" y="6375489"/>
            <a:ext cx="122379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g2fb96da0139_0_144"/>
          <p:cNvSpPr txBox="1">
            <a:spLocks noGrp="1"/>
          </p:cNvSpPr>
          <p:nvPr>
            <p:ph type="body" idx="2"/>
          </p:nvPr>
        </p:nvSpPr>
        <p:spPr>
          <a:xfrm>
            <a:off x="1455901" y="2500211"/>
            <a:ext cx="122379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g2fb96da0139_0_144"/>
          <p:cNvSpPr txBox="1">
            <a:spLocks noGrp="1"/>
          </p:cNvSpPr>
          <p:nvPr>
            <p:ph type="body" idx="3"/>
          </p:nvPr>
        </p:nvSpPr>
        <p:spPr>
          <a:xfrm>
            <a:off x="1455901" y="4055855"/>
            <a:ext cx="122379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">
  <p:cSld name="1_Section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b96da0139_0_148"/>
          <p:cNvSpPr txBox="1">
            <a:spLocks noGrp="1"/>
          </p:cNvSpPr>
          <p:nvPr>
            <p:ph type="body" idx="1"/>
          </p:nvPr>
        </p:nvSpPr>
        <p:spPr>
          <a:xfrm>
            <a:off x="1455901" y="4055855"/>
            <a:ext cx="122379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b96da0139_0_150"/>
          <p:cNvSpPr txBox="1"/>
          <p:nvPr/>
        </p:nvSpPr>
        <p:spPr>
          <a:xfrm>
            <a:off x="1705282" y="2500207"/>
            <a:ext cx="13707000" cy="26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</a:pPr>
            <a:endParaRPr sz="6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IE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Subtitle</a:t>
            </a:r>
            <a:endParaRPr sz="6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b96da0139_0_152"/>
          <p:cNvSpPr txBox="1"/>
          <p:nvPr/>
        </p:nvSpPr>
        <p:spPr>
          <a:xfrm>
            <a:off x="2639591" y="2720642"/>
            <a:ext cx="15773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fb96da0139_0_152"/>
          <p:cNvSpPr txBox="1">
            <a:spLocks noGrp="1"/>
          </p:cNvSpPr>
          <p:nvPr>
            <p:ph type="body" idx="1"/>
          </p:nvPr>
        </p:nvSpPr>
        <p:spPr>
          <a:xfrm>
            <a:off x="460801" y="2124000"/>
            <a:ext cx="17373600" cy="73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g2fb96da0139_0_152"/>
          <p:cNvSpPr txBox="1">
            <a:spLocks noGrp="1"/>
          </p:cNvSpPr>
          <p:nvPr>
            <p:ph type="body" idx="2"/>
          </p:nvPr>
        </p:nvSpPr>
        <p:spPr>
          <a:xfrm>
            <a:off x="2448001" y="602181"/>
            <a:ext cx="122379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- White">
  <p:cSld name="Title &amp; Subtitle - Whit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2fb96da0139_0_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2702" y="6067424"/>
            <a:ext cx="15735300" cy="421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fb96da0139_0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77155"/>
            <a:ext cx="97536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fb96da0139_0_156"/>
          <p:cNvSpPr txBox="1">
            <a:spLocks noGrp="1"/>
          </p:cNvSpPr>
          <p:nvPr>
            <p:ph type="title"/>
          </p:nvPr>
        </p:nvSpPr>
        <p:spPr>
          <a:xfrm>
            <a:off x="2781727" y="2860513"/>
            <a:ext cx="14172900" cy="3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D44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4D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g2fb96da0139_0_156"/>
          <p:cNvSpPr txBox="1">
            <a:spLocks noGrp="1"/>
          </p:cNvSpPr>
          <p:nvPr>
            <p:ph type="body" idx="1"/>
          </p:nvPr>
        </p:nvSpPr>
        <p:spPr>
          <a:xfrm>
            <a:off x="2781727" y="7111745"/>
            <a:ext cx="14172900" cy="22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A3916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A39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A3916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A39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A3916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A39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A3916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A39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A39161"/>
              </a:buClr>
              <a:buSzPts val="1800"/>
              <a:buFont typeface="Arial"/>
              <a:buChar char="»"/>
              <a:defRPr sz="1800" b="0" i="1" u="none" strike="noStrike" cap="none">
                <a:solidFill>
                  <a:srgbClr val="A39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4" name="Google Shape;154;g2fb96da0139_0_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979" y="797092"/>
            <a:ext cx="5739467" cy="23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 txBox="1"/>
          <p:nvPr/>
        </p:nvSpPr>
        <p:spPr>
          <a:xfrm>
            <a:off x="2448000" y="648001"/>
            <a:ext cx="15773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8"/>
          <p:cNvSpPr txBox="1">
            <a:spLocks noGrp="1"/>
          </p:cNvSpPr>
          <p:nvPr>
            <p:ph type="body" idx="1"/>
          </p:nvPr>
        </p:nvSpPr>
        <p:spPr>
          <a:xfrm>
            <a:off x="2160000" y="538272"/>
            <a:ext cx="64800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  <a:defRPr sz="4800" b="1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body" idx="2"/>
          </p:nvPr>
        </p:nvSpPr>
        <p:spPr>
          <a:xfrm>
            <a:off x="2160000" y="2448002"/>
            <a:ext cx="6480000" cy="4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>
            <a:lvl1pPr lvl="0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2400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2fb96da0139_0_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05" y="576014"/>
            <a:ext cx="1224001" cy="94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fb96da0139_0_162"/>
          <p:cNvSpPr txBox="1">
            <a:spLocks noGrp="1"/>
          </p:cNvSpPr>
          <p:nvPr>
            <p:ph type="body" idx="1"/>
          </p:nvPr>
        </p:nvSpPr>
        <p:spPr>
          <a:xfrm>
            <a:off x="2160000" y="4752000"/>
            <a:ext cx="81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47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47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47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»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fb96da0139_0_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05" y="576012"/>
            <a:ext cx="1224001" cy="94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fb96da0139_0_165"/>
          <p:cNvSpPr txBox="1">
            <a:spLocks noGrp="1"/>
          </p:cNvSpPr>
          <p:nvPr>
            <p:ph type="body" idx="1"/>
          </p:nvPr>
        </p:nvSpPr>
        <p:spPr>
          <a:xfrm>
            <a:off x="2160000" y="4752000"/>
            <a:ext cx="81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47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47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47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»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fb96da0139_0_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05" y="576009"/>
            <a:ext cx="1224001" cy="94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fb96da0139_0_168"/>
          <p:cNvSpPr txBox="1">
            <a:spLocks noGrp="1"/>
          </p:cNvSpPr>
          <p:nvPr>
            <p:ph type="body" idx="1"/>
          </p:nvPr>
        </p:nvSpPr>
        <p:spPr>
          <a:xfrm>
            <a:off x="2160000" y="4752000"/>
            <a:ext cx="81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47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47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47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»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Subtitle - White">
  <p:cSld name="1_Title &amp; Subtitle - Whit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2fb96da0139_0_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2702" y="6067424"/>
            <a:ext cx="15735300" cy="421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fb96da0139_0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77153"/>
            <a:ext cx="97536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fb96da0139_0_171"/>
          <p:cNvSpPr txBox="1">
            <a:spLocks noGrp="1"/>
          </p:cNvSpPr>
          <p:nvPr>
            <p:ph type="title"/>
          </p:nvPr>
        </p:nvSpPr>
        <p:spPr>
          <a:xfrm>
            <a:off x="2781727" y="2860512"/>
            <a:ext cx="14172900" cy="3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D44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4D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g2fb96da0139_0_171"/>
          <p:cNvSpPr txBox="1">
            <a:spLocks noGrp="1"/>
          </p:cNvSpPr>
          <p:nvPr>
            <p:ph type="body" idx="1"/>
          </p:nvPr>
        </p:nvSpPr>
        <p:spPr>
          <a:xfrm>
            <a:off x="2781727" y="7111745"/>
            <a:ext cx="14172900" cy="22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A3916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A39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A3916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A39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A3916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A39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A3916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A39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A39161"/>
              </a:buClr>
              <a:buSzPts val="1800"/>
              <a:buFont typeface="Arial"/>
              <a:buChar char="»"/>
              <a:defRPr sz="1800" b="0" i="1" u="none" strike="noStrike" cap="none">
                <a:solidFill>
                  <a:srgbClr val="A39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9" name="Google Shape;169;g2fb96da0139_0_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977" y="797092"/>
            <a:ext cx="5739466" cy="23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2fb96da0139_0_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05" y="576007"/>
            <a:ext cx="1224001" cy="94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fb96da0139_0_177"/>
          <p:cNvSpPr txBox="1">
            <a:spLocks noGrp="1"/>
          </p:cNvSpPr>
          <p:nvPr>
            <p:ph type="body" idx="1"/>
          </p:nvPr>
        </p:nvSpPr>
        <p:spPr>
          <a:xfrm>
            <a:off x="2160000" y="4752000"/>
            <a:ext cx="81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47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47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477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»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2">
  <p:cSld name="1_Title and Content 2 2">
    <p:bg>
      <p:bgPr>
        <a:solidFill>
          <a:schemeClr val="lt1">
            <a:alpha val="390"/>
          </a:scheme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2fb96da0139_0_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7360"/>
            <a:ext cx="18288001" cy="112211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fb96da0139_0_180"/>
          <p:cNvSpPr txBox="1">
            <a:spLocks noGrp="1"/>
          </p:cNvSpPr>
          <p:nvPr>
            <p:ph type="body" idx="1"/>
          </p:nvPr>
        </p:nvSpPr>
        <p:spPr>
          <a:xfrm>
            <a:off x="459713" y="1363083"/>
            <a:ext cx="17348100" cy="85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03C43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303C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g2fb96da0139_0_180"/>
          <p:cNvSpPr txBox="1">
            <a:spLocks noGrp="1"/>
          </p:cNvSpPr>
          <p:nvPr>
            <p:ph type="title"/>
          </p:nvPr>
        </p:nvSpPr>
        <p:spPr>
          <a:xfrm>
            <a:off x="459713" y="66938"/>
            <a:ext cx="173481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137150" bIns="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7" name="Google Shape;177;g2fb96da0139_0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03448"/>
            <a:ext cx="18288001" cy="28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fb96da0139_0_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670" y="10050212"/>
            <a:ext cx="247465" cy="190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fb96da0139_0_180"/>
          <p:cNvSpPr txBox="1">
            <a:spLocks noGrp="1"/>
          </p:cNvSpPr>
          <p:nvPr>
            <p:ph type="sldNum" idx="12"/>
          </p:nvPr>
        </p:nvSpPr>
        <p:spPr>
          <a:xfrm>
            <a:off x="17110133" y="10038587"/>
            <a:ext cx="7281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54000" rIns="0" bIns="54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b96da0139_0_1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  <a:defRPr sz="8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g2fb96da0139_0_18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g2fb96da0139_0_18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g2fb96da0139_0_18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g2fb96da0139_0_18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>
  <p:cSld name="Main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b96da0139_0_193"/>
          <p:cNvSpPr/>
          <p:nvPr/>
        </p:nvSpPr>
        <p:spPr>
          <a:xfrm>
            <a:off x="0" y="-1"/>
            <a:ext cx="18288000" cy="50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2fb96da0139_0_193"/>
          <p:cNvPicPr preferRelativeResize="0"/>
          <p:nvPr/>
        </p:nvPicPr>
        <p:blipFill rotWithShape="1">
          <a:blip r:embed="rId2">
            <a:alphaModFix/>
          </a:blip>
          <a:srcRect l="23510" r="23045"/>
          <a:stretch/>
        </p:blipFill>
        <p:spPr>
          <a:xfrm>
            <a:off x="1" y="9495226"/>
            <a:ext cx="18288000" cy="79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fb96da0139_0_193"/>
          <p:cNvPicPr preferRelativeResize="0"/>
          <p:nvPr/>
        </p:nvPicPr>
        <p:blipFill rotWithShape="1">
          <a:blip r:embed="rId3">
            <a:alphaModFix/>
          </a:blip>
          <a:srcRect l="29533" r="21724" b="29592"/>
          <a:stretch/>
        </p:blipFill>
        <p:spPr>
          <a:xfrm>
            <a:off x="72096" y="9557030"/>
            <a:ext cx="917135" cy="66816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fb96da0139_0_193"/>
          <p:cNvSpPr txBox="1">
            <a:spLocks noGrp="1"/>
          </p:cNvSpPr>
          <p:nvPr>
            <p:ph type="ftr" idx="11"/>
          </p:nvPr>
        </p:nvSpPr>
        <p:spPr>
          <a:xfrm>
            <a:off x="29357" y="32810"/>
            <a:ext cx="36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g2fb96da0139_0_19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2" name="Google Shape;192;g2fb96da0139_0_193"/>
          <p:cNvSpPr txBox="1">
            <a:spLocks noGrp="1"/>
          </p:cNvSpPr>
          <p:nvPr>
            <p:ph type="title"/>
          </p:nvPr>
        </p:nvSpPr>
        <p:spPr>
          <a:xfrm>
            <a:off x="1257300" y="643976"/>
            <a:ext cx="15773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4D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g2fb96da0139_0_193"/>
          <p:cNvSpPr txBox="1">
            <a:spLocks noGrp="1"/>
          </p:cNvSpPr>
          <p:nvPr>
            <p:ph type="body" idx="1"/>
          </p:nvPr>
        </p:nvSpPr>
        <p:spPr>
          <a:xfrm>
            <a:off x="1257302" y="1571624"/>
            <a:ext cx="15773400" cy="7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75" tIns="51425" rIns="102875" bIns="51425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Content">
  <p:cSld name="1_Main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b96da0139_0_201"/>
          <p:cNvSpPr/>
          <p:nvPr/>
        </p:nvSpPr>
        <p:spPr>
          <a:xfrm>
            <a:off x="0" y="-1"/>
            <a:ext cx="18288000" cy="50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g2fb96da0139_0_201"/>
          <p:cNvPicPr preferRelativeResize="0"/>
          <p:nvPr/>
        </p:nvPicPr>
        <p:blipFill rotWithShape="1">
          <a:blip r:embed="rId2">
            <a:alphaModFix/>
          </a:blip>
          <a:srcRect l="23510" r="23045"/>
          <a:stretch/>
        </p:blipFill>
        <p:spPr>
          <a:xfrm>
            <a:off x="1" y="9495226"/>
            <a:ext cx="18288000" cy="79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fb96da0139_0_201"/>
          <p:cNvPicPr preferRelativeResize="0"/>
          <p:nvPr/>
        </p:nvPicPr>
        <p:blipFill rotWithShape="1">
          <a:blip r:embed="rId3">
            <a:alphaModFix/>
          </a:blip>
          <a:srcRect l="29533" r="21724" b="29592"/>
          <a:stretch/>
        </p:blipFill>
        <p:spPr>
          <a:xfrm>
            <a:off x="72096" y="9557030"/>
            <a:ext cx="917135" cy="66816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fb96da0139_0_201"/>
          <p:cNvSpPr txBox="1">
            <a:spLocks noGrp="1"/>
          </p:cNvSpPr>
          <p:nvPr>
            <p:ph type="ftr" idx="11"/>
          </p:nvPr>
        </p:nvSpPr>
        <p:spPr>
          <a:xfrm>
            <a:off x="29357" y="32810"/>
            <a:ext cx="36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g2fb96da0139_0_20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0" name="Google Shape;200;g2fb96da0139_0_201"/>
          <p:cNvSpPr txBox="1">
            <a:spLocks noGrp="1"/>
          </p:cNvSpPr>
          <p:nvPr>
            <p:ph type="title"/>
          </p:nvPr>
        </p:nvSpPr>
        <p:spPr>
          <a:xfrm>
            <a:off x="1257300" y="643976"/>
            <a:ext cx="15773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4D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g2fb96da0139_0_201"/>
          <p:cNvSpPr txBox="1">
            <a:spLocks noGrp="1"/>
          </p:cNvSpPr>
          <p:nvPr>
            <p:ph type="body" idx="1"/>
          </p:nvPr>
        </p:nvSpPr>
        <p:spPr>
          <a:xfrm>
            <a:off x="1257302" y="1571624"/>
            <a:ext cx="15773400" cy="7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75" tIns="51425" rIns="102875" bIns="51425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in Content">
  <p:cSld name="2_Main Conte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fb96da0139_0_209"/>
          <p:cNvSpPr/>
          <p:nvPr/>
        </p:nvSpPr>
        <p:spPr>
          <a:xfrm>
            <a:off x="0" y="-1"/>
            <a:ext cx="18288000" cy="50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2fb96da0139_0_209"/>
          <p:cNvPicPr preferRelativeResize="0"/>
          <p:nvPr/>
        </p:nvPicPr>
        <p:blipFill rotWithShape="1">
          <a:blip r:embed="rId2">
            <a:alphaModFix/>
          </a:blip>
          <a:srcRect l="23510" r="23045"/>
          <a:stretch/>
        </p:blipFill>
        <p:spPr>
          <a:xfrm>
            <a:off x="1" y="9495226"/>
            <a:ext cx="18288000" cy="79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fb96da0139_0_209"/>
          <p:cNvPicPr preferRelativeResize="0"/>
          <p:nvPr/>
        </p:nvPicPr>
        <p:blipFill rotWithShape="1">
          <a:blip r:embed="rId3">
            <a:alphaModFix/>
          </a:blip>
          <a:srcRect l="29533" r="21724" b="29592"/>
          <a:stretch/>
        </p:blipFill>
        <p:spPr>
          <a:xfrm>
            <a:off x="72096" y="9557030"/>
            <a:ext cx="917135" cy="66816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fb96da0139_0_209"/>
          <p:cNvSpPr txBox="1">
            <a:spLocks noGrp="1"/>
          </p:cNvSpPr>
          <p:nvPr>
            <p:ph type="ftr" idx="11"/>
          </p:nvPr>
        </p:nvSpPr>
        <p:spPr>
          <a:xfrm>
            <a:off x="29357" y="32810"/>
            <a:ext cx="36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g2fb96da0139_0_20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8" name="Google Shape;208;g2fb96da0139_0_209"/>
          <p:cNvSpPr txBox="1">
            <a:spLocks noGrp="1"/>
          </p:cNvSpPr>
          <p:nvPr>
            <p:ph type="title"/>
          </p:nvPr>
        </p:nvSpPr>
        <p:spPr>
          <a:xfrm>
            <a:off x="1257300" y="643976"/>
            <a:ext cx="15773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4D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g2fb96da0139_0_209"/>
          <p:cNvSpPr txBox="1">
            <a:spLocks noGrp="1"/>
          </p:cNvSpPr>
          <p:nvPr>
            <p:ph type="body" idx="1"/>
          </p:nvPr>
        </p:nvSpPr>
        <p:spPr>
          <a:xfrm>
            <a:off x="1257302" y="1571624"/>
            <a:ext cx="15773400" cy="7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75" tIns="51425" rIns="102875" bIns="51425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ain Content">
  <p:cSld name="3_Main Cont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fb96da0139_0_217"/>
          <p:cNvSpPr/>
          <p:nvPr/>
        </p:nvSpPr>
        <p:spPr>
          <a:xfrm>
            <a:off x="0" y="-1"/>
            <a:ext cx="18288000" cy="50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2fb96da0139_0_217"/>
          <p:cNvPicPr preferRelativeResize="0"/>
          <p:nvPr/>
        </p:nvPicPr>
        <p:blipFill rotWithShape="1">
          <a:blip r:embed="rId2">
            <a:alphaModFix/>
          </a:blip>
          <a:srcRect l="23510" r="23045"/>
          <a:stretch/>
        </p:blipFill>
        <p:spPr>
          <a:xfrm>
            <a:off x="1" y="9495226"/>
            <a:ext cx="18288000" cy="79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fb96da0139_0_217"/>
          <p:cNvPicPr preferRelativeResize="0"/>
          <p:nvPr/>
        </p:nvPicPr>
        <p:blipFill rotWithShape="1">
          <a:blip r:embed="rId3">
            <a:alphaModFix/>
          </a:blip>
          <a:srcRect l="29533" r="21724" b="29592"/>
          <a:stretch/>
        </p:blipFill>
        <p:spPr>
          <a:xfrm>
            <a:off x="72096" y="9557030"/>
            <a:ext cx="917135" cy="66816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fb96da0139_0_217"/>
          <p:cNvSpPr txBox="1">
            <a:spLocks noGrp="1"/>
          </p:cNvSpPr>
          <p:nvPr>
            <p:ph type="ftr" idx="11"/>
          </p:nvPr>
        </p:nvSpPr>
        <p:spPr>
          <a:xfrm>
            <a:off x="29355" y="32810"/>
            <a:ext cx="36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g2fb96da0139_0_21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16" name="Google Shape;216;g2fb96da0139_0_217"/>
          <p:cNvSpPr txBox="1">
            <a:spLocks noGrp="1"/>
          </p:cNvSpPr>
          <p:nvPr>
            <p:ph type="title"/>
          </p:nvPr>
        </p:nvSpPr>
        <p:spPr>
          <a:xfrm>
            <a:off x="1257300" y="643976"/>
            <a:ext cx="15773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4D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9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g2fb96da0139_0_217"/>
          <p:cNvSpPr txBox="1">
            <a:spLocks noGrp="1"/>
          </p:cNvSpPr>
          <p:nvPr>
            <p:ph type="body" idx="1"/>
          </p:nvPr>
        </p:nvSpPr>
        <p:spPr>
          <a:xfrm>
            <a:off x="1257302" y="1571624"/>
            <a:ext cx="15773400" cy="7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75" tIns="51425" rIns="102875" bIns="51425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b96da0139_0_2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  <a:defRPr sz="8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g2fb96da0139_0_2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marR="0" lvl="0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g2fb96da0139_0_2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g2fb96da0139_0_2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g2fb96da0139_0_2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733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b96da0139_0_231"/>
          <p:cNvSpPr txBox="1">
            <a:spLocks noGrp="1"/>
          </p:cNvSpPr>
          <p:nvPr>
            <p:ph type="ctrTitle"/>
          </p:nvPr>
        </p:nvSpPr>
        <p:spPr>
          <a:xfrm>
            <a:off x="3626668" y="1203447"/>
            <a:ext cx="12955500" cy="3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Arial"/>
              <a:buNone/>
              <a:defRPr sz="9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g2fb96da0139_0_231"/>
          <p:cNvSpPr txBox="1">
            <a:spLocks noGrp="1"/>
          </p:cNvSpPr>
          <p:nvPr>
            <p:ph type="subTitle" idx="1"/>
          </p:nvPr>
        </p:nvSpPr>
        <p:spPr>
          <a:xfrm>
            <a:off x="3626670" y="5296806"/>
            <a:ext cx="12955500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g2fb96da0139_0_2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g2fb96da0139_0_231"/>
          <p:cNvSpPr txBox="1">
            <a:spLocks noGrp="1"/>
          </p:cNvSpPr>
          <p:nvPr>
            <p:ph type="ftr" idx="11"/>
          </p:nvPr>
        </p:nvSpPr>
        <p:spPr>
          <a:xfrm>
            <a:off x="3624750" y="493961"/>
            <a:ext cx="74610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g2fb96da0139_0_231"/>
          <p:cNvSpPr txBox="1">
            <a:spLocks noGrp="1"/>
          </p:cNvSpPr>
          <p:nvPr>
            <p:ph type="sldNum" idx="12"/>
          </p:nvPr>
        </p:nvSpPr>
        <p:spPr>
          <a:xfrm>
            <a:off x="2156496" y="1198459"/>
            <a:ext cx="1216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230" name="Google Shape;230;g2fb96da0139_0_231"/>
          <p:cNvCxnSpPr/>
          <p:nvPr/>
        </p:nvCxnSpPr>
        <p:spPr>
          <a:xfrm>
            <a:off x="3626670" y="5292813"/>
            <a:ext cx="129555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b96da0139_0_2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  <a:defRPr sz="8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g2fb96da0139_0_23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g2fb96da0139_0_23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g2fb96da0139_0_23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76">
          <p15:clr>
            <a:srgbClr val="FBAE40"/>
          </p15:clr>
        </p15:guide>
        <p15:guide id="2" pos="614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2fb96da0139_0_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001" y="1224000"/>
            <a:ext cx="3111776" cy="23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b96da0139_0_338"/>
          <p:cNvSpPr txBox="1"/>
          <p:nvPr/>
        </p:nvSpPr>
        <p:spPr>
          <a:xfrm>
            <a:off x="2448000" y="648002"/>
            <a:ext cx="15773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fb96da0139_0_338"/>
          <p:cNvSpPr txBox="1">
            <a:spLocks noGrp="1"/>
          </p:cNvSpPr>
          <p:nvPr>
            <p:ph type="body" idx="1"/>
          </p:nvPr>
        </p:nvSpPr>
        <p:spPr>
          <a:xfrm>
            <a:off x="2160000" y="538272"/>
            <a:ext cx="64800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  <a:defRPr sz="4800" b="1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g2fb96da0139_0_338"/>
          <p:cNvSpPr txBox="1">
            <a:spLocks noGrp="1"/>
          </p:cNvSpPr>
          <p:nvPr>
            <p:ph type="body" idx="2"/>
          </p:nvPr>
        </p:nvSpPr>
        <p:spPr>
          <a:xfrm>
            <a:off x="2160000" y="2448002"/>
            <a:ext cx="6480000" cy="4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fb96da0139_0_342"/>
          <p:cNvSpPr txBox="1"/>
          <p:nvPr/>
        </p:nvSpPr>
        <p:spPr>
          <a:xfrm>
            <a:off x="2448000" y="648000"/>
            <a:ext cx="15773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fb96da0139_0_342"/>
          <p:cNvSpPr txBox="1">
            <a:spLocks noGrp="1"/>
          </p:cNvSpPr>
          <p:nvPr>
            <p:ph type="body" idx="1"/>
          </p:nvPr>
        </p:nvSpPr>
        <p:spPr>
          <a:xfrm>
            <a:off x="2160000" y="2160002"/>
            <a:ext cx="64800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  <a:defRPr sz="4800" b="1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g2fb96da0139_0_342"/>
          <p:cNvSpPr txBox="1">
            <a:spLocks noGrp="1"/>
          </p:cNvSpPr>
          <p:nvPr>
            <p:ph type="body" idx="2"/>
          </p:nvPr>
        </p:nvSpPr>
        <p:spPr>
          <a:xfrm>
            <a:off x="2160000" y="4032000"/>
            <a:ext cx="6480000" cy="4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fb96da0139_0_346"/>
          <p:cNvSpPr txBox="1">
            <a:spLocks noGrp="1"/>
          </p:cNvSpPr>
          <p:nvPr>
            <p:ph type="title"/>
          </p:nvPr>
        </p:nvSpPr>
        <p:spPr>
          <a:xfrm>
            <a:off x="1247775" y="2564607"/>
            <a:ext cx="157734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g2fb96da0139_0_346"/>
          <p:cNvSpPr txBox="1">
            <a:spLocks noGrp="1"/>
          </p:cNvSpPr>
          <p:nvPr>
            <p:ph type="body" idx="1"/>
          </p:nvPr>
        </p:nvSpPr>
        <p:spPr>
          <a:xfrm>
            <a:off x="1247775" y="6884194"/>
            <a:ext cx="15773400" cy="2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g2fb96da0139_0_346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g2fb96da0139_0_346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g2fb96da0139_0_346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b96da0139_0_35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g2fb96da0139_0_352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g2fb96da0139_0_352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g2fb96da0139_0_352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g2fb96da0139_0_352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g2fb96da0139_0_352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fb96da0139_0_359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g2fb96da0139_0_359"/>
          <p:cNvSpPr txBox="1">
            <a:spLocks noGrp="1"/>
          </p:cNvSpPr>
          <p:nvPr>
            <p:ph type="body" idx="1"/>
          </p:nvPr>
        </p:nvSpPr>
        <p:spPr>
          <a:xfrm>
            <a:off x="1259682" y="2521745"/>
            <a:ext cx="77370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70" name="Google Shape;270;g2fb96da0139_0_359"/>
          <p:cNvSpPr txBox="1">
            <a:spLocks noGrp="1"/>
          </p:cNvSpPr>
          <p:nvPr>
            <p:ph type="body" idx="2"/>
          </p:nvPr>
        </p:nvSpPr>
        <p:spPr>
          <a:xfrm>
            <a:off x="1259682" y="3757613"/>
            <a:ext cx="7737000" cy="55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g2fb96da0139_0_359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5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72" name="Google Shape;272;g2fb96da0139_0_359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500" cy="55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g2fb96da0139_0_359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g2fb96da0139_0_359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g2fb96da0139_0_359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b96da0139_0_36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2fb96da0139_0_368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g2fb96da0139_0_368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g2fb96da0139_0_368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b96da0139_0_373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3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g2fb96da0139_0_373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533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284" name="Google Shape;284;g2fb96da0139_0_373"/>
          <p:cNvSpPr txBox="1">
            <a:spLocks noGrp="1"/>
          </p:cNvSpPr>
          <p:nvPr>
            <p:ph type="body" idx="2"/>
          </p:nvPr>
        </p:nvSpPr>
        <p:spPr>
          <a:xfrm>
            <a:off x="1259682" y="3086100"/>
            <a:ext cx="5898300" cy="57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85" name="Google Shape;285;g2fb96da0139_0_37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g2fb96da0139_0_37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g2fb96da0139_0_37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b96da0139_0_380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3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g2fb96da0139_0_380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g2fb96da0139_0_380"/>
          <p:cNvSpPr txBox="1">
            <a:spLocks noGrp="1"/>
          </p:cNvSpPr>
          <p:nvPr>
            <p:ph type="body" idx="1"/>
          </p:nvPr>
        </p:nvSpPr>
        <p:spPr>
          <a:xfrm>
            <a:off x="1259682" y="3086100"/>
            <a:ext cx="5898300" cy="57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92" name="Google Shape;292;g2fb96da0139_0_380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g2fb96da0139_0_380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g2fb96da0139_0_380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b96da0139_0_38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g2fb96da0139_0_387"/>
          <p:cNvSpPr txBox="1">
            <a:spLocks noGrp="1"/>
          </p:cNvSpPr>
          <p:nvPr>
            <p:ph type="body" idx="1"/>
          </p:nvPr>
        </p:nvSpPr>
        <p:spPr>
          <a:xfrm rot="5400000">
            <a:off x="5880600" y="-1884863"/>
            <a:ext cx="6526800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g2fb96da0139_0_387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g2fb96da0139_0_387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g2fb96da0139_0_387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b96da0139_0_393"/>
          <p:cNvSpPr txBox="1">
            <a:spLocks noGrp="1"/>
          </p:cNvSpPr>
          <p:nvPr>
            <p:ph type="title"/>
          </p:nvPr>
        </p:nvSpPr>
        <p:spPr>
          <a:xfrm rot="5400000">
            <a:off x="10700250" y="2934938"/>
            <a:ext cx="87177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g2fb96da0139_0_393"/>
          <p:cNvSpPr txBox="1">
            <a:spLocks noGrp="1"/>
          </p:cNvSpPr>
          <p:nvPr>
            <p:ph type="body" idx="1"/>
          </p:nvPr>
        </p:nvSpPr>
        <p:spPr>
          <a:xfrm rot="5400000">
            <a:off x="2699250" y="-894113"/>
            <a:ext cx="8717700" cy="11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g2fb96da0139_0_39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g2fb96da0139_0_39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g2fb96da0139_0_39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1247775" y="2564607"/>
            <a:ext cx="157734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1"/>
          </p:nvPr>
        </p:nvSpPr>
        <p:spPr>
          <a:xfrm>
            <a:off x="1259682" y="2521745"/>
            <a:ext cx="77370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2"/>
          </p:nvPr>
        </p:nvSpPr>
        <p:spPr>
          <a:xfrm>
            <a:off x="1259682" y="3757613"/>
            <a:ext cx="7737000" cy="55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5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500" cy="55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9.jpg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4034350" y="9467601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0">
          <p15:clr>
            <a:srgbClr val="F26B43"/>
          </p15:clr>
        </p15:guide>
        <p15:guide id="2" pos="432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b96da0139_0_32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g2fb96da0139_0_32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g2fb96da0139_0_329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g2fb96da0139_0_329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g2fb96da0139_0_329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service.hse.ie/staff/latest-health-regions-updat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"/>
          <p:cNvSpPr txBox="1"/>
          <p:nvPr/>
        </p:nvSpPr>
        <p:spPr>
          <a:xfrm>
            <a:off x="505375" y="3410838"/>
            <a:ext cx="177826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Regions: Delivering Integrated Care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Regions Programme Update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"/>
          <p:cNvSpPr/>
          <p:nvPr/>
        </p:nvSpPr>
        <p:spPr>
          <a:xfrm>
            <a:off x="505376" y="7626224"/>
            <a:ext cx="8671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September, Convention Centre Dublin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76" y="8625449"/>
            <a:ext cx="3585701" cy="12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"/>
          <p:cNvSpPr/>
          <p:nvPr/>
        </p:nvSpPr>
        <p:spPr>
          <a:xfrm>
            <a:off x="505376" y="7021355"/>
            <a:ext cx="8671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E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September, Convention Centre Dublin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1</a:t>
            </a:fld>
            <a:endParaRPr/>
          </a:p>
        </p:txBody>
      </p:sp>
      <p:sp>
        <p:nvSpPr>
          <p:cNvPr id="320" name="Google Shape;320;p1"/>
          <p:cNvSpPr txBox="1"/>
          <p:nvPr/>
        </p:nvSpPr>
        <p:spPr>
          <a:xfrm>
            <a:off x="4882075" y="7911600"/>
            <a:ext cx="105000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500"/>
              <a:t>Liam Woods</a:t>
            </a:r>
            <a:endParaRPr sz="2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500">
                <a:solidFill>
                  <a:srgbClr val="000000"/>
                </a:solidFill>
              </a:rPr>
              <a:t>National Director, </a:t>
            </a:r>
            <a:r>
              <a:rPr lang="en-IE" sz="2500"/>
              <a:t>Organisational Change, Health Regions Programme</a:t>
            </a:r>
            <a:endParaRPr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0"/>
          <p:cNvSpPr txBox="1">
            <a:spLocks noGrp="1"/>
          </p:cNvSpPr>
          <p:nvPr>
            <p:ph type="body" idx="1"/>
          </p:nvPr>
        </p:nvSpPr>
        <p:spPr>
          <a:xfrm>
            <a:off x="2160000" y="538272"/>
            <a:ext cx="64800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HSE Sub-structures</a:t>
            </a:r>
            <a:endParaRPr sz="3800"/>
          </a:p>
        </p:txBody>
      </p:sp>
      <p:pic>
        <p:nvPicPr>
          <p:cNvPr id="410" name="Google Shape;4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9" y="1492624"/>
            <a:ext cx="17882140" cy="74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0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"/>
          <p:cNvSpPr txBox="1">
            <a:spLocks noGrp="1"/>
          </p:cNvSpPr>
          <p:nvPr>
            <p:ph type="body" idx="1"/>
          </p:nvPr>
        </p:nvSpPr>
        <p:spPr>
          <a:xfrm>
            <a:off x="2160000" y="538272"/>
            <a:ext cx="8960718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HSE Centre</a:t>
            </a:r>
            <a:endParaRPr sz="3800"/>
          </a:p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2500"/>
              <a:t>New Structure</a:t>
            </a:r>
            <a:endParaRPr sz="2500"/>
          </a:p>
        </p:txBody>
      </p:sp>
      <p:pic>
        <p:nvPicPr>
          <p:cNvPr id="417" name="Google Shape;4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92952"/>
            <a:ext cx="18288000" cy="7619997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1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2"/>
          <p:cNvSpPr txBox="1">
            <a:spLocks noGrp="1"/>
          </p:cNvSpPr>
          <p:nvPr>
            <p:ph type="body" idx="1"/>
          </p:nvPr>
        </p:nvSpPr>
        <p:spPr>
          <a:xfrm>
            <a:off x="2159999" y="538272"/>
            <a:ext cx="7373965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HSE Health Region EMT </a:t>
            </a:r>
            <a:endParaRPr sz="3800"/>
          </a:p>
        </p:txBody>
      </p:sp>
      <p:pic>
        <p:nvPicPr>
          <p:cNvPr id="424" name="Google Shape;4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292" y="1667436"/>
            <a:ext cx="18084557" cy="750345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2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3"/>
          <p:cNvSpPr txBox="1">
            <a:spLocks noGrp="1"/>
          </p:cNvSpPr>
          <p:nvPr>
            <p:ph type="body" idx="1"/>
          </p:nvPr>
        </p:nvSpPr>
        <p:spPr>
          <a:xfrm>
            <a:off x="2159999" y="538272"/>
            <a:ext cx="8167341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Integrated Healthcare Area</a:t>
            </a:r>
            <a:endParaRPr sz="3800"/>
          </a:p>
        </p:txBody>
      </p:sp>
      <p:pic>
        <p:nvPicPr>
          <p:cNvPr id="431" name="Google Shape;43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66" y="1734669"/>
            <a:ext cx="17882608" cy="754380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3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"/>
          <p:cNvSpPr txBox="1">
            <a:spLocks noGrp="1"/>
          </p:cNvSpPr>
          <p:nvPr>
            <p:ph type="body" idx="1"/>
          </p:nvPr>
        </p:nvSpPr>
        <p:spPr>
          <a:xfrm>
            <a:off x="2160000" y="555012"/>
            <a:ext cx="77706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/>
              <a:t>Networks of Care (NoC)</a:t>
            </a:r>
            <a:endParaRPr sz="3800"/>
          </a:p>
        </p:txBody>
      </p:sp>
      <p:sp>
        <p:nvSpPr>
          <p:cNvPr id="438" name="Google Shape;438;p14"/>
          <p:cNvSpPr/>
          <p:nvPr/>
        </p:nvSpPr>
        <p:spPr>
          <a:xfrm>
            <a:off x="12684342" y="0"/>
            <a:ext cx="5603658" cy="10003800"/>
          </a:xfrm>
          <a:prstGeom prst="rect">
            <a:avLst/>
          </a:prstGeom>
          <a:solidFill>
            <a:srgbClr val="75B5B8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12527279" y="268886"/>
            <a:ext cx="57606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Potential Networks of Care: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4"/>
          <p:cNvSpPr txBox="1">
            <a:spLocks noGrp="1"/>
          </p:cNvSpPr>
          <p:nvPr>
            <p:ph type="body" idx="2"/>
          </p:nvPr>
        </p:nvSpPr>
        <p:spPr>
          <a:xfrm>
            <a:off x="634643" y="2072319"/>
            <a:ext cx="6819000" cy="4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E52"/>
              </a:buClr>
              <a:buSzPts val="3200"/>
              <a:buNone/>
            </a:pPr>
            <a:r>
              <a:rPr lang="en-IE" b="1">
                <a:solidFill>
                  <a:srgbClr val="005E52"/>
                </a:solidFill>
              </a:rPr>
              <a:t>Goals:</a:t>
            </a:r>
            <a:endParaRPr b="1"/>
          </a:p>
          <a:p>
            <a:pPr marL="482623" lvl="0" indent="-465690" algn="l" rtl="0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2000"/>
              <a:buChar char="•"/>
            </a:pPr>
            <a:r>
              <a:rPr lang="en-IE" sz="2000">
                <a:solidFill>
                  <a:schemeClr val="dk1"/>
                </a:solidFill>
              </a:rPr>
              <a:t>Facilitate patient-focused, integrated and multidisciplinary delivery of  care for service users and patients across the care continuum within the region</a:t>
            </a:r>
            <a:endParaRPr/>
          </a:p>
          <a:p>
            <a:pPr marL="482623" lvl="0" indent="-465690" algn="l" rtl="0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2000"/>
              <a:buChar char="•"/>
            </a:pPr>
            <a:r>
              <a:rPr lang="en-IE" sz="2000">
                <a:solidFill>
                  <a:schemeClr val="dk1"/>
                </a:solidFill>
              </a:rPr>
              <a:t>Plan and assure sustainable, quality &amp; safe patient care through continuous improvement within the region</a:t>
            </a:r>
            <a:endParaRPr/>
          </a:p>
          <a:p>
            <a:pPr marL="482623" lvl="0" indent="-465690" algn="l" rtl="0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2000"/>
              <a:buChar char="•"/>
            </a:pPr>
            <a:r>
              <a:rPr lang="en-IE" sz="2000">
                <a:solidFill>
                  <a:schemeClr val="dk1"/>
                </a:solidFill>
              </a:rPr>
              <a:t>Ensure an appropriate level of national consistency, standardisation and collaboration across all networks, minimising variation throughout the system</a:t>
            </a:r>
            <a:endParaRPr/>
          </a:p>
        </p:txBody>
      </p:sp>
      <p:sp>
        <p:nvSpPr>
          <p:cNvPr id="441" name="Google Shape;441;p14"/>
          <p:cNvSpPr txBox="1"/>
          <p:nvPr/>
        </p:nvSpPr>
        <p:spPr>
          <a:xfrm>
            <a:off x="17571525" y="9860799"/>
            <a:ext cx="5487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4"/>
          <p:cNvSpPr/>
          <p:nvPr/>
        </p:nvSpPr>
        <p:spPr>
          <a:xfrm>
            <a:off x="13565971" y="1182561"/>
            <a:ext cx="3840400" cy="330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Older Persons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Women and Infants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Children and Young People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Disability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Mental Health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Medicine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Diagnostics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Perioperative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Cancer Services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648" y="4630058"/>
            <a:ext cx="10807232" cy="5361044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4"/>
          <p:cNvSpPr/>
          <p:nvPr/>
        </p:nvSpPr>
        <p:spPr>
          <a:xfrm>
            <a:off x="8128000" y="4630058"/>
            <a:ext cx="10159800" cy="5361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5"/>
          <p:cNvSpPr txBox="1">
            <a:spLocks noGrp="1"/>
          </p:cNvSpPr>
          <p:nvPr>
            <p:ph type="body" idx="1"/>
          </p:nvPr>
        </p:nvSpPr>
        <p:spPr>
          <a:xfrm>
            <a:off x="2159999" y="538272"/>
            <a:ext cx="12866185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Networks of Care: Proposed Membership</a:t>
            </a:r>
            <a:endParaRPr sz="3800"/>
          </a:p>
        </p:txBody>
      </p:sp>
      <p:pic>
        <p:nvPicPr>
          <p:cNvPr id="450" name="Google Shape;45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6125" y="1351872"/>
            <a:ext cx="10373932" cy="861941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5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646828"/>
            <a:ext cx="18288000" cy="80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6"/>
          <p:cNvSpPr txBox="1">
            <a:spLocks noGrp="1"/>
          </p:cNvSpPr>
          <p:nvPr>
            <p:ph type="body" idx="1"/>
          </p:nvPr>
        </p:nvSpPr>
        <p:spPr>
          <a:xfrm>
            <a:off x="1828801" y="538272"/>
            <a:ext cx="16375594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Regional Patient and Service User Partnership Structures</a:t>
            </a:r>
            <a:endParaRPr sz="3800"/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endParaRPr sz="3800"/>
          </a:p>
        </p:txBody>
      </p:sp>
      <p:sp>
        <p:nvSpPr>
          <p:cNvPr id="458" name="Google Shape;458;p16"/>
          <p:cNvSpPr txBox="1"/>
          <p:nvPr/>
        </p:nvSpPr>
        <p:spPr>
          <a:xfrm>
            <a:off x="13541829" y="2177139"/>
            <a:ext cx="4746171" cy="3338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7"/>
          <p:cNvSpPr txBox="1">
            <a:spLocks noGrp="1"/>
          </p:cNvSpPr>
          <p:nvPr>
            <p:ph type="body" idx="1"/>
          </p:nvPr>
        </p:nvSpPr>
        <p:spPr>
          <a:xfrm>
            <a:off x="2160000" y="538275"/>
            <a:ext cx="142143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4800"/>
              <a:buNone/>
            </a:pPr>
            <a:r>
              <a:rPr lang="en-IE" sz="3800"/>
              <a:t>Upcoming Webinar: 26th September 2024</a:t>
            </a:r>
            <a:endParaRPr sz="3800"/>
          </a:p>
        </p:txBody>
      </p:sp>
      <p:sp>
        <p:nvSpPr>
          <p:cNvPr id="465" name="Google Shape;465;p17"/>
          <p:cNvSpPr txBox="1">
            <a:spLocks noGrp="1"/>
          </p:cNvSpPr>
          <p:nvPr>
            <p:ph type="body" idx="2"/>
          </p:nvPr>
        </p:nvSpPr>
        <p:spPr>
          <a:xfrm>
            <a:off x="11686125" y="1516679"/>
            <a:ext cx="64800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</a:pPr>
            <a:r>
              <a:rPr lang="en-IE" sz="2600" b="1"/>
              <a:t>Objectives</a:t>
            </a:r>
            <a:endParaRPr sz="2600" b="1"/>
          </a:p>
          <a:p>
            <a:pPr marL="457200" lvl="0" indent="-381000" algn="l" rtl="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IE"/>
              <a:t>Update on Health Region implementation</a:t>
            </a:r>
            <a:endParaRPr/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IE"/>
              <a:t>Share reflections and learning from the lived experience of an integrated care team/ service</a:t>
            </a:r>
            <a:endParaRPr/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IE"/>
              <a:t>Identify key considerations for balancing stability with change while creating conditions for integration for individuals and teams / services </a:t>
            </a:r>
            <a:endParaRPr/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IE"/>
              <a:t>Panel Q&amp;A with senior HSE leaders </a:t>
            </a:r>
            <a:endParaRPr/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IE"/>
              <a:t>Signpost key resources and supports </a:t>
            </a:r>
            <a:endParaRPr/>
          </a:p>
        </p:txBody>
      </p:sp>
      <p:sp>
        <p:nvSpPr>
          <p:cNvPr id="466" name="Google Shape;466;p17"/>
          <p:cNvSpPr/>
          <p:nvPr/>
        </p:nvSpPr>
        <p:spPr>
          <a:xfrm>
            <a:off x="423079" y="8601856"/>
            <a:ext cx="17305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i="0" u="none" strike="noStrike" cap="none">
                <a:solidFill>
                  <a:srgbClr val="000000"/>
                </a:solidFill>
              </a:rPr>
              <a:t>Registration</a:t>
            </a:r>
            <a:endParaRPr sz="2400" b="1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i="0" u="none" strike="noStrike" cap="none">
                <a:solidFill>
                  <a:srgbClr val="000000"/>
                </a:solidFill>
              </a:rPr>
              <a:t>Registration now open via: </a:t>
            </a:r>
            <a:r>
              <a:rPr lang="en-IE" sz="2400" i="0" u="sng" strike="noStrike" cap="none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https://healthservice.hse.ie/staff/latest-health-regions-updates/</a:t>
            </a:r>
            <a:r>
              <a:rPr lang="en-IE" sz="2400" i="0" u="none" strike="noStrike" cap="none">
                <a:solidFill>
                  <a:srgbClr val="000000"/>
                </a:solidFill>
              </a:rPr>
              <a:t> </a:t>
            </a:r>
            <a:endParaRPr sz="24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467" name="Google Shape;4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1049" y="1662768"/>
            <a:ext cx="9852774" cy="677029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7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fb96da0139_0_323"/>
          <p:cNvSpPr txBox="1"/>
          <p:nvPr/>
        </p:nvSpPr>
        <p:spPr>
          <a:xfrm>
            <a:off x="766058" y="4329372"/>
            <a:ext cx="158883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Panel Discussion: Supporting Integrated Care Delivery</a:t>
            </a:r>
            <a:endParaRPr/>
          </a:p>
        </p:txBody>
      </p:sp>
      <p:sp>
        <p:nvSpPr>
          <p:cNvPr id="474" name="Google Shape;474;g2fb96da0139_0_323"/>
          <p:cNvSpPr txBox="1"/>
          <p:nvPr/>
        </p:nvSpPr>
        <p:spPr>
          <a:xfrm>
            <a:off x="17571534" y="977865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901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901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fb96da0139_0_323"/>
          <p:cNvSpPr/>
          <p:nvPr/>
        </p:nvSpPr>
        <p:spPr>
          <a:xfrm>
            <a:off x="2358725" y="7219598"/>
            <a:ext cx="13373100" cy="22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E" sz="3600">
                <a:solidFill>
                  <a:srgbClr val="FFFFFF"/>
                </a:solidFill>
              </a:rPr>
              <a:t>Liam Woods (Chair), Muiris O'Connor, Dr Andy Phillips, Kate Killeen White, Dr Pat Nash, Dr Shane McKeogh, Dr Vida Hamilton, Eileen Whelan, Ruth Kilcawley </a:t>
            </a:r>
            <a:endParaRPr sz="36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fb96da0139_0_126"/>
          <p:cNvSpPr txBox="1"/>
          <p:nvPr/>
        </p:nvSpPr>
        <p:spPr>
          <a:xfrm>
            <a:off x="2232000" y="4968000"/>
            <a:ext cx="153396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IE"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Patient </a:t>
            </a:r>
            <a:r>
              <a:rPr lang="en-IE" sz="7200" b="1">
                <a:solidFill>
                  <a:schemeClr val="lt1"/>
                </a:solidFill>
              </a:rPr>
              <a:t>Partner</a:t>
            </a:r>
            <a:endParaRPr sz="7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IE" sz="5400">
                <a:solidFill>
                  <a:schemeClr val="lt1"/>
                </a:solidFill>
              </a:rPr>
              <a:t>Anne Lawlor (Chair of the HSE National Patient &amp; Service User Forum)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2fb96da0139_0_126"/>
          <p:cNvSpPr txBox="1"/>
          <p:nvPr/>
        </p:nvSpPr>
        <p:spPr>
          <a:xfrm>
            <a:off x="17571534" y="9778652"/>
            <a:ext cx="54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fb29334ba7_1_78"/>
          <p:cNvSpPr txBox="1">
            <a:spLocks noGrp="1"/>
          </p:cNvSpPr>
          <p:nvPr>
            <p:ph type="body" idx="1"/>
          </p:nvPr>
        </p:nvSpPr>
        <p:spPr>
          <a:xfrm>
            <a:off x="2160000" y="538275"/>
            <a:ext cx="137670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Agenda</a:t>
            </a:r>
            <a:endParaRPr sz="3800"/>
          </a:p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2500"/>
              <a:t>Health Regions: Delivering Integrated Care </a:t>
            </a:r>
            <a:endParaRPr sz="2500"/>
          </a:p>
        </p:txBody>
      </p:sp>
      <p:sp>
        <p:nvSpPr>
          <p:cNvPr id="326" name="Google Shape;326;g2fb29334ba7_1_78"/>
          <p:cNvSpPr txBox="1">
            <a:spLocks noGrp="1"/>
          </p:cNvSpPr>
          <p:nvPr>
            <p:ph type="body" idx="2"/>
          </p:nvPr>
        </p:nvSpPr>
        <p:spPr>
          <a:xfrm>
            <a:off x="1084235" y="2703494"/>
            <a:ext cx="10748400" cy="4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2600"/>
              <a:buChar char="•"/>
            </a:pPr>
            <a:r>
              <a:rPr lang="en-IE" sz="2600"/>
              <a:t>Health Regions Strategic Objectives and Health Regions Programme</a:t>
            </a:r>
            <a:endParaRPr sz="2600"/>
          </a:p>
          <a:p>
            <a:pPr marL="457200" lvl="0" indent="-393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IE" sz="2600"/>
              <a:t>Progress to Date </a:t>
            </a:r>
            <a:endParaRPr sz="2600"/>
          </a:p>
          <a:p>
            <a:pPr marL="457200" lvl="0" indent="-393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IE" sz="2600"/>
              <a:t>Integrated Care</a:t>
            </a:r>
            <a:endParaRPr sz="2600"/>
          </a:p>
          <a:p>
            <a:pPr marL="457200" lvl="0" indent="-393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IE" sz="2600"/>
              <a:t>HSE Structures</a:t>
            </a:r>
            <a:endParaRPr sz="2600"/>
          </a:p>
          <a:p>
            <a:pPr marL="457200" lvl="0" indent="-393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IE" sz="2600"/>
              <a:t>Proposed Regional Patient and Service User Partnership Structures</a:t>
            </a:r>
            <a:endParaRPr sz="2600"/>
          </a:p>
          <a:p>
            <a:pPr marL="457200" lvl="0" indent="-393700" algn="l" rtl="0">
              <a:lnSpc>
                <a:spcPct val="120000"/>
              </a:lnSpc>
              <a:spcBef>
                <a:spcPts val="1500"/>
              </a:spcBef>
              <a:spcAft>
                <a:spcPts val="1000"/>
              </a:spcAft>
              <a:buSzPts val="2600"/>
              <a:buChar char="•"/>
            </a:pPr>
            <a:r>
              <a:rPr lang="en-IE" sz="2600"/>
              <a:t>HSE Health Regions webinar</a:t>
            </a:r>
            <a:endParaRPr sz="2600"/>
          </a:p>
        </p:txBody>
      </p:sp>
      <p:sp>
        <p:nvSpPr>
          <p:cNvPr id="327" name="Google Shape;327;g2fb29334ba7_1_78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"/>
          <p:cNvSpPr txBox="1">
            <a:spLocks noGrp="1"/>
          </p:cNvSpPr>
          <p:nvPr>
            <p:ph type="body" idx="1"/>
          </p:nvPr>
        </p:nvSpPr>
        <p:spPr>
          <a:xfrm>
            <a:off x="2160000" y="538272"/>
            <a:ext cx="11609788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4400"/>
              <a:t>Health Regions Programme </a:t>
            </a:r>
            <a:endParaRPr sz="4400"/>
          </a:p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2500"/>
              <a:t>Strategic Objectives</a:t>
            </a:r>
            <a:endParaRPr sz="2500"/>
          </a:p>
        </p:txBody>
      </p:sp>
      <p:pic>
        <p:nvPicPr>
          <p:cNvPr id="333" name="Google Shape;3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00" y="1922265"/>
            <a:ext cx="18178499" cy="751690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"/>
          <p:cNvSpPr txBox="1">
            <a:spLocks noGrp="1"/>
          </p:cNvSpPr>
          <p:nvPr>
            <p:ph type="body" idx="1"/>
          </p:nvPr>
        </p:nvSpPr>
        <p:spPr>
          <a:xfrm>
            <a:off x="2159999" y="538272"/>
            <a:ext cx="14366435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Health Regions Programme</a:t>
            </a:r>
            <a:endParaRPr sz="3800"/>
          </a:p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2500"/>
              <a:t>Progress to Date</a:t>
            </a:r>
            <a:endParaRPr sz="2500"/>
          </a:p>
        </p:txBody>
      </p:sp>
      <p:pic>
        <p:nvPicPr>
          <p:cNvPr id="340" name="Google Shape;3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26341"/>
            <a:ext cx="18182381" cy="759758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"/>
          <p:cNvSpPr txBox="1">
            <a:spLocks noGrp="1"/>
          </p:cNvSpPr>
          <p:nvPr>
            <p:ph type="body" idx="1"/>
          </p:nvPr>
        </p:nvSpPr>
        <p:spPr>
          <a:xfrm>
            <a:off x="2159999" y="538272"/>
            <a:ext cx="15764929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Health Regions Programme –</a:t>
            </a:r>
            <a:endParaRPr sz="3800"/>
          </a:p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2500"/>
              <a:t>Key Upcoming Milestones</a:t>
            </a:r>
            <a:endParaRPr sz="2500"/>
          </a:p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endParaRPr/>
          </a:p>
        </p:txBody>
      </p:sp>
      <p:pic>
        <p:nvPicPr>
          <p:cNvPr id="347" name="Google Shape;3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7764" y="2017526"/>
            <a:ext cx="13100178" cy="794674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"/>
          <p:cNvSpPr txBox="1">
            <a:spLocks noGrp="1"/>
          </p:cNvSpPr>
          <p:nvPr>
            <p:ph type="body" idx="1"/>
          </p:nvPr>
        </p:nvSpPr>
        <p:spPr>
          <a:xfrm>
            <a:off x="2160000" y="538272"/>
            <a:ext cx="15267388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What’s Decided?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2500" b="0">
                <a:solidFill>
                  <a:srgbClr val="006152"/>
                </a:solidFill>
                <a:latin typeface="Arial"/>
                <a:ea typeface="Arial"/>
                <a:cs typeface="Arial"/>
                <a:sym typeface="Arial"/>
              </a:rPr>
              <a:t>We will still be a single HSE organisation with 6 health regions. Services will be integrated across hospitals and community in these health regions. Health Regions are not separate statutory bodies.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endParaRPr/>
          </a:p>
        </p:txBody>
      </p:sp>
      <p:grpSp>
        <p:nvGrpSpPr>
          <p:cNvPr id="354" name="Google Shape;354;p6"/>
          <p:cNvGrpSpPr/>
          <p:nvPr/>
        </p:nvGrpSpPr>
        <p:grpSpPr>
          <a:xfrm>
            <a:off x="-2497221" y="1054767"/>
            <a:ext cx="19822489" cy="9589408"/>
            <a:chOff x="-8057687" y="-1231233"/>
            <a:chExt cx="19822489" cy="9589408"/>
          </a:xfrm>
        </p:grpSpPr>
        <p:sp>
          <p:nvSpPr>
            <p:cNvPr id="355" name="Google Shape;355;p6"/>
            <p:cNvSpPr/>
            <p:nvPr/>
          </p:nvSpPr>
          <p:spPr>
            <a:xfrm>
              <a:off x="-8057687" y="-1231233"/>
              <a:ext cx="9589408" cy="9589408"/>
            </a:xfrm>
            <a:prstGeom prst="blockArc">
              <a:avLst>
                <a:gd name="adj1" fmla="val 18900000"/>
                <a:gd name="adj2" fmla="val 2700000"/>
                <a:gd name="adj3" fmla="val 225"/>
              </a:avLst>
            </a:pr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62929" y="135628"/>
              <a:ext cx="11194851" cy="750324"/>
            </a:xfrm>
            <a:prstGeom prst="rect">
              <a:avLst/>
            </a:prstGeom>
            <a:noFill/>
            <a:ln w="57150" cap="flat" cmpd="sng">
              <a:solidFill>
                <a:srgbClr val="005E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 txBox="1"/>
            <p:nvPr/>
          </p:nvSpPr>
          <p:spPr>
            <a:xfrm>
              <a:off x="462929" y="135628"/>
              <a:ext cx="11194851" cy="750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555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Regions will use the HSE logo and be under the governance of the HSE Board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" y="81918"/>
              <a:ext cx="937905" cy="937905"/>
            </a:xfrm>
            <a:prstGeom prst="ellipse">
              <a:avLst/>
            </a:prstGeom>
            <a:solidFill>
              <a:srgbClr val="005E52"/>
            </a:solidFill>
            <a:ln w="25400" cap="flat" cmpd="sng">
              <a:solidFill>
                <a:srgbClr val="005E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1107737" y="1224416"/>
              <a:ext cx="10577658" cy="750324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 txBox="1"/>
            <p:nvPr/>
          </p:nvSpPr>
          <p:spPr>
            <a:xfrm>
              <a:off x="1107737" y="1224416"/>
              <a:ext cx="10577658" cy="750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555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Regional Health Forum structure to remain but will be aligned to Health Regions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89321" y="1224416"/>
              <a:ext cx="937905" cy="937905"/>
            </a:xfrm>
            <a:prstGeom prst="ellipse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1389833" y="2399372"/>
              <a:ext cx="10295431" cy="750324"/>
            </a:xfrm>
            <a:prstGeom prst="rect">
              <a:avLst/>
            </a:prstGeom>
            <a:noFill/>
            <a:ln w="57150" cap="flat" cmpd="sng">
              <a:solidFill>
                <a:srgbClr val="005E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 txBox="1"/>
            <p:nvPr/>
          </p:nvSpPr>
          <p:spPr>
            <a:xfrm>
              <a:off x="1389833" y="2399372"/>
              <a:ext cx="10295431" cy="750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555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 October 1</a:t>
              </a:r>
              <a:r>
                <a:rPr lang="en-IE" sz="20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</a:t>
              </a:r>
              <a:r>
                <a:rPr lang="en-IE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the Health Region management structure will replace existing CHO and HG management structures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937904" y="2348063"/>
              <a:ext cx="937905" cy="93790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005E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1527225" y="3440267"/>
              <a:ext cx="10205140" cy="1538435"/>
            </a:xfrm>
            <a:prstGeom prst="rect">
              <a:avLst/>
            </a:prstGeom>
            <a:noFill/>
            <a:ln w="57150" cap="flat" cmpd="sng">
              <a:solidFill>
                <a:srgbClr val="005E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 txBox="1"/>
            <p:nvPr/>
          </p:nvSpPr>
          <p:spPr>
            <a:xfrm>
              <a:off x="1527225" y="3440267"/>
              <a:ext cx="10205140" cy="153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555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Operational focus to move from HSE Centre to the Health Regions and Integrated Healthcare Areas (IHAs). 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-IE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 IHAs have been agreed as geographic sub-components of the Health Regions. The IHAs will have responsibility for operational service delivery and driving integrated care for patients and service users. </a:t>
              </a:r>
              <a:r>
                <a:rPr lang="en-IE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987895" y="3661138"/>
              <a:ext cx="937905" cy="937905"/>
            </a:xfrm>
            <a:prstGeom prst="ellipse">
              <a:avLst/>
            </a:prstGeom>
            <a:solidFill>
              <a:srgbClr val="005E52"/>
            </a:solidFill>
            <a:ln w="25400" cap="flat" cmpd="sng">
              <a:solidFill>
                <a:srgbClr val="005E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1172895" y="5233917"/>
              <a:ext cx="10577658" cy="837316"/>
            </a:xfrm>
            <a:prstGeom prst="rect">
              <a:avLst/>
            </a:prstGeom>
            <a:noFill/>
            <a:ln w="57150" cap="flat" cmpd="sng">
              <a:solidFill>
                <a:srgbClr val="005E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 txBox="1"/>
            <p:nvPr/>
          </p:nvSpPr>
          <p:spPr>
            <a:xfrm>
              <a:off x="1172895" y="5233917"/>
              <a:ext cx="10577658" cy="837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555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HSE Centre will develop and oversee standards and guidelines for implementation at regional level.  The focus of HSE Centre will be on planning, enabling, performance and assurance</a:t>
              </a: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468950" y="5119373"/>
              <a:ext cx="937905" cy="937905"/>
            </a:xfrm>
            <a:prstGeom prst="ellipse">
              <a:avLst/>
            </a:prstGeom>
            <a:solidFill>
              <a:srgbClr val="005E52"/>
            </a:solidFill>
            <a:ln w="25400" cap="flat" cmpd="sng">
              <a:solidFill>
                <a:srgbClr val="005E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569951" y="6267564"/>
              <a:ext cx="11194851" cy="750324"/>
            </a:xfrm>
            <a:prstGeom prst="rect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 txBox="1"/>
            <p:nvPr/>
          </p:nvSpPr>
          <p:spPr>
            <a:xfrm>
              <a:off x="569951" y="6267564"/>
              <a:ext cx="11194851" cy="750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555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E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HSE Centre and Health Regions structures have been agreed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0" y="6189035"/>
              <a:ext cx="937905" cy="937905"/>
            </a:xfrm>
            <a:prstGeom prst="ellipse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4" name="Google Shape;37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520" y="2898187"/>
            <a:ext cx="5188946" cy="609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"/>
          <p:cNvSpPr/>
          <p:nvPr/>
        </p:nvSpPr>
        <p:spPr>
          <a:xfrm>
            <a:off x="6149787" y="3510417"/>
            <a:ext cx="937905" cy="937905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005E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6"/>
          <p:cNvSpPr/>
          <p:nvPr/>
        </p:nvSpPr>
        <p:spPr>
          <a:xfrm>
            <a:off x="5560466" y="8459774"/>
            <a:ext cx="937905" cy="937905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005E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" name="Google Shape;377;p6"/>
          <p:cNvGrpSpPr/>
          <p:nvPr/>
        </p:nvGrpSpPr>
        <p:grpSpPr>
          <a:xfrm>
            <a:off x="4171176" y="5672739"/>
            <a:ext cx="13147833" cy="3639550"/>
            <a:chOff x="1187704" y="5608682"/>
            <a:chExt cx="13147833" cy="3639550"/>
          </a:xfrm>
        </p:grpSpPr>
        <p:sp>
          <p:nvSpPr>
            <p:cNvPr id="378" name="Google Shape;378;p6"/>
            <p:cNvSpPr/>
            <p:nvPr/>
          </p:nvSpPr>
          <p:spPr>
            <a:xfrm>
              <a:off x="3338743" y="8497908"/>
              <a:ext cx="10996794" cy="750324"/>
            </a:xfrm>
            <a:prstGeom prst="rect">
              <a:avLst/>
            </a:prstGeom>
            <a:noFill/>
            <a:ln w="57150" cap="flat" cmpd="sng">
              <a:solidFill>
                <a:srgbClr val="005E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 txBox="1"/>
            <p:nvPr/>
          </p:nvSpPr>
          <p:spPr>
            <a:xfrm>
              <a:off x="1187704" y="5608682"/>
              <a:ext cx="9945646" cy="750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5550" tIns="22850" rIns="22850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6"/>
          <p:cNvSpPr/>
          <p:nvPr/>
        </p:nvSpPr>
        <p:spPr>
          <a:xfrm>
            <a:off x="6669005" y="3510417"/>
            <a:ext cx="10581766" cy="750324"/>
          </a:xfrm>
          <a:prstGeom prst="rect">
            <a:avLst/>
          </a:prstGeom>
          <a:noFill/>
          <a:ln w="57150" cap="flat" cmpd="sng">
            <a:solidFill>
              <a:srgbClr val="005E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6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"/>
          <p:cNvSpPr txBox="1">
            <a:spLocks noGrp="1"/>
          </p:cNvSpPr>
          <p:nvPr>
            <p:ph type="body" idx="1"/>
          </p:nvPr>
        </p:nvSpPr>
        <p:spPr>
          <a:xfrm>
            <a:off x="2160000" y="538272"/>
            <a:ext cx="8328706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What is Integrated Care?</a:t>
            </a:r>
            <a:endParaRPr sz="3800"/>
          </a:p>
        </p:txBody>
      </p:sp>
      <p:sp>
        <p:nvSpPr>
          <p:cNvPr id="387" name="Google Shape;387;p7"/>
          <p:cNvSpPr txBox="1">
            <a:spLocks noGrp="1"/>
          </p:cNvSpPr>
          <p:nvPr>
            <p:ph type="body" idx="2"/>
          </p:nvPr>
        </p:nvSpPr>
        <p:spPr>
          <a:xfrm>
            <a:off x="922870" y="2407658"/>
            <a:ext cx="15939742" cy="4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E"/>
              <a:t>Integrated care is where people can access the right care, at the right time, in the right place, with the right team. 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E"/>
              <a:t>Designed first and foremost around the needs of the person, integrated care has the dual aim of improving both system efficiency and service user experience and outcomes 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E"/>
              <a:t>In the Sláintecare Report (May 2017) the Committee on the Future of Healthcare defined integrated care: </a:t>
            </a:r>
            <a:endParaRPr/>
          </a:p>
        </p:txBody>
      </p:sp>
      <p:sp>
        <p:nvSpPr>
          <p:cNvPr id="388" name="Google Shape;388;p7"/>
          <p:cNvSpPr/>
          <p:nvPr/>
        </p:nvSpPr>
        <p:spPr>
          <a:xfrm>
            <a:off x="1655680" y="6198545"/>
            <a:ext cx="14830413" cy="2084843"/>
          </a:xfrm>
          <a:prstGeom prst="roundRect">
            <a:avLst>
              <a:gd name="adj" fmla="val 16667"/>
            </a:avLst>
          </a:prstGeom>
          <a:solidFill>
            <a:srgbClr val="006152"/>
          </a:soli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E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“Healthcare delivered at the lowest appropriate level of complexity through a health service that is well organised and managed to enable comprehensive care pathways that patients can easily access and service providers can easily deliver. This is a service in which communication and information support positive decision-making, governance and accountability; where patients’ needs come first in driving safety, quality and the coordination of care.”</a:t>
            </a:r>
            <a:endParaRPr/>
          </a:p>
        </p:txBody>
      </p:sp>
      <p:sp>
        <p:nvSpPr>
          <p:cNvPr id="389" name="Google Shape;389;p7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"/>
          <p:cNvSpPr txBox="1">
            <a:spLocks noGrp="1"/>
          </p:cNvSpPr>
          <p:nvPr>
            <p:ph type="body" idx="1"/>
          </p:nvPr>
        </p:nvSpPr>
        <p:spPr>
          <a:xfrm>
            <a:off x="2160000" y="538272"/>
            <a:ext cx="10493682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IFIC Pillars of Integrated Care</a:t>
            </a:r>
            <a:endParaRPr sz="3800"/>
          </a:p>
        </p:txBody>
      </p:sp>
      <p:pic>
        <p:nvPicPr>
          <p:cNvPr id="395" name="Google Shape;3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6613" y="1801101"/>
            <a:ext cx="11860306" cy="6877717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8"/>
          <p:cNvSpPr txBox="1"/>
          <p:nvPr/>
        </p:nvSpPr>
        <p:spPr>
          <a:xfrm>
            <a:off x="6252884" y="8866271"/>
            <a:ext cx="5647764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rgbClr val="051E33"/>
                </a:solidFill>
                <a:latin typeface="Arial"/>
                <a:ea typeface="Arial"/>
                <a:cs typeface="Arial"/>
                <a:sym typeface="Arial"/>
              </a:rPr>
              <a:t>The Nine Pillars of Integrated Care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51E33"/>
              </a:buClr>
              <a:buSzPts val="2000"/>
              <a:buFont typeface="Arial"/>
              <a:buNone/>
            </a:pPr>
            <a:r>
              <a:rPr lang="en-IE" sz="2000" b="1" i="0" u="none" strike="noStrike" cap="none">
                <a:solidFill>
                  <a:srgbClr val="051E33"/>
                </a:solidFill>
                <a:latin typeface="Arial"/>
                <a:ea typeface="Arial"/>
                <a:cs typeface="Arial"/>
                <a:sym typeface="Arial"/>
              </a:rPr>
              <a:t> International Federation of Integrated Care</a:t>
            </a:r>
            <a:endParaRPr sz="2000" b="1" i="0" u="none" strike="noStrike" cap="none">
              <a:solidFill>
                <a:srgbClr val="051E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8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"/>
          <p:cNvSpPr txBox="1">
            <a:spLocks noGrp="1"/>
          </p:cNvSpPr>
          <p:nvPr>
            <p:ph type="body" idx="1"/>
          </p:nvPr>
        </p:nvSpPr>
        <p:spPr>
          <a:xfrm>
            <a:off x="2159999" y="538272"/>
            <a:ext cx="12456953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</a:pPr>
            <a:r>
              <a:rPr lang="en-IE" sz="3800"/>
              <a:t>Sláintecare Vision for Integrated Care</a:t>
            </a:r>
            <a:endParaRPr sz="3800"/>
          </a:p>
        </p:txBody>
      </p:sp>
      <p:pic>
        <p:nvPicPr>
          <p:cNvPr id="403" name="Google Shape;40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000" y="1476921"/>
            <a:ext cx="13392168" cy="8266368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9"/>
          <p:cNvSpPr txBox="1"/>
          <p:nvPr/>
        </p:nvSpPr>
        <p:spPr>
          <a:xfrm>
            <a:off x="17571525" y="986680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IE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HSE Branded">
      <a:dk1>
        <a:srgbClr val="273339"/>
      </a:dk1>
      <a:lt1>
        <a:srgbClr val="FFFFFF"/>
      </a:lt1>
      <a:dk2>
        <a:srgbClr val="40515A"/>
      </a:dk2>
      <a:lt2>
        <a:srgbClr val="8C9CA6"/>
      </a:lt2>
      <a:accent1>
        <a:srgbClr val="006858"/>
      </a:accent1>
      <a:accent2>
        <a:srgbClr val="71A59C"/>
      </a:accent2>
      <a:accent3>
        <a:srgbClr val="B30838"/>
      </a:accent3>
      <a:accent4>
        <a:srgbClr val="F7A800"/>
      </a:accent4>
      <a:accent5>
        <a:srgbClr val="6DABE4"/>
      </a:accent5>
      <a:accent6>
        <a:srgbClr val="003CA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3A9E8D51AC34D88BEBDC6697AB1BA" ma:contentTypeVersion="15" ma:contentTypeDescription="Create a new document." ma:contentTypeScope="" ma:versionID="daee46c5d739559f00b2e9ec427b1150">
  <xsd:schema xmlns:xsd="http://www.w3.org/2001/XMLSchema" xmlns:xs="http://www.w3.org/2001/XMLSchema" xmlns:p="http://schemas.microsoft.com/office/2006/metadata/properties" xmlns:ns2="563d7928-de39-40eb-aaef-3504eb7eef23" xmlns:ns3="a6522d93-ccde-437d-a793-b289ee708a2f" targetNamespace="http://schemas.microsoft.com/office/2006/metadata/properties" ma:root="true" ma:fieldsID="1889ccf00e1b2cfcc8339fd1afb14c8d" ns2:_="" ns3:_="">
    <xsd:import namespace="563d7928-de39-40eb-aaef-3504eb7eef23"/>
    <xsd:import namespace="a6522d93-ccde-437d-a793-b289ee708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d7928-de39-40eb-aaef-3504eb7eef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2090d37-0cf0-4191-99ae-e11c03e71b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22d93-ccde-437d-a793-b289ee708a2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58787e5-1a83-4099-8018-dcd51ec2f4c3}" ma:internalName="TaxCatchAll" ma:showField="CatchAllData" ma:web="a6522d93-ccde-437d-a793-b289ee708a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5002C6-F87A-4627-9AA3-DE1A185BB5D1}"/>
</file>

<file path=customXml/itemProps2.xml><?xml version="1.0" encoding="utf-8"?>
<ds:datastoreItem xmlns:ds="http://schemas.openxmlformats.org/officeDocument/2006/customXml" ds:itemID="{DDAD61D8-4C70-4466-899E-D16FE4F500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Custom</PresentationFormat>
  <Paragraphs>94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Office Theme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Angela Ryan</dc:creator>
  <cp:lastModifiedBy>Matthew Lynch (IE)</cp:lastModifiedBy>
  <cp:revision>1</cp:revision>
  <dcterms:modified xsi:type="dcterms:W3CDTF">2024-09-10T11:08:15Z</dcterms:modified>
</cp:coreProperties>
</file>