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2" r:id="rId2"/>
    <p:sldMasterId id="2147483677" r:id="rId3"/>
    <p:sldMasterId id="2147483691" r:id="rId4"/>
  </p:sldMasterIdLst>
  <p:notesMasterIdLst>
    <p:notesMasterId r:id="rId3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jNu6Qe8T5OyljTU7gka8HsPH1H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ustomXml" Target="../customXml/item1.xml"/><Relationship Id="rId21" Type="http://schemas.openxmlformats.org/officeDocument/2006/relationships/slide" Target="slides/slide17.xml"/><Relationship Id="rId34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8fb2321997_0_91:notes"/>
          <p:cNvSpPr txBox="1">
            <a:spLocks noGrp="1"/>
          </p:cNvSpPr>
          <p:nvPr>
            <p:ph type="body" idx="1"/>
          </p:nvPr>
        </p:nvSpPr>
        <p:spPr>
          <a:xfrm>
            <a:off x="679768" y="4777188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0" name="Google Shape;290;g28fb2321997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9768" y="1240828"/>
            <a:ext cx="5438100" cy="3350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28fb2321997_0_511:notes"/>
          <p:cNvSpPr txBox="1">
            <a:spLocks noGrp="1"/>
          </p:cNvSpPr>
          <p:nvPr>
            <p:ph type="body" idx="1"/>
          </p:nvPr>
        </p:nvSpPr>
        <p:spPr>
          <a:xfrm>
            <a:off x="679768" y="4777188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72" name="Google Shape;472;g28fb2321997_0_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9768" y="1240828"/>
            <a:ext cx="5438100" cy="3350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28fb2321997_0_521:notes"/>
          <p:cNvSpPr txBox="1">
            <a:spLocks noGrp="1"/>
          </p:cNvSpPr>
          <p:nvPr>
            <p:ph type="body" idx="1"/>
          </p:nvPr>
        </p:nvSpPr>
        <p:spPr>
          <a:xfrm>
            <a:off x="679768" y="4777188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83" name="Google Shape;483;g28fb2321997_0_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9768" y="1240828"/>
            <a:ext cx="5438100" cy="3350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8fb2321997_0_535:notes"/>
          <p:cNvSpPr txBox="1">
            <a:spLocks noGrp="1"/>
          </p:cNvSpPr>
          <p:nvPr>
            <p:ph type="body" idx="1"/>
          </p:nvPr>
        </p:nvSpPr>
        <p:spPr>
          <a:xfrm>
            <a:off x="679768" y="4777188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98" name="Google Shape;498;g28fb2321997_0_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9768" y="1240828"/>
            <a:ext cx="5438100" cy="3350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28fb2321997_0_542:notes"/>
          <p:cNvSpPr txBox="1">
            <a:spLocks noGrp="1"/>
          </p:cNvSpPr>
          <p:nvPr>
            <p:ph type="body" idx="1"/>
          </p:nvPr>
        </p:nvSpPr>
        <p:spPr>
          <a:xfrm>
            <a:off x="679768" y="4777188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06" name="Google Shape;506;g28fb2321997_0_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9768" y="1240828"/>
            <a:ext cx="5438100" cy="3350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28fb2321997_0_550:notes"/>
          <p:cNvSpPr txBox="1">
            <a:spLocks noGrp="1"/>
          </p:cNvSpPr>
          <p:nvPr>
            <p:ph type="body" idx="1"/>
          </p:nvPr>
        </p:nvSpPr>
        <p:spPr>
          <a:xfrm>
            <a:off x="679768" y="4777188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15" name="Google Shape;515;g28fb2321997_0_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9768" y="1240828"/>
            <a:ext cx="5438100" cy="3350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28fb2321997_0_558:notes"/>
          <p:cNvSpPr txBox="1">
            <a:spLocks noGrp="1"/>
          </p:cNvSpPr>
          <p:nvPr>
            <p:ph type="body" idx="1"/>
          </p:nvPr>
        </p:nvSpPr>
        <p:spPr>
          <a:xfrm>
            <a:off x="679768" y="4777188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24" name="Google Shape;524;g28fb2321997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9768" y="1240828"/>
            <a:ext cx="5438100" cy="3350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28fb2321997_0_566:notes"/>
          <p:cNvSpPr txBox="1">
            <a:spLocks noGrp="1"/>
          </p:cNvSpPr>
          <p:nvPr>
            <p:ph type="body" idx="1"/>
          </p:nvPr>
        </p:nvSpPr>
        <p:spPr>
          <a:xfrm>
            <a:off x="679768" y="4777188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33" name="Google Shape;533;g28fb2321997_0_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9768" y="1240828"/>
            <a:ext cx="5438100" cy="3350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28fb2321997_0_574:notes"/>
          <p:cNvSpPr txBox="1">
            <a:spLocks noGrp="1"/>
          </p:cNvSpPr>
          <p:nvPr>
            <p:ph type="body" idx="1"/>
          </p:nvPr>
        </p:nvSpPr>
        <p:spPr>
          <a:xfrm>
            <a:off x="679768" y="4777188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42" name="Google Shape;542;g28fb2321997_0_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9768" y="1240828"/>
            <a:ext cx="5438100" cy="3350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28fb2321997_0_582:notes"/>
          <p:cNvSpPr txBox="1">
            <a:spLocks noGrp="1"/>
          </p:cNvSpPr>
          <p:nvPr>
            <p:ph type="body" idx="1"/>
          </p:nvPr>
        </p:nvSpPr>
        <p:spPr>
          <a:xfrm>
            <a:off x="679768" y="4777188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51" name="Google Shape;551;g28fb2321997_0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9768" y="1240828"/>
            <a:ext cx="5438100" cy="3350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28fb2321997_0_589:notes"/>
          <p:cNvSpPr txBox="1">
            <a:spLocks noGrp="1"/>
          </p:cNvSpPr>
          <p:nvPr>
            <p:ph type="body" idx="1"/>
          </p:nvPr>
        </p:nvSpPr>
        <p:spPr>
          <a:xfrm>
            <a:off x="679768" y="4777188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59" name="Google Shape;559;g28fb2321997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9768" y="1240828"/>
            <a:ext cx="5438100" cy="3350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99" name="Google Shape;2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28fb2321997_0_598:notes"/>
          <p:cNvSpPr txBox="1">
            <a:spLocks noGrp="1"/>
          </p:cNvSpPr>
          <p:nvPr>
            <p:ph type="body" idx="1"/>
          </p:nvPr>
        </p:nvSpPr>
        <p:spPr>
          <a:xfrm>
            <a:off x="679768" y="4777188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69" name="Google Shape;569;g28fb2321997_0_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9768" y="1240828"/>
            <a:ext cx="5438100" cy="3350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28fb2321997_0_606:notes"/>
          <p:cNvSpPr txBox="1">
            <a:spLocks noGrp="1"/>
          </p:cNvSpPr>
          <p:nvPr>
            <p:ph type="body" idx="1"/>
          </p:nvPr>
        </p:nvSpPr>
        <p:spPr>
          <a:xfrm>
            <a:off x="679768" y="4777188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78" name="Google Shape;578;g28fb2321997_0_6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9768" y="1240828"/>
            <a:ext cx="5438100" cy="3350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28fb2321997_0_613:notes"/>
          <p:cNvSpPr txBox="1">
            <a:spLocks noGrp="1"/>
          </p:cNvSpPr>
          <p:nvPr>
            <p:ph type="body" idx="1"/>
          </p:nvPr>
        </p:nvSpPr>
        <p:spPr>
          <a:xfrm>
            <a:off x="679768" y="4777188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86" name="Google Shape;586;g28fb2321997_0_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9768" y="1240828"/>
            <a:ext cx="5438100" cy="3350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28fb2321997_0_620:notes"/>
          <p:cNvSpPr txBox="1">
            <a:spLocks noGrp="1"/>
          </p:cNvSpPr>
          <p:nvPr>
            <p:ph type="body" idx="1"/>
          </p:nvPr>
        </p:nvSpPr>
        <p:spPr>
          <a:xfrm>
            <a:off x="679768" y="4777188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94" name="Google Shape;594;g28fb2321997_0_6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9768" y="1240828"/>
            <a:ext cx="5438100" cy="3350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28fb2321997_0_636:notes"/>
          <p:cNvSpPr txBox="1">
            <a:spLocks noGrp="1"/>
          </p:cNvSpPr>
          <p:nvPr>
            <p:ph type="body" idx="1"/>
          </p:nvPr>
        </p:nvSpPr>
        <p:spPr>
          <a:xfrm>
            <a:off x="679768" y="4777188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11" name="Google Shape;611;g28fb2321997_0_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9768" y="1240828"/>
            <a:ext cx="5438100" cy="3350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28fb2321997_0_643:notes"/>
          <p:cNvSpPr txBox="1">
            <a:spLocks noGrp="1"/>
          </p:cNvSpPr>
          <p:nvPr>
            <p:ph type="body" idx="1"/>
          </p:nvPr>
        </p:nvSpPr>
        <p:spPr>
          <a:xfrm>
            <a:off x="679768" y="4777188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19" name="Google Shape;619;g28fb2321997_0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9768" y="1240828"/>
            <a:ext cx="5438100" cy="3350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28fb2321997_0_769:notes"/>
          <p:cNvSpPr txBox="1">
            <a:spLocks noGrp="1"/>
          </p:cNvSpPr>
          <p:nvPr>
            <p:ph type="body" idx="1"/>
          </p:nvPr>
        </p:nvSpPr>
        <p:spPr>
          <a:xfrm>
            <a:off x="679768" y="4777188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25" name="Google Shape;625;g28fb2321997_0_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9768" y="1240828"/>
            <a:ext cx="5438100" cy="3350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63" name="Google Shape;3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76" name="Google Shape;3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09" name="Google Shape;4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8fb2321997_0_774:notes"/>
          <p:cNvSpPr txBox="1">
            <a:spLocks noGrp="1"/>
          </p:cNvSpPr>
          <p:nvPr>
            <p:ph type="body" idx="1"/>
          </p:nvPr>
        </p:nvSpPr>
        <p:spPr>
          <a:xfrm>
            <a:off x="679768" y="4777188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9" name="Google Shape;439;g28fb2321997_0_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9768" y="1240828"/>
            <a:ext cx="5438100" cy="3350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28fb2321997_0_481:notes"/>
          <p:cNvSpPr txBox="1">
            <a:spLocks noGrp="1"/>
          </p:cNvSpPr>
          <p:nvPr>
            <p:ph type="body" idx="1"/>
          </p:nvPr>
        </p:nvSpPr>
        <p:spPr>
          <a:xfrm>
            <a:off x="679768" y="4777188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45" name="Google Shape;445;g28fb2321997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9768" y="1240828"/>
            <a:ext cx="5438100" cy="3350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28fb2321997_0_494:notes"/>
          <p:cNvSpPr txBox="1">
            <a:spLocks noGrp="1"/>
          </p:cNvSpPr>
          <p:nvPr>
            <p:ph type="body" idx="1"/>
          </p:nvPr>
        </p:nvSpPr>
        <p:spPr>
          <a:xfrm>
            <a:off x="679768" y="4777188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53" name="Google Shape;453;g28fb2321997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9768" y="1240828"/>
            <a:ext cx="5438100" cy="3350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8fb2321997_0_501:notes"/>
          <p:cNvSpPr txBox="1">
            <a:spLocks noGrp="1"/>
          </p:cNvSpPr>
          <p:nvPr>
            <p:ph type="body" idx="1"/>
          </p:nvPr>
        </p:nvSpPr>
        <p:spPr>
          <a:xfrm>
            <a:off x="679768" y="4777188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61" name="Google Shape;461;g28fb2321997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9768" y="1240828"/>
            <a:ext cx="5438100" cy="3350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/>
          <p:nvPr/>
        </p:nvSpPr>
        <p:spPr>
          <a:xfrm>
            <a:off x="1632000" y="432000"/>
            <a:ext cx="10515600" cy="7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6"/>
          <p:cNvSpPr txBox="1">
            <a:spLocks noGrp="1"/>
          </p:cNvSpPr>
          <p:nvPr>
            <p:ph type="body" idx="1"/>
          </p:nvPr>
        </p:nvSpPr>
        <p:spPr>
          <a:xfrm>
            <a:off x="1440000" y="358848"/>
            <a:ext cx="43200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B5B8"/>
              </a:buClr>
              <a:buSzPts val="4800"/>
              <a:buNone/>
              <a:defRPr sz="3200" b="1">
                <a:solidFill>
                  <a:srgbClr val="75B5B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457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body" idx="2"/>
          </p:nvPr>
        </p:nvSpPr>
        <p:spPr>
          <a:xfrm>
            <a:off x="1440000" y="1632000"/>
            <a:ext cx="4320000" cy="27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457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g28fb2321997_0_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001" y="384002"/>
            <a:ext cx="816000" cy="62872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28fb2321997_0_104"/>
          <p:cNvSpPr txBox="1">
            <a:spLocks noGrp="1"/>
          </p:cNvSpPr>
          <p:nvPr>
            <p:ph type="body" idx="1"/>
          </p:nvPr>
        </p:nvSpPr>
        <p:spPr>
          <a:xfrm>
            <a:off x="1440000" y="1440002"/>
            <a:ext cx="43200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g28fb2321997_0_104"/>
          <p:cNvSpPr txBox="1">
            <a:spLocks noGrp="1"/>
          </p:cNvSpPr>
          <p:nvPr>
            <p:ph type="body" idx="2"/>
          </p:nvPr>
        </p:nvSpPr>
        <p:spPr>
          <a:xfrm>
            <a:off x="1440000" y="2688000"/>
            <a:ext cx="4320000" cy="27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8fb2321997_0_108"/>
          <p:cNvSpPr txBox="1"/>
          <p:nvPr/>
        </p:nvSpPr>
        <p:spPr>
          <a:xfrm>
            <a:off x="1632000" y="432001"/>
            <a:ext cx="105156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28fb2321997_0_108"/>
          <p:cNvSpPr txBox="1">
            <a:spLocks noGrp="1"/>
          </p:cNvSpPr>
          <p:nvPr>
            <p:ph type="body" idx="1"/>
          </p:nvPr>
        </p:nvSpPr>
        <p:spPr>
          <a:xfrm>
            <a:off x="1440000" y="358848"/>
            <a:ext cx="43200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B5B8"/>
              </a:buClr>
              <a:buSzPts val="3200"/>
              <a:buNone/>
              <a:defRPr sz="3200" b="1">
                <a:solidFill>
                  <a:srgbClr val="75B5B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g28fb2321997_0_108"/>
          <p:cNvSpPr txBox="1">
            <a:spLocks noGrp="1"/>
          </p:cNvSpPr>
          <p:nvPr>
            <p:ph type="body" idx="2"/>
          </p:nvPr>
        </p:nvSpPr>
        <p:spPr>
          <a:xfrm>
            <a:off x="1440000" y="1632001"/>
            <a:ext cx="4320000" cy="27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8fb2321997_0_1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g28fb2321997_0_1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" name="Google Shape;110;g28fb2321997_0_1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28fb2321997_0_1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g28fb2321997_0_1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8fb2321997_0_1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28fb2321997_0_1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g28fb2321997_0_1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28fb2321997_0_1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28fb2321997_0_1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8fb2321997_0_1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28fb2321997_0_1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g28fb2321997_0_1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28fb2321997_0_1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g28fb2321997_0_1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3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 txBox="1"/>
          <p:nvPr/>
        </p:nvSpPr>
        <p:spPr>
          <a:xfrm>
            <a:off x="1632000" y="432000"/>
            <a:ext cx="10515600" cy="7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7"/>
          <p:cNvSpPr txBox="1">
            <a:spLocks noGrp="1"/>
          </p:cNvSpPr>
          <p:nvPr>
            <p:ph type="body" idx="1"/>
          </p:nvPr>
        </p:nvSpPr>
        <p:spPr>
          <a:xfrm>
            <a:off x="1440000" y="1440001"/>
            <a:ext cx="43200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B5B8"/>
              </a:buClr>
              <a:buSzPts val="4800"/>
              <a:buNone/>
              <a:defRPr sz="3200" b="1">
                <a:solidFill>
                  <a:srgbClr val="75B5B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457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body" idx="2"/>
          </p:nvPr>
        </p:nvSpPr>
        <p:spPr>
          <a:xfrm>
            <a:off x="1440000" y="2688000"/>
            <a:ext cx="4320000" cy="27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457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8fb2321997_0_1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28fb2321997_0_1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g28fb2321997_0_1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g28fb2321997_0_1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g28fb2321997_0_1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28fb2321997_0_1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8fb2321997_0_1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28fb2321997_0_13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5" name="Google Shape;135;g28fb2321997_0_13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g28fb2321997_0_13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7" name="Google Shape;137;g28fb2321997_0_13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g28fb2321997_0_1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28fb2321997_0_1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g28fb2321997_0_1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8fb2321997_0_1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g28fb2321997_0_1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g28fb2321997_0_1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28fb2321997_0_1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8fb2321997_0_1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28fb2321997_0_1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28fb2321997_0_1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8fb2321997_0_1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28fb2321997_0_15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3" name="Google Shape;153;g28fb2321997_0_15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4" name="Google Shape;154;g28fb2321997_0_1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28fb2321997_0_1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g28fb2321997_0_1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8fb2321997_0_16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g28fb2321997_0_16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60" name="Google Shape;160;g28fb2321997_0_16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1" name="Google Shape;161;g28fb2321997_0_1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g28fb2321997_0_1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g28fb2321997_0_1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8fb2321997_0_1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g28fb2321997_0_169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g28fb2321997_0_1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g28fb2321997_0_1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g28fb2321997_0_1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8fb2321997_0_175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g28fb2321997_0_175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g28fb2321997_0_1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g28fb2321997_0_1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g28fb2321997_0_1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8fb2321997_0_655"/>
          <p:cNvSpPr txBox="1"/>
          <p:nvPr/>
        </p:nvSpPr>
        <p:spPr>
          <a:xfrm>
            <a:off x="1632000" y="432000"/>
            <a:ext cx="105156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endParaRPr sz="3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28fb2321997_0_655"/>
          <p:cNvSpPr txBox="1">
            <a:spLocks noGrp="1"/>
          </p:cNvSpPr>
          <p:nvPr>
            <p:ph type="body" idx="1"/>
          </p:nvPr>
        </p:nvSpPr>
        <p:spPr>
          <a:xfrm>
            <a:off x="1440000" y="358848"/>
            <a:ext cx="43200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B5B8"/>
              </a:buClr>
              <a:buSzPts val="4800"/>
              <a:buNone/>
              <a:defRPr sz="3200" b="1">
                <a:solidFill>
                  <a:srgbClr val="75B5B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4572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g28fb2321997_0_655"/>
          <p:cNvSpPr txBox="1">
            <a:spLocks noGrp="1"/>
          </p:cNvSpPr>
          <p:nvPr>
            <p:ph type="body" idx="2"/>
          </p:nvPr>
        </p:nvSpPr>
        <p:spPr>
          <a:xfrm>
            <a:off x="1440000" y="1632000"/>
            <a:ext cx="4320000" cy="27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4572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8fb2321997_0_65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g28fb2321997_0_65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g28fb2321997_0_6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g28fb2321997_0_6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g28fb2321997_0_6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8fb2321997_0_6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g28fb2321997_0_66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g28fb2321997_0_6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g28fb2321997_0_6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g28fb2321997_0_6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8fb2321997_0_67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g28fb2321997_0_67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g28fb2321997_0_6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g28fb2321997_0_6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g28fb2321997_0_6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8fb2321997_0_67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g28fb2321997_0_67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g28fb2321997_0_67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g28fb2321997_0_6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g28fb2321997_0_6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g28fb2321997_0_6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8fb2321997_0_68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g28fb2321997_0_68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5" name="Google Shape;215;g28fb2321997_0_68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g28fb2321997_0_68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7" name="Google Shape;217;g28fb2321997_0_68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g28fb2321997_0_68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g28fb2321997_0_6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g28fb2321997_0_6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8fb2321997_0_69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g28fb2321997_0_69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g28fb2321997_0_69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g28fb2321997_0_69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8fb2321997_0_69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g28fb2321997_0_69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g28fb2321997_0_69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8fb2321997_0_70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g28fb2321997_0_70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33" name="Google Shape;233;g28fb2321997_0_70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4" name="Google Shape;234;g28fb2321997_0_70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g28fb2321997_0_70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g28fb2321997_0_7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8fb2321997_0_70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g28fb2321997_0_70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240" name="Google Shape;240;g28fb2321997_0_70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1" name="Google Shape;241;g28fb2321997_0_70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g28fb2321997_0_70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g28fb2321997_0_70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8fb2321997_0_7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g28fb2321997_0_716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g28fb2321997_0_7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g28fb2321997_0_7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g28fb2321997_0_7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8fb2321997_0_722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g28fb2321997_0_722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3" name="Google Shape;253;g28fb2321997_0_7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g28fb2321997_0_7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g28fb2321997_0_7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8fb2321997_0_734"/>
          <p:cNvSpPr txBox="1"/>
          <p:nvPr/>
        </p:nvSpPr>
        <p:spPr>
          <a:xfrm>
            <a:off x="1632000" y="432000"/>
            <a:ext cx="105156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28fb2321997_0_734"/>
          <p:cNvSpPr txBox="1">
            <a:spLocks noGrp="1"/>
          </p:cNvSpPr>
          <p:nvPr>
            <p:ph type="body" idx="1"/>
          </p:nvPr>
        </p:nvSpPr>
        <p:spPr>
          <a:xfrm>
            <a:off x="1440000" y="358848"/>
            <a:ext cx="43200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B5B8"/>
              </a:buClr>
              <a:buSzPts val="3200"/>
              <a:buNone/>
              <a:defRPr sz="3200" b="1">
                <a:solidFill>
                  <a:srgbClr val="75B5B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g28fb2321997_0_734"/>
          <p:cNvSpPr txBox="1">
            <a:spLocks noGrp="1"/>
          </p:cNvSpPr>
          <p:nvPr>
            <p:ph type="body" idx="2"/>
          </p:nvPr>
        </p:nvSpPr>
        <p:spPr>
          <a:xfrm>
            <a:off x="1440000" y="1632000"/>
            <a:ext cx="4320000" cy="27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8fb2321997_0_738"/>
          <p:cNvSpPr txBox="1"/>
          <p:nvPr/>
        </p:nvSpPr>
        <p:spPr>
          <a:xfrm>
            <a:off x="1632000" y="432000"/>
            <a:ext cx="105156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g28fb2321997_0_738"/>
          <p:cNvSpPr txBox="1">
            <a:spLocks noGrp="1"/>
          </p:cNvSpPr>
          <p:nvPr>
            <p:ph type="body" idx="1"/>
          </p:nvPr>
        </p:nvSpPr>
        <p:spPr>
          <a:xfrm>
            <a:off x="1440000" y="1440001"/>
            <a:ext cx="43200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B5B8"/>
              </a:buClr>
              <a:buSzPts val="3200"/>
              <a:buNone/>
              <a:defRPr sz="3200" b="1">
                <a:solidFill>
                  <a:srgbClr val="75B5B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g28fb2321997_0_738"/>
          <p:cNvSpPr txBox="1">
            <a:spLocks noGrp="1"/>
          </p:cNvSpPr>
          <p:nvPr>
            <p:ph type="body" idx="2"/>
          </p:nvPr>
        </p:nvSpPr>
        <p:spPr>
          <a:xfrm>
            <a:off x="1440000" y="2688000"/>
            <a:ext cx="4320000" cy="27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g28fb2321997_0_7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8000" y="816000"/>
            <a:ext cx="2074518" cy="159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8fb2321997_0_744"/>
          <p:cNvSpPr txBox="1"/>
          <p:nvPr/>
        </p:nvSpPr>
        <p:spPr>
          <a:xfrm>
            <a:off x="1632000" y="432000"/>
            <a:ext cx="105156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g28fb2321997_0_744"/>
          <p:cNvSpPr txBox="1">
            <a:spLocks noGrp="1"/>
          </p:cNvSpPr>
          <p:nvPr>
            <p:ph type="body" idx="1"/>
          </p:nvPr>
        </p:nvSpPr>
        <p:spPr>
          <a:xfrm>
            <a:off x="1632000" y="2063999"/>
            <a:ext cx="8158500" cy="39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275" name="Google Shape;275;g28fb2321997_0_744"/>
          <p:cNvSpPr txBox="1">
            <a:spLocks noGrp="1"/>
          </p:cNvSpPr>
          <p:nvPr>
            <p:ph type="body" idx="2"/>
          </p:nvPr>
        </p:nvSpPr>
        <p:spPr>
          <a:xfrm>
            <a:off x="1632000" y="401453"/>
            <a:ext cx="81585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82880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marL="228600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marL="274320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g28fb2321997_0_7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001" y="384001"/>
            <a:ext cx="816000" cy="628721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g28fb2321997_0_748"/>
          <p:cNvSpPr txBox="1">
            <a:spLocks noGrp="1"/>
          </p:cNvSpPr>
          <p:nvPr>
            <p:ph type="body" idx="1"/>
          </p:nvPr>
        </p:nvSpPr>
        <p:spPr>
          <a:xfrm>
            <a:off x="1440000" y="1440001"/>
            <a:ext cx="43200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279" name="Google Shape;279;g28fb2321997_0_748"/>
          <p:cNvSpPr txBox="1">
            <a:spLocks noGrp="1"/>
          </p:cNvSpPr>
          <p:nvPr>
            <p:ph type="body" idx="2"/>
          </p:nvPr>
        </p:nvSpPr>
        <p:spPr>
          <a:xfrm>
            <a:off x="1440000" y="2688000"/>
            <a:ext cx="4320000" cy="27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8fb2321997_0_752"/>
          <p:cNvSpPr txBox="1"/>
          <p:nvPr/>
        </p:nvSpPr>
        <p:spPr>
          <a:xfrm>
            <a:off x="1632000" y="432000"/>
            <a:ext cx="105156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g28fb2321997_0_752"/>
          <p:cNvSpPr txBox="1">
            <a:spLocks noGrp="1"/>
          </p:cNvSpPr>
          <p:nvPr>
            <p:ph type="body" idx="1"/>
          </p:nvPr>
        </p:nvSpPr>
        <p:spPr>
          <a:xfrm>
            <a:off x="1632000" y="401453"/>
            <a:ext cx="81585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82880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marL="228600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marL="274320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283" name="Google Shape;283;g28fb2321997_0_752"/>
          <p:cNvSpPr>
            <a:spLocks noGrp="1"/>
          </p:cNvSpPr>
          <p:nvPr>
            <p:ph type="pic" idx="2"/>
          </p:nvPr>
        </p:nvSpPr>
        <p:spPr>
          <a:xfrm>
            <a:off x="0" y="1212801"/>
            <a:ext cx="12147600" cy="5450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g28fb2321997_0_7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001" y="384001"/>
            <a:ext cx="816000" cy="628721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28fb2321997_0_756"/>
          <p:cNvSpPr txBox="1">
            <a:spLocks noGrp="1"/>
          </p:cNvSpPr>
          <p:nvPr>
            <p:ph type="body" idx="1"/>
          </p:nvPr>
        </p:nvSpPr>
        <p:spPr>
          <a:xfrm>
            <a:off x="1440000" y="3168000"/>
            <a:ext cx="54240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508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 sz="4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508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 sz="4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508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 sz="4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8fb2321997_0_9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g28fb2321997_0_9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g28fb2321997_0_9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g28fb2321997_0_9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g28fb2321997_0_9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8fb2321997_0_6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8" name="Google Shape;178;g28fb2321997_0_6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Google Shape;179;g28fb2321997_0_6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g28fb2321997_0_6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g28fb2321997_0_6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8fb2321997_0_7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8" name="Google Shape;258;g28fb2321997_0_7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Google Shape;259;g28fb2321997_0_7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" name="Google Shape;260;g28fb2321997_0_72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" name="Google Shape;261;g28fb2321997_0_728"/>
          <p:cNvSpPr txBox="1">
            <a:spLocks noGrp="1"/>
          </p:cNvSpPr>
          <p:nvPr>
            <p:ph type="sldNum" idx="12"/>
          </p:nvPr>
        </p:nvSpPr>
        <p:spPr>
          <a:xfrm>
            <a:off x="9356233" y="631173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canner.topsec.com/?d=2120&amp;r=show&amp;u=https%3A%2F%2Fabout.hse.ie%2Fpublications%2Fopportunistic-case-finding-programme&amp;t=715021510245389c26e6b7fe3b0c321ee7f6cc3a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8fb2321997_0_91"/>
          <p:cNvSpPr txBox="1"/>
          <p:nvPr/>
        </p:nvSpPr>
        <p:spPr>
          <a:xfrm>
            <a:off x="336917" y="2695233"/>
            <a:ext cx="110247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Arial"/>
              <a:buNone/>
            </a:pPr>
            <a:r>
              <a:rPr lang="en-IE" sz="5800">
                <a:solidFill>
                  <a:schemeClr val="lt1"/>
                </a:solidFill>
              </a:rPr>
              <a:t>General Practice</a:t>
            </a:r>
            <a:endParaRPr sz="58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Arial"/>
              <a:buNone/>
            </a:pPr>
            <a:r>
              <a:rPr lang="en-IE" sz="3600">
                <a:solidFill>
                  <a:schemeClr val="lt1"/>
                </a:solidFill>
              </a:rPr>
              <a:t>Integrated Healthcare: Advancing Health Service Reform</a:t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293" name="Google Shape;293;g28fb2321997_0_91"/>
          <p:cNvSpPr/>
          <p:nvPr/>
        </p:nvSpPr>
        <p:spPr>
          <a:xfrm>
            <a:off x="336917" y="4498933"/>
            <a:ext cx="5781000" cy="3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IE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 September, Convention Centre Dublin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g28fb2321997_0_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850" y="5750299"/>
            <a:ext cx="2390467" cy="84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28fb2321997_0_91"/>
          <p:cNvSpPr txBox="1"/>
          <p:nvPr/>
        </p:nvSpPr>
        <p:spPr>
          <a:xfrm>
            <a:off x="3557750" y="5453050"/>
            <a:ext cx="8116200" cy="14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500">
                <a:solidFill>
                  <a:schemeClr val="dk1"/>
                </a:solidFill>
              </a:rPr>
              <a:t>Pat Healy</a:t>
            </a:r>
            <a:endParaRPr sz="2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500">
                <a:solidFill>
                  <a:schemeClr val="dk1"/>
                </a:solidFill>
              </a:rPr>
              <a:t>National Director, National Services </a:t>
            </a:r>
            <a:endParaRPr sz="2500">
              <a:solidFill>
                <a:schemeClr val="dk1"/>
              </a:solidFill>
            </a:endParaRPr>
          </a:p>
        </p:txBody>
      </p:sp>
      <p:sp>
        <p:nvSpPr>
          <p:cNvPr id="296" name="Google Shape;296;g28fb2321997_0_91"/>
          <p:cNvSpPr txBox="1"/>
          <p:nvPr/>
        </p:nvSpPr>
        <p:spPr>
          <a:xfrm>
            <a:off x="11714350" y="6577867"/>
            <a:ext cx="3657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z="12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67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28fb2321997_0_511"/>
          <p:cNvSpPr txBox="1">
            <a:spLocks noGrp="1"/>
          </p:cNvSpPr>
          <p:nvPr>
            <p:ph type="body" idx="1"/>
          </p:nvPr>
        </p:nvSpPr>
        <p:spPr>
          <a:xfrm>
            <a:off x="1440000" y="370008"/>
            <a:ext cx="91026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IE" sz="3800">
                <a:latin typeface="Arial"/>
                <a:ea typeface="Arial"/>
                <a:cs typeface="Arial"/>
                <a:sym typeface="Arial"/>
              </a:rPr>
              <a:t>2020 – 2024 CDM Patient Registrations</a:t>
            </a:r>
            <a:endParaRPr sz="3800"/>
          </a:p>
        </p:txBody>
      </p:sp>
      <p:sp>
        <p:nvSpPr>
          <p:cNvPr id="475" name="Google Shape;475;g28fb2321997_0_511"/>
          <p:cNvSpPr/>
          <p:nvPr/>
        </p:nvSpPr>
        <p:spPr>
          <a:xfrm>
            <a:off x="7872000" y="1098435"/>
            <a:ext cx="43200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1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in Arial Bold</a:t>
            </a:r>
            <a:br>
              <a:rPr lang="en-IE" sz="21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IE" sz="21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 point text </a:t>
            </a:r>
            <a:endParaRPr sz="213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g28fb2321997_0_511"/>
          <p:cNvSpPr txBox="1"/>
          <p:nvPr/>
        </p:nvSpPr>
        <p:spPr>
          <a:xfrm>
            <a:off x="11714350" y="6577867"/>
            <a:ext cx="3657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z="12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67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7" name="Google Shape;477;g28fb2321997_0_511"/>
          <p:cNvGrpSpPr/>
          <p:nvPr/>
        </p:nvGrpSpPr>
        <p:grpSpPr>
          <a:xfrm>
            <a:off x="3341709" y="1098434"/>
            <a:ext cx="7201062" cy="4826233"/>
            <a:chOff x="847444" y="168812"/>
            <a:chExt cx="10252082" cy="6555600"/>
          </a:xfrm>
        </p:grpSpPr>
        <p:pic>
          <p:nvPicPr>
            <p:cNvPr id="478" name="Google Shape;478;g28fb2321997_0_5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52026" y="168812"/>
              <a:ext cx="9847500" cy="6555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9" name="Google Shape;479;g28fb2321997_0_511"/>
            <p:cNvSpPr txBox="1"/>
            <p:nvPr/>
          </p:nvSpPr>
          <p:spPr>
            <a:xfrm rot="-5400000">
              <a:off x="-1165856" y="3055329"/>
              <a:ext cx="4388100" cy="36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E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Cumulative patients registered on CDM Programmes</a:t>
              </a:r>
              <a:endParaRPr/>
            </a:p>
          </p:txBody>
        </p:sp>
      </p:grpSp>
      <p:sp>
        <p:nvSpPr>
          <p:cNvPr id="480" name="Google Shape;480;g28fb2321997_0_511"/>
          <p:cNvSpPr txBox="1"/>
          <p:nvPr/>
        </p:nvSpPr>
        <p:spPr>
          <a:xfrm>
            <a:off x="100329" y="2337278"/>
            <a:ext cx="8124900" cy="1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Uptake</a:t>
            </a:r>
            <a:endParaRPr sz="2000"/>
          </a:p>
          <a:p>
            <a:pPr marL="457200" marR="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I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95% of GPs </a:t>
            </a:r>
            <a:endParaRPr sz="2000"/>
          </a:p>
          <a:p>
            <a:pPr marL="457200" marR="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I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80% all patients</a:t>
            </a:r>
            <a:endParaRPr sz="2000"/>
          </a:p>
          <a:p>
            <a:pPr marL="457200" marR="0" lvl="0" indent="-3556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I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89% over 65 year olds</a:t>
            </a: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28fb2321997_0_521"/>
          <p:cNvSpPr txBox="1">
            <a:spLocks noGrp="1"/>
          </p:cNvSpPr>
          <p:nvPr>
            <p:ph type="body" idx="1"/>
          </p:nvPr>
        </p:nvSpPr>
        <p:spPr>
          <a:xfrm>
            <a:off x="1439999" y="419785"/>
            <a:ext cx="92640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IE" sz="3800">
                <a:latin typeface="Arial"/>
                <a:ea typeface="Arial"/>
                <a:cs typeface="Arial"/>
                <a:sym typeface="Arial"/>
              </a:rPr>
              <a:t>Opportunistic Case Finding Programme</a:t>
            </a:r>
            <a:endParaRPr sz="3800"/>
          </a:p>
        </p:txBody>
      </p:sp>
      <p:sp>
        <p:nvSpPr>
          <p:cNvPr id="486" name="Google Shape;486;g28fb2321997_0_521"/>
          <p:cNvSpPr/>
          <p:nvPr/>
        </p:nvSpPr>
        <p:spPr>
          <a:xfrm>
            <a:off x="7872000" y="1098435"/>
            <a:ext cx="43200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33"/>
              <a:buFont typeface="Arial"/>
              <a:buNone/>
            </a:pPr>
            <a:r>
              <a:rPr lang="en-IE" sz="2133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Text in Arial Bold</a:t>
            </a:r>
            <a:br>
              <a:rPr lang="en-IE" sz="2133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IE" sz="2133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16 point text </a:t>
            </a:r>
            <a:endParaRPr sz="213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g28fb2321997_0_521"/>
          <p:cNvSpPr txBox="1"/>
          <p:nvPr/>
        </p:nvSpPr>
        <p:spPr>
          <a:xfrm>
            <a:off x="11714350" y="6577867"/>
            <a:ext cx="3657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67"/>
              <a:buFont typeface="Calibri"/>
              <a:buNone/>
            </a:pPr>
            <a:fld id="{00000000-1234-1234-1234-123412341234}" type="slidenum">
              <a:rPr lang="en-IE" sz="1267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67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g28fb2321997_0_521"/>
          <p:cNvSpPr txBox="1">
            <a:spLocks noGrp="1"/>
          </p:cNvSpPr>
          <p:nvPr>
            <p:ph type="body" idx="2"/>
          </p:nvPr>
        </p:nvSpPr>
        <p:spPr>
          <a:xfrm>
            <a:off x="197133" y="1454799"/>
            <a:ext cx="11765400" cy="48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95306" lvl="0" indent="-342898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IE" sz="2000">
                <a:latin typeface="Arial"/>
                <a:ea typeface="Arial"/>
                <a:cs typeface="Arial"/>
                <a:sym typeface="Arial"/>
              </a:rPr>
              <a:t>Patient attending GP for another reason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95306" lvl="0" indent="-342898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IE" sz="2000">
                <a:latin typeface="Arial"/>
                <a:ea typeface="Arial"/>
                <a:cs typeface="Arial"/>
                <a:sym typeface="Arial"/>
              </a:rPr>
              <a:t>GP thinks they may be at risk e.g. obesity, smoker, hyperlipidaemia etc. 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95306" lvl="0" indent="-342898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IE" sz="2000">
                <a:latin typeface="Arial"/>
                <a:ea typeface="Arial"/>
                <a:cs typeface="Arial"/>
                <a:sym typeface="Arial"/>
              </a:rPr>
              <a:t>GP does assessment and blood tests.</a:t>
            </a:r>
            <a:endParaRPr/>
          </a:p>
          <a:p>
            <a:pPr marL="152407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95306" lvl="0" indent="-342898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IE" sz="2000">
                <a:latin typeface="Arial"/>
                <a:ea typeface="Arial"/>
                <a:cs typeface="Arial"/>
                <a:sym typeface="Arial"/>
              </a:rPr>
              <a:t>Assessment Outcome </a:t>
            </a:r>
            <a:endParaRPr/>
          </a:p>
        </p:txBody>
      </p:sp>
      <p:grpSp>
        <p:nvGrpSpPr>
          <p:cNvPr id="489" name="Google Shape;489;g28fb2321997_0_521"/>
          <p:cNvGrpSpPr/>
          <p:nvPr/>
        </p:nvGrpSpPr>
        <p:grpSpPr>
          <a:xfrm>
            <a:off x="3646007" y="4111700"/>
            <a:ext cx="7057768" cy="1983137"/>
            <a:chOff x="3532865" y="4307643"/>
            <a:chExt cx="7057768" cy="1983137"/>
          </a:xfrm>
        </p:grpSpPr>
        <p:sp>
          <p:nvSpPr>
            <p:cNvPr id="490" name="Google Shape;490;g28fb2321997_0_521"/>
            <p:cNvSpPr txBox="1"/>
            <p:nvPr/>
          </p:nvSpPr>
          <p:spPr>
            <a:xfrm>
              <a:off x="6066770" y="4307643"/>
              <a:ext cx="3511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IE" sz="2000" b="1" i="0" u="none" strike="noStrike" cap="none">
                  <a:solidFill>
                    <a:srgbClr val="000000"/>
                  </a:solidFill>
                </a:rPr>
                <a:t>Normal</a:t>
              </a:r>
              <a:r>
                <a:rPr lang="en-IE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– Retest in 5 years 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g28fb2321997_0_521"/>
            <p:cNvSpPr txBox="1"/>
            <p:nvPr/>
          </p:nvSpPr>
          <p:spPr>
            <a:xfrm>
              <a:off x="6079833" y="4824894"/>
              <a:ext cx="45108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IE" sz="2000" b="1" i="0" u="none" strike="noStrike" cap="none">
                  <a:solidFill>
                    <a:srgbClr val="000000"/>
                  </a:solidFill>
                </a:rPr>
                <a:t>High Risk</a:t>
              </a:r>
              <a:r>
                <a:rPr lang="en-IE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– Enrol in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IE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Prevention Programme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g28fb2321997_0_521"/>
            <p:cNvSpPr txBox="1"/>
            <p:nvPr/>
          </p:nvSpPr>
          <p:spPr>
            <a:xfrm>
              <a:off x="6066770" y="5582780"/>
              <a:ext cx="43992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IE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New Diagnosis – Enrol in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IE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Treatment Programme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93" name="Google Shape;493;g28fb2321997_0_521"/>
            <p:cNvCxnSpPr/>
            <p:nvPr/>
          </p:nvCxnSpPr>
          <p:spPr>
            <a:xfrm rot="10800000" flipH="1">
              <a:off x="3532865" y="4501458"/>
              <a:ext cx="2402400" cy="70140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4" name="Google Shape;494;g28fb2321997_0_521"/>
            <p:cNvCxnSpPr/>
            <p:nvPr/>
          </p:nvCxnSpPr>
          <p:spPr>
            <a:xfrm>
              <a:off x="3532865" y="5216483"/>
              <a:ext cx="2304300" cy="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5" name="Google Shape;495;g28fb2321997_0_521"/>
            <p:cNvCxnSpPr/>
            <p:nvPr/>
          </p:nvCxnSpPr>
          <p:spPr>
            <a:xfrm>
              <a:off x="3532865" y="5230107"/>
              <a:ext cx="2533800" cy="62400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28fb2321997_0_535"/>
          <p:cNvSpPr txBox="1">
            <a:spLocks noGrp="1"/>
          </p:cNvSpPr>
          <p:nvPr>
            <p:ph type="body" idx="1"/>
          </p:nvPr>
        </p:nvSpPr>
        <p:spPr>
          <a:xfrm>
            <a:off x="1439999" y="370008"/>
            <a:ext cx="7305900" cy="7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IE" sz="3800">
                <a:latin typeface="Arial"/>
                <a:ea typeface="Arial"/>
                <a:cs typeface="Arial"/>
                <a:sym typeface="Arial"/>
              </a:rPr>
              <a:t>Prevention Programme</a:t>
            </a:r>
            <a:endParaRPr sz="3800"/>
          </a:p>
        </p:txBody>
      </p:sp>
      <p:sp>
        <p:nvSpPr>
          <p:cNvPr id="501" name="Google Shape;501;g28fb2321997_0_535"/>
          <p:cNvSpPr/>
          <p:nvPr/>
        </p:nvSpPr>
        <p:spPr>
          <a:xfrm>
            <a:off x="7872000" y="1098435"/>
            <a:ext cx="43200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1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in Arial Bold</a:t>
            </a:r>
            <a:br>
              <a:rPr lang="en-IE" sz="21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IE" sz="21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 point text </a:t>
            </a:r>
            <a:endParaRPr sz="213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g28fb2321997_0_535"/>
          <p:cNvSpPr txBox="1"/>
          <p:nvPr/>
        </p:nvSpPr>
        <p:spPr>
          <a:xfrm>
            <a:off x="11714350" y="6577867"/>
            <a:ext cx="3657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z="12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67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g28fb2321997_0_535"/>
          <p:cNvSpPr txBox="1">
            <a:spLocks noGrp="1"/>
          </p:cNvSpPr>
          <p:nvPr>
            <p:ph type="body" idx="2"/>
          </p:nvPr>
        </p:nvSpPr>
        <p:spPr>
          <a:xfrm>
            <a:off x="1166192" y="912904"/>
            <a:ext cx="10376400" cy="55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000"/>
          </a:p>
          <a:p>
            <a:pPr marL="304815" lvl="0" indent="-237079" algn="l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IE" sz="2000"/>
              <a:t>“At High Risk” defined as; </a:t>
            </a:r>
            <a:endParaRPr/>
          </a:p>
          <a:p>
            <a:pPr marL="609630" lvl="1" indent="-237079" algn="l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IE" sz="2000" b="0">
                <a:solidFill>
                  <a:schemeClr val="dk1"/>
                </a:solidFill>
              </a:rPr>
              <a:t>Qrisk ≥ 20</a:t>
            </a:r>
            <a:endParaRPr/>
          </a:p>
          <a:p>
            <a:pPr marL="609630" lvl="1" indent="-237079" algn="l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IE" sz="2000" b="0">
                <a:solidFill>
                  <a:schemeClr val="dk1"/>
                </a:solidFill>
              </a:rPr>
              <a:t>Pre diabetes (HbA1c – 42 – 47 mmol/mol)</a:t>
            </a:r>
            <a:endParaRPr/>
          </a:p>
          <a:p>
            <a:pPr marL="609630" lvl="1" indent="-237079" algn="l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IE" sz="2000" b="0">
                <a:solidFill>
                  <a:schemeClr val="dk1"/>
                </a:solidFill>
              </a:rPr>
              <a:t>NT pro BNP</a:t>
            </a:r>
            <a:endParaRPr sz="1333" b="0">
              <a:solidFill>
                <a:schemeClr val="dk1"/>
              </a:solidFill>
            </a:endParaRPr>
          </a:p>
          <a:p>
            <a:pPr marL="914445" lvl="2" indent="-237078" algn="l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</a:pPr>
            <a:r>
              <a:rPr lang="en-IE" sz="2000" b="0">
                <a:solidFill>
                  <a:schemeClr val="dk1"/>
                </a:solidFill>
              </a:rPr>
              <a:t>(NT pro BNP ≥ 125 pg/ml)</a:t>
            </a:r>
            <a:endParaRPr sz="2000" b="0">
              <a:solidFill>
                <a:schemeClr val="dk1"/>
              </a:solidFill>
            </a:endParaRPr>
          </a:p>
          <a:p>
            <a:pPr marL="609630" lvl="1" indent="-237079" algn="l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IE" sz="2000" b="0">
                <a:solidFill>
                  <a:schemeClr val="dk1"/>
                </a:solidFill>
              </a:rPr>
              <a:t>Entry from OCF for above for 45 year olds only</a:t>
            </a:r>
            <a:endParaRPr/>
          </a:p>
          <a:p>
            <a:pPr marL="372550" lvl="1" indent="0" algn="l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0">
              <a:solidFill>
                <a:schemeClr val="dk1"/>
              </a:solidFill>
            </a:endParaRPr>
          </a:p>
          <a:p>
            <a:pPr marL="304815" lvl="0" indent="-237079" algn="l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IE" sz="2000"/>
              <a:t>Since 2024 direct entry for 18 + year olds for; </a:t>
            </a:r>
            <a:endParaRPr/>
          </a:p>
          <a:p>
            <a:pPr marL="609630" lvl="1" indent="-237079" algn="l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IE" sz="2000" b="0">
                <a:solidFill>
                  <a:schemeClr val="dk1"/>
                </a:solidFill>
              </a:rPr>
              <a:t>Hypertension</a:t>
            </a:r>
            <a:endParaRPr sz="2000" b="0">
              <a:solidFill>
                <a:schemeClr val="dk1"/>
              </a:solidFill>
            </a:endParaRPr>
          </a:p>
          <a:p>
            <a:pPr marL="609630" lvl="1" indent="-237079" algn="l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IE" sz="2000" b="0">
                <a:solidFill>
                  <a:schemeClr val="dk1"/>
                </a:solidFill>
              </a:rPr>
              <a:t>GDM/pre-eclamptic pregnancy since January 2023.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28fb2321997_0_542"/>
          <p:cNvSpPr txBox="1">
            <a:spLocks noGrp="1"/>
          </p:cNvSpPr>
          <p:nvPr>
            <p:ph type="body" idx="1"/>
          </p:nvPr>
        </p:nvSpPr>
        <p:spPr>
          <a:xfrm>
            <a:off x="1440000" y="370008"/>
            <a:ext cx="103719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IE" sz="3800">
                <a:latin typeface="Arial"/>
                <a:ea typeface="Arial"/>
                <a:cs typeface="Arial"/>
                <a:sym typeface="Arial"/>
              </a:rPr>
              <a:t>Treatment Programme Selected Conditions</a:t>
            </a:r>
            <a:endParaRPr sz="3800"/>
          </a:p>
        </p:txBody>
      </p:sp>
      <p:sp>
        <p:nvSpPr>
          <p:cNvPr id="509" name="Google Shape;509;g28fb2321997_0_542"/>
          <p:cNvSpPr/>
          <p:nvPr/>
        </p:nvSpPr>
        <p:spPr>
          <a:xfrm>
            <a:off x="7872000" y="1098435"/>
            <a:ext cx="43200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1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in Arial Bold</a:t>
            </a:r>
            <a:br>
              <a:rPr lang="en-IE" sz="21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IE" sz="21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 point text </a:t>
            </a:r>
            <a:endParaRPr sz="213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g28fb2321997_0_542"/>
          <p:cNvSpPr txBox="1"/>
          <p:nvPr/>
        </p:nvSpPr>
        <p:spPr>
          <a:xfrm>
            <a:off x="11714350" y="6577867"/>
            <a:ext cx="3657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z="12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67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g28fb2321997_0_542"/>
          <p:cNvSpPr txBox="1">
            <a:spLocks noGrp="1"/>
          </p:cNvSpPr>
          <p:nvPr>
            <p:ph type="body" idx="2"/>
          </p:nvPr>
        </p:nvSpPr>
        <p:spPr>
          <a:xfrm>
            <a:off x="1582463" y="1612524"/>
            <a:ext cx="4320000" cy="41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8156" lvl="0" indent="-260348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IE" sz="2000">
                <a:latin typeface="Arial"/>
                <a:ea typeface="Arial"/>
                <a:cs typeface="Arial"/>
                <a:sym typeface="Arial"/>
              </a:rPr>
              <a:t>Diabetes Type 11</a:t>
            </a:r>
            <a:endParaRPr sz="2000"/>
          </a:p>
          <a:p>
            <a:pPr marL="438156" lvl="0" indent="-260348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IE" sz="2000">
                <a:latin typeface="Arial"/>
                <a:ea typeface="Arial"/>
                <a:cs typeface="Arial"/>
                <a:sym typeface="Arial"/>
              </a:rPr>
              <a:t>COPD</a:t>
            </a:r>
            <a:endParaRPr sz="2000"/>
          </a:p>
          <a:p>
            <a:pPr marL="438156" lvl="0" indent="-260348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IE" sz="2000">
                <a:latin typeface="Arial"/>
                <a:ea typeface="Arial"/>
                <a:cs typeface="Arial"/>
                <a:sym typeface="Arial"/>
              </a:rPr>
              <a:t>Asthma</a:t>
            </a:r>
            <a:endParaRPr sz="2000"/>
          </a:p>
          <a:p>
            <a:pPr marL="438156" lvl="0" indent="-260348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IE" sz="2000">
                <a:latin typeface="Arial"/>
                <a:ea typeface="Arial"/>
                <a:cs typeface="Arial"/>
                <a:sym typeface="Arial"/>
              </a:rPr>
              <a:t>IHD</a:t>
            </a:r>
            <a:endParaRPr sz="2000"/>
          </a:p>
        </p:txBody>
      </p:sp>
      <p:sp>
        <p:nvSpPr>
          <p:cNvPr id="512" name="Google Shape;512;g28fb2321997_0_542"/>
          <p:cNvSpPr txBox="1">
            <a:spLocks noGrp="1"/>
          </p:cNvSpPr>
          <p:nvPr>
            <p:ph type="body" idx="2"/>
          </p:nvPr>
        </p:nvSpPr>
        <p:spPr>
          <a:xfrm>
            <a:off x="6289538" y="1612486"/>
            <a:ext cx="4320000" cy="41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8156" lvl="0" indent="-260348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IE" sz="2000">
                <a:latin typeface="Arial"/>
                <a:ea typeface="Arial"/>
                <a:cs typeface="Arial"/>
                <a:sym typeface="Arial"/>
              </a:rPr>
              <a:t>CVA</a:t>
            </a:r>
            <a:endParaRPr sz="2000"/>
          </a:p>
          <a:p>
            <a:pPr marL="438156" lvl="0" indent="-260348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IE" sz="2000">
                <a:latin typeface="Arial"/>
                <a:ea typeface="Arial"/>
                <a:cs typeface="Arial"/>
                <a:sym typeface="Arial"/>
              </a:rPr>
              <a:t>TIA</a:t>
            </a:r>
            <a:endParaRPr sz="2000"/>
          </a:p>
          <a:p>
            <a:pPr marL="438156" lvl="0" indent="-260348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IE" sz="2000">
                <a:latin typeface="Arial"/>
                <a:ea typeface="Arial"/>
                <a:cs typeface="Arial"/>
                <a:sym typeface="Arial"/>
              </a:rPr>
              <a:t>Heart Failure</a:t>
            </a:r>
            <a:endParaRPr sz="2000"/>
          </a:p>
          <a:p>
            <a:pPr marL="438156" lvl="0" indent="-260348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IE" sz="2000">
                <a:latin typeface="Arial"/>
                <a:ea typeface="Arial"/>
                <a:cs typeface="Arial"/>
                <a:sym typeface="Arial"/>
              </a:rPr>
              <a:t>A.Fib</a:t>
            </a:r>
            <a:endParaRPr sz="2000"/>
          </a:p>
          <a:p>
            <a:pPr marL="438156" lvl="0" indent="-133348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None/>
            </a:pPr>
            <a:endParaRPr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28fb2321997_0_550"/>
          <p:cNvSpPr txBox="1">
            <a:spLocks noGrp="1"/>
          </p:cNvSpPr>
          <p:nvPr>
            <p:ph type="body" idx="1"/>
          </p:nvPr>
        </p:nvSpPr>
        <p:spPr>
          <a:xfrm>
            <a:off x="1440000" y="370008"/>
            <a:ext cx="7822200" cy="7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IE" sz="3800">
                <a:latin typeface="Arial"/>
                <a:ea typeface="Arial"/>
                <a:cs typeface="Arial"/>
                <a:sym typeface="Arial"/>
              </a:rPr>
              <a:t>Programme Elements </a:t>
            </a:r>
            <a:endParaRPr sz="3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g28fb2321997_0_550"/>
          <p:cNvSpPr/>
          <p:nvPr/>
        </p:nvSpPr>
        <p:spPr>
          <a:xfrm>
            <a:off x="7872000" y="1098435"/>
            <a:ext cx="43200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1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in Arial Bold</a:t>
            </a:r>
            <a:br>
              <a:rPr lang="en-IE" sz="21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IE" sz="21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 point text </a:t>
            </a:r>
            <a:endParaRPr sz="213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g28fb2321997_0_550"/>
          <p:cNvSpPr txBox="1"/>
          <p:nvPr/>
        </p:nvSpPr>
        <p:spPr>
          <a:xfrm>
            <a:off x="11714350" y="6577867"/>
            <a:ext cx="3657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z="12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67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g28fb2321997_0_550"/>
          <p:cNvSpPr txBox="1">
            <a:spLocks noGrp="1"/>
          </p:cNvSpPr>
          <p:nvPr>
            <p:ph type="body" idx="2"/>
          </p:nvPr>
        </p:nvSpPr>
        <p:spPr>
          <a:xfrm>
            <a:off x="96950" y="798300"/>
            <a:ext cx="5868900" cy="55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95306" lvl="0" indent="-342898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IE" sz="2000">
                <a:latin typeface="Arial"/>
                <a:ea typeface="Arial"/>
                <a:cs typeface="Arial"/>
                <a:sym typeface="Arial"/>
              </a:rPr>
              <a:t>Treatment PGM - 2 scheduled visits per annum to D</a:t>
            </a:r>
            <a:r>
              <a:rPr lang="en-IE" sz="2000"/>
              <a:t>r</a:t>
            </a:r>
            <a:r>
              <a:rPr lang="en-IE" sz="2000">
                <a:latin typeface="Arial"/>
                <a:ea typeface="Arial"/>
                <a:cs typeface="Arial"/>
                <a:sym typeface="Arial"/>
              </a:rPr>
              <a:t> and Nurse</a:t>
            </a:r>
            <a:endParaRPr/>
          </a:p>
          <a:p>
            <a:pPr marL="495306" lvl="0" indent="-342898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IE" sz="2000">
                <a:latin typeface="Arial"/>
                <a:ea typeface="Arial"/>
                <a:cs typeface="Arial"/>
                <a:sym typeface="Arial"/>
              </a:rPr>
              <a:t>Prevention PGM - 1 scheduled visit per annum, Doctor and Nurse</a:t>
            </a:r>
            <a:endParaRPr/>
          </a:p>
          <a:p>
            <a:pPr marL="495306" lvl="0" indent="-342898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IE" sz="2000">
                <a:latin typeface="Arial"/>
                <a:ea typeface="Arial"/>
                <a:cs typeface="Arial"/>
                <a:sym typeface="Arial"/>
              </a:rPr>
              <a:t>Physical exam</a:t>
            </a:r>
            <a:endParaRPr/>
          </a:p>
          <a:p>
            <a:pPr marL="495306" lvl="0" indent="-342898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IE" sz="2000">
                <a:latin typeface="Arial"/>
                <a:ea typeface="Arial"/>
                <a:cs typeface="Arial"/>
                <a:sym typeface="Arial"/>
              </a:rPr>
              <a:t>Specific blood tests</a:t>
            </a:r>
            <a:endParaRPr sz="2000"/>
          </a:p>
        </p:txBody>
      </p:sp>
      <p:sp>
        <p:nvSpPr>
          <p:cNvPr id="521" name="Google Shape;521;g28fb2321997_0_550"/>
          <p:cNvSpPr txBox="1">
            <a:spLocks noGrp="1"/>
          </p:cNvSpPr>
          <p:nvPr>
            <p:ph type="body" idx="2"/>
          </p:nvPr>
        </p:nvSpPr>
        <p:spPr>
          <a:xfrm>
            <a:off x="6062775" y="908600"/>
            <a:ext cx="5800800" cy="55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95306" lvl="0" indent="-342898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IE" sz="2000">
                <a:latin typeface="Arial"/>
                <a:ea typeface="Arial"/>
                <a:cs typeface="Arial"/>
                <a:sym typeface="Arial"/>
              </a:rPr>
              <a:t>Appropriate referrals e.g. QUIT.</a:t>
            </a:r>
            <a:endParaRPr/>
          </a:p>
          <a:p>
            <a:pPr marL="495306" lvl="0" indent="-342898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IE" sz="2000">
                <a:latin typeface="Arial"/>
                <a:ea typeface="Arial"/>
                <a:cs typeface="Arial"/>
                <a:sym typeface="Arial"/>
              </a:rPr>
              <a:t>Medication review if appropriate</a:t>
            </a:r>
            <a:endParaRPr/>
          </a:p>
          <a:p>
            <a:pPr marL="495306" lvl="0" indent="-342898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IE" sz="2000">
                <a:latin typeface="Arial"/>
                <a:ea typeface="Arial"/>
                <a:cs typeface="Arial"/>
                <a:sym typeface="Arial"/>
              </a:rPr>
              <a:t>Patient care plan</a:t>
            </a:r>
            <a:endParaRPr/>
          </a:p>
          <a:p>
            <a:pPr marL="495306" lvl="0" indent="-342898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IE" sz="2000">
                <a:latin typeface="Arial"/>
                <a:ea typeface="Arial"/>
                <a:cs typeface="Arial"/>
                <a:sym typeface="Arial"/>
              </a:rPr>
              <a:t>Self management support e.g. Diabetes Prevention Programme</a:t>
            </a:r>
            <a:endParaRPr/>
          </a:p>
          <a:p>
            <a:pPr marL="495306" lvl="0" indent="-342898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IE" sz="2000">
                <a:latin typeface="Arial"/>
                <a:ea typeface="Arial"/>
                <a:cs typeface="Arial"/>
                <a:sym typeface="Arial"/>
              </a:rPr>
              <a:t>Clinical data return</a:t>
            </a:r>
            <a:endParaRPr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28fb2321997_0_558"/>
          <p:cNvSpPr txBox="1">
            <a:spLocks noGrp="1"/>
          </p:cNvSpPr>
          <p:nvPr>
            <p:ph type="body" idx="1"/>
          </p:nvPr>
        </p:nvSpPr>
        <p:spPr>
          <a:xfrm>
            <a:off x="1440000" y="370008"/>
            <a:ext cx="5863200" cy="7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IE" sz="3800">
                <a:latin typeface="Arial"/>
                <a:ea typeface="Arial"/>
                <a:cs typeface="Arial"/>
                <a:sym typeface="Arial"/>
              </a:rPr>
              <a:t>Lifestyle Outcomes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1667"/>
          </a:p>
        </p:txBody>
      </p:sp>
      <p:sp>
        <p:nvSpPr>
          <p:cNvPr id="527" name="Google Shape;527;g28fb2321997_0_558"/>
          <p:cNvSpPr/>
          <p:nvPr/>
        </p:nvSpPr>
        <p:spPr>
          <a:xfrm>
            <a:off x="7872000" y="1098435"/>
            <a:ext cx="43200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1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in Arial Bold</a:t>
            </a:r>
            <a:br>
              <a:rPr lang="en-IE" sz="21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IE" sz="21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 point text </a:t>
            </a:r>
            <a:endParaRPr sz="213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g28fb2321997_0_558"/>
          <p:cNvSpPr txBox="1"/>
          <p:nvPr/>
        </p:nvSpPr>
        <p:spPr>
          <a:xfrm>
            <a:off x="11714350" y="6577867"/>
            <a:ext cx="3657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z="12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67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g28fb2321997_0_558"/>
          <p:cNvSpPr txBox="1"/>
          <p:nvPr/>
        </p:nvSpPr>
        <p:spPr>
          <a:xfrm>
            <a:off x="4567391" y="5187458"/>
            <a:ext cx="3195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= 210,000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0" name="Google Shape;530;g28fb2321997_0_5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2800" y="1301243"/>
            <a:ext cx="7305675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28fb2321997_0_566"/>
          <p:cNvSpPr txBox="1">
            <a:spLocks noGrp="1"/>
          </p:cNvSpPr>
          <p:nvPr>
            <p:ph type="body" idx="1"/>
          </p:nvPr>
        </p:nvSpPr>
        <p:spPr>
          <a:xfrm>
            <a:off x="1440000" y="370008"/>
            <a:ext cx="7531800" cy="7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IE" sz="3800">
                <a:latin typeface="Arial"/>
                <a:ea typeface="Arial"/>
                <a:cs typeface="Arial"/>
                <a:sym typeface="Arial"/>
              </a:rPr>
              <a:t>Clinical Outcomes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3800"/>
          </a:p>
        </p:txBody>
      </p:sp>
      <p:sp>
        <p:nvSpPr>
          <p:cNvPr id="536" name="Google Shape;536;g28fb2321997_0_566"/>
          <p:cNvSpPr/>
          <p:nvPr/>
        </p:nvSpPr>
        <p:spPr>
          <a:xfrm>
            <a:off x="7872000" y="1098435"/>
            <a:ext cx="43200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1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in Arial Bold</a:t>
            </a:r>
            <a:br>
              <a:rPr lang="en-IE" sz="21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IE" sz="21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 point text </a:t>
            </a:r>
            <a:endParaRPr sz="213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g28fb2321997_0_566"/>
          <p:cNvSpPr txBox="1"/>
          <p:nvPr/>
        </p:nvSpPr>
        <p:spPr>
          <a:xfrm>
            <a:off x="11714350" y="6577867"/>
            <a:ext cx="3657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z="12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67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g28fb2321997_0_566"/>
          <p:cNvSpPr txBox="1"/>
          <p:nvPr/>
        </p:nvSpPr>
        <p:spPr>
          <a:xfrm>
            <a:off x="4142866" y="5465415"/>
            <a:ext cx="3195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= 210,000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9" name="Google Shape;539;g28fb2321997_0_5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6037" y="1098435"/>
            <a:ext cx="8108682" cy="4366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28fb2321997_0_574"/>
          <p:cNvSpPr txBox="1">
            <a:spLocks noGrp="1"/>
          </p:cNvSpPr>
          <p:nvPr>
            <p:ph type="body" idx="1"/>
          </p:nvPr>
        </p:nvSpPr>
        <p:spPr>
          <a:xfrm>
            <a:off x="1440000" y="370008"/>
            <a:ext cx="5863200" cy="7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IE" sz="3800">
                <a:latin typeface="Arial"/>
                <a:ea typeface="Arial"/>
                <a:cs typeface="Arial"/>
                <a:sym typeface="Arial"/>
              </a:rPr>
              <a:t>Clinical Outcomes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1667"/>
          </a:p>
        </p:txBody>
      </p:sp>
      <p:sp>
        <p:nvSpPr>
          <p:cNvPr id="545" name="Google Shape;545;g28fb2321997_0_574"/>
          <p:cNvSpPr/>
          <p:nvPr/>
        </p:nvSpPr>
        <p:spPr>
          <a:xfrm>
            <a:off x="7872000" y="1098435"/>
            <a:ext cx="43200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1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in Arial Bold</a:t>
            </a:r>
            <a:br>
              <a:rPr lang="en-IE" sz="21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IE" sz="21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 point text </a:t>
            </a:r>
            <a:endParaRPr sz="213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g28fb2321997_0_574"/>
          <p:cNvSpPr txBox="1"/>
          <p:nvPr/>
        </p:nvSpPr>
        <p:spPr>
          <a:xfrm>
            <a:off x="11714350" y="6577867"/>
            <a:ext cx="3657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z="12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67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g28fb2321997_0_574"/>
          <p:cNvSpPr txBox="1"/>
          <p:nvPr/>
        </p:nvSpPr>
        <p:spPr>
          <a:xfrm>
            <a:off x="4151109" y="5446052"/>
            <a:ext cx="3195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= 210,000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8" name="Google Shape;548;g28fb2321997_0_5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9609" y="1550315"/>
            <a:ext cx="7058025" cy="389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28fb2321997_0_582"/>
          <p:cNvSpPr txBox="1">
            <a:spLocks noGrp="1"/>
          </p:cNvSpPr>
          <p:nvPr>
            <p:ph type="body" idx="1"/>
          </p:nvPr>
        </p:nvSpPr>
        <p:spPr>
          <a:xfrm>
            <a:off x="1439999" y="370008"/>
            <a:ext cx="93822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IE" sz="3800">
                <a:latin typeface="Arial"/>
                <a:ea typeface="Arial"/>
                <a:cs typeface="Arial"/>
                <a:sym typeface="Arial"/>
              </a:rPr>
              <a:t>Service Impact – Care Close to Home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1667"/>
          </a:p>
        </p:txBody>
      </p:sp>
      <p:sp>
        <p:nvSpPr>
          <p:cNvPr id="554" name="Google Shape;554;g28fb2321997_0_582"/>
          <p:cNvSpPr/>
          <p:nvPr/>
        </p:nvSpPr>
        <p:spPr>
          <a:xfrm>
            <a:off x="7872000" y="1098435"/>
            <a:ext cx="43200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1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in Arial Bold</a:t>
            </a:r>
            <a:br>
              <a:rPr lang="en-IE" sz="21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IE" sz="21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 point text </a:t>
            </a:r>
            <a:endParaRPr sz="213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g28fb2321997_0_582"/>
          <p:cNvSpPr txBox="1"/>
          <p:nvPr/>
        </p:nvSpPr>
        <p:spPr>
          <a:xfrm>
            <a:off x="11714350" y="6577867"/>
            <a:ext cx="3657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z="12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67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6" name="Google Shape;556;g28fb2321997_0_58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6462" y="1020699"/>
            <a:ext cx="6735020" cy="5284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28fb2321997_0_589"/>
          <p:cNvSpPr txBox="1">
            <a:spLocks noGrp="1"/>
          </p:cNvSpPr>
          <p:nvPr>
            <p:ph type="body" idx="1"/>
          </p:nvPr>
        </p:nvSpPr>
        <p:spPr>
          <a:xfrm>
            <a:off x="1440000" y="257083"/>
            <a:ext cx="102744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IE" sz="3800">
                <a:latin typeface="Arial"/>
                <a:ea typeface="Arial"/>
                <a:cs typeface="Arial"/>
                <a:sym typeface="Arial"/>
              </a:rPr>
              <a:t>Impact on Hospitalisation – Shift Left Chronic Disease Admissions</a:t>
            </a:r>
            <a:endParaRPr sz="3800"/>
          </a:p>
        </p:txBody>
      </p:sp>
      <p:sp>
        <p:nvSpPr>
          <p:cNvPr id="562" name="Google Shape;562;g28fb2321997_0_589"/>
          <p:cNvSpPr/>
          <p:nvPr/>
        </p:nvSpPr>
        <p:spPr>
          <a:xfrm>
            <a:off x="7872000" y="1098435"/>
            <a:ext cx="43200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1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in Arial Bold</a:t>
            </a:r>
            <a:br>
              <a:rPr lang="en-IE" sz="21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IE" sz="21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 point text </a:t>
            </a:r>
            <a:endParaRPr sz="213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g28fb2321997_0_589"/>
          <p:cNvSpPr txBox="1"/>
          <p:nvPr/>
        </p:nvSpPr>
        <p:spPr>
          <a:xfrm>
            <a:off x="11714350" y="6577867"/>
            <a:ext cx="3657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z="12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67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4" name="Google Shape;564;g28fb2321997_0_5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48" y="1596801"/>
            <a:ext cx="4216400" cy="4146321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g28fb2321997_0_589"/>
          <p:cNvSpPr txBox="1"/>
          <p:nvPr/>
        </p:nvSpPr>
        <p:spPr>
          <a:xfrm>
            <a:off x="4369800" y="4075249"/>
            <a:ext cx="6735000" cy="25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IE" sz="2400" b="1">
                <a:solidFill>
                  <a:schemeClr val="dk1"/>
                </a:solidFill>
              </a:rPr>
              <a:t>ICGP Audit 2019 Vs 2023</a:t>
            </a:r>
            <a:endParaRPr sz="1800" b="1">
              <a:solidFill>
                <a:schemeClr val="dk1"/>
              </a:solidFill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IE" sz="2000">
                <a:solidFill>
                  <a:schemeClr val="dk1"/>
                </a:solidFill>
              </a:rPr>
              <a:t>30% reduction in ED</a:t>
            </a:r>
            <a:endParaRPr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IE" sz="2000">
                <a:solidFill>
                  <a:schemeClr val="dk1"/>
                </a:solidFill>
              </a:rPr>
              <a:t>26% reduction in admissions</a:t>
            </a:r>
            <a:endParaRPr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IE" sz="2000">
                <a:solidFill>
                  <a:schemeClr val="dk1"/>
                </a:solidFill>
              </a:rPr>
              <a:t>33% reduction in GP OOH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566" name="Google Shape;566;g28fb2321997_0_589"/>
          <p:cNvSpPr txBox="1"/>
          <p:nvPr/>
        </p:nvSpPr>
        <p:spPr>
          <a:xfrm>
            <a:off x="4369800" y="1440709"/>
            <a:ext cx="6403800" cy="22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400" b="1">
                <a:solidFill>
                  <a:schemeClr val="dk1"/>
                </a:solidFill>
              </a:rPr>
              <a:t>HIPE</a:t>
            </a:r>
            <a:r>
              <a:rPr lang="en-IE" sz="2400">
                <a:solidFill>
                  <a:schemeClr val="dk1"/>
                </a:solidFill>
              </a:rPr>
              <a:t> </a:t>
            </a:r>
            <a:r>
              <a:rPr lang="en-IE" sz="2400" b="1">
                <a:solidFill>
                  <a:schemeClr val="dk1"/>
                </a:solidFill>
              </a:rPr>
              <a:t>Data</a:t>
            </a:r>
            <a:endParaRPr sz="2000">
              <a:solidFill>
                <a:schemeClr val="dk1"/>
              </a:solidFill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IE" sz="2000">
                <a:solidFill>
                  <a:schemeClr val="dk1"/>
                </a:solidFill>
              </a:rPr>
              <a:t>Dramatic reduction in all non-covid hospital admissions in 2020</a:t>
            </a:r>
            <a:endParaRPr sz="2000"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IE" sz="2000">
                <a:solidFill>
                  <a:schemeClr val="dk1"/>
                </a:solidFill>
              </a:rPr>
              <a:t>Rate for all medical discharges is now back at pre-covid level, rate for CD discharges has stabilised at a lower level (16% reduction)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"/>
          <p:cNvSpPr txBox="1">
            <a:spLocks noGrp="1"/>
          </p:cNvSpPr>
          <p:nvPr>
            <p:ph type="body" idx="1"/>
          </p:nvPr>
        </p:nvSpPr>
        <p:spPr>
          <a:xfrm>
            <a:off x="1381279" y="370092"/>
            <a:ext cx="9209316" cy="70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IE" sz="3800"/>
              <a:t>General Practice – Facts &amp; Figures</a:t>
            </a:r>
            <a:endParaRPr sz="2500" b="0"/>
          </a:p>
        </p:txBody>
      </p:sp>
      <p:sp>
        <p:nvSpPr>
          <p:cNvPr id="302" name="Google Shape;302;p1"/>
          <p:cNvSpPr txBox="1"/>
          <p:nvPr/>
        </p:nvSpPr>
        <p:spPr>
          <a:xfrm>
            <a:off x="11714350" y="6577867"/>
            <a:ext cx="365800" cy="2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z="1267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67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3" name="Google Shape;303;p1"/>
          <p:cNvGrpSpPr/>
          <p:nvPr/>
        </p:nvGrpSpPr>
        <p:grpSpPr>
          <a:xfrm>
            <a:off x="4530885" y="3831636"/>
            <a:ext cx="1093861" cy="1025400"/>
            <a:chOff x="4577697" y="4148983"/>
            <a:chExt cx="1093861" cy="1025400"/>
          </a:xfrm>
        </p:grpSpPr>
        <p:sp>
          <p:nvSpPr>
            <p:cNvPr id="304" name="Google Shape;304;p1"/>
            <p:cNvSpPr/>
            <p:nvPr/>
          </p:nvSpPr>
          <p:spPr>
            <a:xfrm>
              <a:off x="4577697" y="4148983"/>
              <a:ext cx="1093800" cy="1025400"/>
            </a:xfrm>
            <a:prstGeom prst="flowChartConnector">
              <a:avLst/>
            </a:prstGeom>
            <a:solidFill>
              <a:srgbClr val="F2F2F2"/>
            </a:solidFill>
            <a:ln w="19050" cap="flat" cmpd="sng">
              <a:solidFill>
                <a:srgbClr val="08685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5" name="Google Shape;305;p1" descr="Contract with solid fill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813061" y="4330616"/>
              <a:ext cx="662231" cy="6622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6" name="Google Shape;306;p1" descr="Group with solid fill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62485" y="4507194"/>
              <a:ext cx="309073" cy="3090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7" name="Google Shape;307;p1" descr="Group with solid fill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615618" y="4507194"/>
              <a:ext cx="309073" cy="3090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8" name="Google Shape;308;p1"/>
          <p:cNvGrpSpPr/>
          <p:nvPr/>
        </p:nvGrpSpPr>
        <p:grpSpPr>
          <a:xfrm>
            <a:off x="6531439" y="3831636"/>
            <a:ext cx="1093800" cy="1025400"/>
            <a:chOff x="6520442" y="4148983"/>
            <a:chExt cx="1093800" cy="1025400"/>
          </a:xfrm>
        </p:grpSpPr>
        <p:sp>
          <p:nvSpPr>
            <p:cNvPr id="309" name="Google Shape;309;p1"/>
            <p:cNvSpPr/>
            <p:nvPr/>
          </p:nvSpPr>
          <p:spPr>
            <a:xfrm>
              <a:off x="6520442" y="4148983"/>
              <a:ext cx="1093800" cy="1025400"/>
            </a:xfrm>
            <a:prstGeom prst="flowChartConnector">
              <a:avLst/>
            </a:prstGeom>
            <a:solidFill>
              <a:srgbClr val="F2F2F2"/>
            </a:solidFill>
            <a:ln w="19050" cap="flat" cmpd="sng">
              <a:solidFill>
                <a:srgbClr val="08685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10" name="Google Shape;310;p1" descr="Needle with solid fill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704591" y="4345728"/>
              <a:ext cx="725562" cy="63190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1" name="Google Shape;311;p1"/>
          <p:cNvGrpSpPr/>
          <p:nvPr/>
        </p:nvGrpSpPr>
        <p:grpSpPr>
          <a:xfrm>
            <a:off x="10532424" y="3831636"/>
            <a:ext cx="1093800" cy="1025400"/>
            <a:chOff x="10568300" y="4148983"/>
            <a:chExt cx="1093800" cy="1025400"/>
          </a:xfrm>
        </p:grpSpPr>
        <p:sp>
          <p:nvSpPr>
            <p:cNvPr id="312" name="Google Shape;312;p1"/>
            <p:cNvSpPr/>
            <p:nvPr/>
          </p:nvSpPr>
          <p:spPr>
            <a:xfrm>
              <a:off x="10568300" y="4148983"/>
              <a:ext cx="1093800" cy="1025400"/>
            </a:xfrm>
            <a:prstGeom prst="flowChartConnector">
              <a:avLst/>
            </a:prstGeom>
            <a:solidFill>
              <a:srgbClr val="F2F2F2"/>
            </a:solidFill>
            <a:ln w="19050" cap="flat" cmpd="sng">
              <a:solidFill>
                <a:srgbClr val="08685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13" name="Google Shape;313;p1" descr="Stopwatch 50% with solid fill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707941" y="4254393"/>
              <a:ext cx="814580" cy="8145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4" name="Google Shape;314;p1"/>
          <p:cNvSpPr/>
          <p:nvPr/>
        </p:nvSpPr>
        <p:spPr>
          <a:xfrm>
            <a:off x="290550" y="2608442"/>
            <a:ext cx="1683600" cy="816300"/>
          </a:xfrm>
          <a:prstGeom prst="wedgeRectCallout">
            <a:avLst>
              <a:gd name="adj1" fmla="val -21401"/>
              <a:gd name="adj2" fmla="val -75338"/>
            </a:avLst>
          </a:prstGeom>
          <a:noFill/>
          <a:ln w="19050" cap="flat" cmpd="sng">
            <a:solidFill>
              <a:srgbClr val="08685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c.3,200 GPs 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a public contract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(c2500 GMS and c700 others)</a:t>
            </a:r>
            <a:endParaRPr sz="1100"/>
          </a:p>
        </p:txBody>
      </p:sp>
      <p:sp>
        <p:nvSpPr>
          <p:cNvPr id="315" name="Google Shape;315;p1"/>
          <p:cNvSpPr/>
          <p:nvPr/>
        </p:nvSpPr>
        <p:spPr>
          <a:xfrm>
            <a:off x="8248190" y="5057677"/>
            <a:ext cx="1683600" cy="816300"/>
          </a:xfrm>
          <a:prstGeom prst="wedgeRectCallout">
            <a:avLst>
              <a:gd name="adj1" fmla="val -21401"/>
              <a:gd name="adj2" fmla="val -75338"/>
            </a:avLst>
          </a:prstGeom>
          <a:noFill/>
          <a:ln w="19050" cap="flat" cmpd="sng">
            <a:solidFill>
              <a:srgbClr val="08685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GP Training Places increased from 120 a decade ago to 350 a year now</a:t>
            </a:r>
            <a:endParaRPr sz="1100"/>
          </a:p>
        </p:txBody>
      </p:sp>
      <p:pic>
        <p:nvPicPr>
          <p:cNvPr id="316" name="Google Shape;316;p1" descr="Medical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95674" y="1866808"/>
            <a:ext cx="204745" cy="20474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"/>
          <p:cNvSpPr/>
          <p:nvPr/>
        </p:nvSpPr>
        <p:spPr>
          <a:xfrm>
            <a:off x="4269370" y="5057677"/>
            <a:ext cx="1683600" cy="816300"/>
          </a:xfrm>
          <a:prstGeom prst="wedgeRectCallout">
            <a:avLst>
              <a:gd name="adj1" fmla="val -21401"/>
              <a:gd name="adj2" fmla="val -75338"/>
            </a:avLst>
          </a:prstGeom>
          <a:noFill/>
          <a:ln w="19050" cap="flat" cmpd="sng">
            <a:solidFill>
              <a:srgbClr val="08685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10% increase in GPs taking on a public contract since 2011</a:t>
            </a:r>
            <a:endParaRPr sz="1100"/>
          </a:p>
        </p:txBody>
      </p:sp>
      <p:grpSp>
        <p:nvGrpSpPr>
          <p:cNvPr id="318" name="Google Shape;318;p1"/>
          <p:cNvGrpSpPr/>
          <p:nvPr/>
        </p:nvGrpSpPr>
        <p:grpSpPr>
          <a:xfrm>
            <a:off x="2530393" y="3831636"/>
            <a:ext cx="1093800" cy="1025400"/>
            <a:chOff x="2480472" y="4157891"/>
            <a:chExt cx="1093800" cy="1025400"/>
          </a:xfrm>
        </p:grpSpPr>
        <p:sp>
          <p:nvSpPr>
            <p:cNvPr id="319" name="Google Shape;319;p1"/>
            <p:cNvSpPr/>
            <p:nvPr/>
          </p:nvSpPr>
          <p:spPr>
            <a:xfrm>
              <a:off x="2480472" y="4157891"/>
              <a:ext cx="1093800" cy="1025400"/>
            </a:xfrm>
            <a:prstGeom prst="flowChartConnector">
              <a:avLst/>
            </a:prstGeom>
            <a:solidFill>
              <a:srgbClr val="F2F2F2"/>
            </a:solidFill>
            <a:ln w="19050" cap="flat" cmpd="sng">
              <a:solidFill>
                <a:srgbClr val="08685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0" name="Google Shape;320;p1" descr="Pyramid with levels with solid fill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570203" y="4157891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1" name="Google Shape;321;p1" descr="Group of people with solid fill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824850" y="4509193"/>
              <a:ext cx="405104" cy="4782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2" name="Google Shape;322;p1"/>
          <p:cNvGrpSpPr/>
          <p:nvPr/>
        </p:nvGrpSpPr>
        <p:grpSpPr>
          <a:xfrm>
            <a:off x="529839" y="1366126"/>
            <a:ext cx="1093800" cy="1025400"/>
            <a:chOff x="529839" y="1683521"/>
            <a:chExt cx="1093800" cy="1025400"/>
          </a:xfrm>
        </p:grpSpPr>
        <p:grpSp>
          <p:nvGrpSpPr>
            <p:cNvPr id="323" name="Google Shape;323;p1"/>
            <p:cNvGrpSpPr/>
            <p:nvPr/>
          </p:nvGrpSpPr>
          <p:grpSpPr>
            <a:xfrm>
              <a:off x="529839" y="1683521"/>
              <a:ext cx="1093800" cy="1025400"/>
              <a:chOff x="529839" y="1683521"/>
              <a:chExt cx="1093800" cy="1025400"/>
            </a:xfrm>
          </p:grpSpPr>
          <p:sp>
            <p:nvSpPr>
              <p:cNvPr id="324" name="Google Shape;324;p1"/>
              <p:cNvSpPr/>
              <p:nvPr/>
            </p:nvSpPr>
            <p:spPr>
              <a:xfrm>
                <a:off x="529839" y="1683521"/>
                <a:ext cx="1093800" cy="1025400"/>
              </a:xfrm>
              <a:prstGeom prst="flowChartConnector">
                <a:avLst/>
              </a:prstGeom>
              <a:solidFill>
                <a:srgbClr val="F2F2F2"/>
              </a:solidFill>
              <a:ln w="19050" cap="flat" cmpd="sng">
                <a:solidFill>
                  <a:srgbClr val="08685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25" name="Google Shape;325;p1" descr="Doctor female with solid fill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678840" y="1805868"/>
                <a:ext cx="795857" cy="78080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26" name="Google Shape;326;p1" descr="Contract with solid fill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233990" y="1998861"/>
              <a:ext cx="240707" cy="24070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7" name="Google Shape;327;p1"/>
          <p:cNvGrpSpPr/>
          <p:nvPr/>
        </p:nvGrpSpPr>
        <p:grpSpPr>
          <a:xfrm>
            <a:off x="4530885" y="1342259"/>
            <a:ext cx="1093800" cy="1025400"/>
            <a:chOff x="4479270" y="1659654"/>
            <a:chExt cx="1093800" cy="1025400"/>
          </a:xfrm>
        </p:grpSpPr>
        <p:sp>
          <p:nvSpPr>
            <p:cNvPr id="328" name="Google Shape;328;p1"/>
            <p:cNvSpPr/>
            <p:nvPr/>
          </p:nvSpPr>
          <p:spPr>
            <a:xfrm>
              <a:off x="4479270" y="1659654"/>
              <a:ext cx="1093800" cy="1025400"/>
            </a:xfrm>
            <a:prstGeom prst="flowChartConnector">
              <a:avLst/>
            </a:prstGeom>
            <a:solidFill>
              <a:srgbClr val="F2F2F2"/>
            </a:solidFill>
            <a:ln w="19050" cap="flat" cmpd="sng">
              <a:solidFill>
                <a:srgbClr val="08685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9" name="Google Shape;329;p1" descr="Home with solid fill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672618" y="1811813"/>
              <a:ext cx="707165" cy="7071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0" name="Google Shape;330;p1" descr="Medical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99986" y="2990432"/>
            <a:ext cx="204745" cy="2047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1" name="Google Shape;331;p1"/>
          <p:cNvGrpSpPr/>
          <p:nvPr/>
        </p:nvGrpSpPr>
        <p:grpSpPr>
          <a:xfrm>
            <a:off x="6531378" y="1366126"/>
            <a:ext cx="1093861" cy="1025496"/>
            <a:chOff x="6567157" y="1683521"/>
            <a:chExt cx="1093861" cy="1025496"/>
          </a:xfrm>
        </p:grpSpPr>
        <p:sp>
          <p:nvSpPr>
            <p:cNvPr id="332" name="Google Shape;332;p1"/>
            <p:cNvSpPr/>
            <p:nvPr/>
          </p:nvSpPr>
          <p:spPr>
            <a:xfrm>
              <a:off x="6567157" y="1683521"/>
              <a:ext cx="1093861" cy="1025496"/>
            </a:xfrm>
            <a:prstGeom prst="flowChartConnector">
              <a:avLst/>
            </a:prstGeom>
            <a:solidFill>
              <a:srgbClr val="F2F2F2"/>
            </a:solidFill>
            <a:ln w="19050" cap="flat" cmpd="sng">
              <a:solidFill>
                <a:srgbClr val="08685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33" name="Google Shape;333;p1" descr="Remote work with solid fill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6785429" y="1848598"/>
              <a:ext cx="743129" cy="7290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4" name="Google Shape;334;p1"/>
          <p:cNvGrpSpPr/>
          <p:nvPr/>
        </p:nvGrpSpPr>
        <p:grpSpPr>
          <a:xfrm>
            <a:off x="8531931" y="1366126"/>
            <a:ext cx="1093800" cy="1025400"/>
            <a:chOff x="8544371" y="1683521"/>
            <a:chExt cx="1093800" cy="1025400"/>
          </a:xfrm>
        </p:grpSpPr>
        <p:sp>
          <p:nvSpPr>
            <p:cNvPr id="335" name="Google Shape;335;p1"/>
            <p:cNvSpPr/>
            <p:nvPr/>
          </p:nvSpPr>
          <p:spPr>
            <a:xfrm>
              <a:off x="8544371" y="1683521"/>
              <a:ext cx="1093800" cy="1025400"/>
            </a:xfrm>
            <a:prstGeom prst="flowChartConnector">
              <a:avLst/>
            </a:prstGeom>
            <a:solidFill>
              <a:srgbClr val="F2F2F2"/>
            </a:solidFill>
            <a:ln w="19050" cap="flat" cmpd="sng">
              <a:solidFill>
                <a:srgbClr val="08685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36" name="Google Shape;336;p1" descr="Business Growth with solid fill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8726765" y="1848598"/>
              <a:ext cx="729073" cy="7290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7" name="Google Shape;337;p1"/>
          <p:cNvGrpSpPr/>
          <p:nvPr/>
        </p:nvGrpSpPr>
        <p:grpSpPr>
          <a:xfrm>
            <a:off x="529839" y="3831588"/>
            <a:ext cx="1093861" cy="1025496"/>
            <a:chOff x="690632" y="4222145"/>
            <a:chExt cx="1093861" cy="1025496"/>
          </a:xfrm>
        </p:grpSpPr>
        <p:sp>
          <p:nvSpPr>
            <p:cNvPr id="338" name="Google Shape;338;p1"/>
            <p:cNvSpPr/>
            <p:nvPr/>
          </p:nvSpPr>
          <p:spPr>
            <a:xfrm>
              <a:off x="690632" y="4222145"/>
              <a:ext cx="1093861" cy="1025496"/>
            </a:xfrm>
            <a:prstGeom prst="flowChartConnector">
              <a:avLst/>
            </a:prstGeom>
            <a:solidFill>
              <a:srgbClr val="F2F2F2"/>
            </a:solidFill>
            <a:ln w="19050" cap="flat" cmpd="sng">
              <a:solidFill>
                <a:srgbClr val="08685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39" name="Google Shape;339;p1" descr="Man with cane with solid fill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877926" y="4375257"/>
              <a:ext cx="719271" cy="7192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0" name="Google Shape;340;p1"/>
          <p:cNvSpPr/>
          <p:nvPr/>
        </p:nvSpPr>
        <p:spPr>
          <a:xfrm>
            <a:off x="4269370" y="2608442"/>
            <a:ext cx="1683600" cy="816300"/>
          </a:xfrm>
          <a:prstGeom prst="wedgeRectCallout">
            <a:avLst>
              <a:gd name="adj1" fmla="val -21401"/>
              <a:gd name="adj2" fmla="val -75338"/>
            </a:avLst>
          </a:prstGeom>
          <a:noFill/>
          <a:ln w="19050" cap="flat" cmpd="sng">
            <a:solidFill>
              <a:srgbClr val="08685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 1,400+ 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GP Practices</a:t>
            </a:r>
            <a:endParaRPr sz="1100"/>
          </a:p>
        </p:txBody>
      </p:sp>
      <p:sp>
        <p:nvSpPr>
          <p:cNvPr id="341" name="Google Shape;341;p1"/>
          <p:cNvSpPr/>
          <p:nvPr/>
        </p:nvSpPr>
        <p:spPr>
          <a:xfrm>
            <a:off x="6258780" y="2608442"/>
            <a:ext cx="1683600" cy="816300"/>
          </a:xfrm>
          <a:prstGeom prst="wedgeRectCallout">
            <a:avLst>
              <a:gd name="adj1" fmla="val -21401"/>
              <a:gd name="adj2" fmla="val -75338"/>
            </a:avLst>
          </a:prstGeom>
          <a:noFill/>
          <a:ln w="19050" cap="flat" cmpd="sng">
            <a:solidFill>
              <a:srgbClr val="08685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 29 million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consultations per year</a:t>
            </a:r>
            <a:endParaRPr sz="1100"/>
          </a:p>
        </p:txBody>
      </p:sp>
      <p:sp>
        <p:nvSpPr>
          <p:cNvPr id="342" name="Google Shape;342;p1"/>
          <p:cNvSpPr/>
          <p:nvPr/>
        </p:nvSpPr>
        <p:spPr>
          <a:xfrm>
            <a:off x="8248190" y="2608442"/>
            <a:ext cx="1683600" cy="816300"/>
          </a:xfrm>
          <a:prstGeom prst="wedgeRectCallout">
            <a:avLst>
              <a:gd name="adj1" fmla="val -21401"/>
              <a:gd name="adj2" fmla="val -75338"/>
            </a:avLst>
          </a:prstGeom>
          <a:noFill/>
          <a:ln w="19050" cap="flat" cmpd="sng">
            <a:solidFill>
              <a:srgbClr val="08685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Almost 7.5m 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individual claims paid to GPs </a:t>
            </a:r>
            <a:endParaRPr sz="1100"/>
          </a:p>
        </p:txBody>
      </p:sp>
      <p:sp>
        <p:nvSpPr>
          <p:cNvPr id="343" name="Google Shape;343;p1"/>
          <p:cNvSpPr/>
          <p:nvPr/>
        </p:nvSpPr>
        <p:spPr>
          <a:xfrm>
            <a:off x="290550" y="5057677"/>
            <a:ext cx="1683600" cy="816300"/>
          </a:xfrm>
          <a:prstGeom prst="wedgeRectCallout">
            <a:avLst>
              <a:gd name="adj1" fmla="val -21401"/>
              <a:gd name="adj2" fmla="val -75338"/>
            </a:avLst>
          </a:prstGeom>
          <a:noFill/>
          <a:ln w="19050" cap="flat" cmpd="sng">
            <a:solidFill>
              <a:srgbClr val="08685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Contractual retirement age: 72 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Average Retirement age: 67</a:t>
            </a:r>
            <a:endParaRPr sz="1100"/>
          </a:p>
        </p:txBody>
      </p:sp>
      <p:sp>
        <p:nvSpPr>
          <p:cNvPr id="344" name="Google Shape;344;p1"/>
          <p:cNvSpPr/>
          <p:nvPr/>
        </p:nvSpPr>
        <p:spPr>
          <a:xfrm>
            <a:off x="6258780" y="5057677"/>
            <a:ext cx="1683600" cy="816300"/>
          </a:xfrm>
          <a:prstGeom prst="wedgeRectCallout">
            <a:avLst>
              <a:gd name="adj1" fmla="val -21401"/>
              <a:gd name="adj2" fmla="val -75338"/>
            </a:avLst>
          </a:prstGeom>
          <a:noFill/>
          <a:ln w="19050" cap="flat" cmpd="sng">
            <a:solidFill>
              <a:srgbClr val="08685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 5m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COVID vaccines administered</a:t>
            </a:r>
            <a:endParaRPr sz="1100"/>
          </a:p>
        </p:txBody>
      </p:sp>
      <p:sp>
        <p:nvSpPr>
          <p:cNvPr id="345" name="Google Shape;345;p1"/>
          <p:cNvSpPr/>
          <p:nvPr/>
        </p:nvSpPr>
        <p:spPr>
          <a:xfrm>
            <a:off x="10237601" y="5057677"/>
            <a:ext cx="1683600" cy="816300"/>
          </a:xfrm>
          <a:prstGeom prst="wedgeRectCallout">
            <a:avLst>
              <a:gd name="adj1" fmla="val -21401"/>
              <a:gd name="adj2" fmla="val -75338"/>
            </a:avLst>
          </a:prstGeom>
          <a:noFill/>
          <a:ln w="19050" cap="flat" cmpd="sng">
            <a:solidFill>
              <a:srgbClr val="08685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Increasing numbers of GPs working part-time (c26%)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**</a:t>
            </a:r>
            <a:r>
              <a:rPr lang="en-IE" sz="11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Irish Med Council</a:t>
            </a:r>
            <a:endParaRPr sz="1100"/>
          </a:p>
        </p:txBody>
      </p:sp>
      <p:sp>
        <p:nvSpPr>
          <p:cNvPr id="346" name="Google Shape;346;p1"/>
          <p:cNvSpPr/>
          <p:nvPr/>
        </p:nvSpPr>
        <p:spPr>
          <a:xfrm>
            <a:off x="2279960" y="5057677"/>
            <a:ext cx="1683600" cy="816300"/>
          </a:xfrm>
          <a:prstGeom prst="wedgeRectCallout">
            <a:avLst>
              <a:gd name="adj1" fmla="val -21401"/>
              <a:gd name="adj2" fmla="val -75338"/>
            </a:avLst>
          </a:prstGeom>
          <a:noFill/>
          <a:ln w="19050" cap="flat" cmpd="sng">
            <a:solidFill>
              <a:srgbClr val="08685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24% GPs aged 60+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14% GPs aged 65+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5% GPs aged 70+</a:t>
            </a:r>
            <a:endParaRPr sz="1100"/>
          </a:p>
        </p:txBody>
      </p:sp>
      <p:grpSp>
        <p:nvGrpSpPr>
          <p:cNvPr id="347" name="Google Shape;347;p1"/>
          <p:cNvGrpSpPr/>
          <p:nvPr/>
        </p:nvGrpSpPr>
        <p:grpSpPr>
          <a:xfrm>
            <a:off x="2530332" y="1409424"/>
            <a:ext cx="1093861" cy="1025496"/>
            <a:chOff x="2615440" y="1726819"/>
            <a:chExt cx="1093861" cy="1025496"/>
          </a:xfrm>
        </p:grpSpPr>
        <p:sp>
          <p:nvSpPr>
            <p:cNvPr id="348" name="Google Shape;348;p1"/>
            <p:cNvSpPr/>
            <p:nvPr/>
          </p:nvSpPr>
          <p:spPr>
            <a:xfrm>
              <a:off x="2615440" y="1726819"/>
              <a:ext cx="1093861" cy="1025496"/>
            </a:xfrm>
            <a:prstGeom prst="flowChartConnector">
              <a:avLst/>
            </a:prstGeom>
            <a:solidFill>
              <a:srgbClr val="F2F2F2"/>
            </a:solidFill>
            <a:ln w="19050" cap="flat" cmpd="sng">
              <a:solidFill>
                <a:srgbClr val="08685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9" name="Google Shape;349;p1" descr="Doctor male with solid fill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2749908" y="1849165"/>
              <a:ext cx="795857" cy="78080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50" name="Google Shape;350;p1" descr="Medical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70039" y="1717427"/>
            <a:ext cx="204745" cy="204745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1"/>
          <p:cNvSpPr/>
          <p:nvPr/>
        </p:nvSpPr>
        <p:spPr>
          <a:xfrm>
            <a:off x="2279960" y="2608442"/>
            <a:ext cx="1683600" cy="816300"/>
          </a:xfrm>
          <a:prstGeom prst="wedgeRectCallout">
            <a:avLst>
              <a:gd name="adj1" fmla="val -21401"/>
              <a:gd name="adj2" fmla="val -75338"/>
            </a:avLst>
          </a:prstGeom>
          <a:noFill/>
          <a:ln w="19050" cap="flat" cmpd="sng">
            <a:solidFill>
              <a:srgbClr val="08685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000" tIns="45700" rIns="180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c.800 GPs,  including 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those who work privately, 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GPs in training (year 4) 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&amp; IMG participants</a:t>
            </a:r>
            <a:endParaRPr sz="1100"/>
          </a:p>
        </p:txBody>
      </p:sp>
      <p:grpSp>
        <p:nvGrpSpPr>
          <p:cNvPr id="352" name="Google Shape;352;p1"/>
          <p:cNvGrpSpPr/>
          <p:nvPr/>
        </p:nvGrpSpPr>
        <p:grpSpPr>
          <a:xfrm>
            <a:off x="10532424" y="1366126"/>
            <a:ext cx="1093800" cy="1025400"/>
            <a:chOff x="10532424" y="1683521"/>
            <a:chExt cx="1093800" cy="1025400"/>
          </a:xfrm>
        </p:grpSpPr>
        <p:grpSp>
          <p:nvGrpSpPr>
            <p:cNvPr id="353" name="Google Shape;353;p1"/>
            <p:cNvGrpSpPr/>
            <p:nvPr/>
          </p:nvGrpSpPr>
          <p:grpSpPr>
            <a:xfrm>
              <a:off x="10532424" y="1683521"/>
              <a:ext cx="1093800" cy="1025400"/>
              <a:chOff x="10532424" y="1683521"/>
              <a:chExt cx="1093800" cy="1025400"/>
            </a:xfrm>
          </p:grpSpPr>
          <p:sp>
            <p:nvSpPr>
              <p:cNvPr id="354" name="Google Shape;354;p1"/>
              <p:cNvSpPr/>
              <p:nvPr/>
            </p:nvSpPr>
            <p:spPr>
              <a:xfrm>
                <a:off x="10532424" y="1683521"/>
                <a:ext cx="1093800" cy="1025400"/>
              </a:xfrm>
              <a:prstGeom prst="flowChartConnector">
                <a:avLst/>
              </a:prstGeom>
              <a:solidFill>
                <a:srgbClr val="F2F2F2"/>
              </a:solidFill>
              <a:ln w="19050" cap="flat" cmpd="sng">
                <a:solidFill>
                  <a:srgbClr val="08685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55" name="Google Shape;355;p1" descr="Home with solid fill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10725772" y="1842638"/>
                <a:ext cx="707165" cy="70716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56" name="Google Shape;356;p1" descr="Clock with solid fill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1225348" y="1805867"/>
              <a:ext cx="249252" cy="2492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7" name="Google Shape;357;p1"/>
          <p:cNvSpPr/>
          <p:nvPr/>
        </p:nvSpPr>
        <p:spPr>
          <a:xfrm>
            <a:off x="10237601" y="2608442"/>
            <a:ext cx="1683600" cy="816300"/>
          </a:xfrm>
          <a:prstGeom prst="wedgeRectCallout">
            <a:avLst>
              <a:gd name="adj1" fmla="val -21401"/>
              <a:gd name="adj2" fmla="val -75338"/>
            </a:avLst>
          </a:prstGeom>
          <a:noFill/>
          <a:ln w="19050" cap="flat" cmpd="sng">
            <a:solidFill>
              <a:srgbClr val="08685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 1.3million 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 of Hours attendances</a:t>
            </a:r>
            <a:endParaRPr sz="1100"/>
          </a:p>
        </p:txBody>
      </p:sp>
      <p:grpSp>
        <p:nvGrpSpPr>
          <p:cNvPr id="358" name="Google Shape;358;p1"/>
          <p:cNvGrpSpPr/>
          <p:nvPr/>
        </p:nvGrpSpPr>
        <p:grpSpPr>
          <a:xfrm>
            <a:off x="8531931" y="3831636"/>
            <a:ext cx="1093800" cy="1025400"/>
            <a:chOff x="8429289" y="4148983"/>
            <a:chExt cx="1093800" cy="1025400"/>
          </a:xfrm>
        </p:grpSpPr>
        <p:sp>
          <p:nvSpPr>
            <p:cNvPr id="359" name="Google Shape;359;p1"/>
            <p:cNvSpPr/>
            <p:nvPr/>
          </p:nvSpPr>
          <p:spPr>
            <a:xfrm>
              <a:off x="8429289" y="4148983"/>
              <a:ext cx="1093800" cy="1025400"/>
            </a:xfrm>
            <a:prstGeom prst="flowChartConnector">
              <a:avLst/>
            </a:prstGeom>
            <a:solidFill>
              <a:srgbClr val="F2F2F2"/>
            </a:solidFill>
            <a:ln w="19050" cap="flat" cmpd="sng">
              <a:solidFill>
                <a:srgbClr val="08685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60" name="Google Shape;360;p1" descr="Doctor female with solid fill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578291" y="4271282"/>
              <a:ext cx="795857" cy="7808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28fb2321997_0_598"/>
          <p:cNvSpPr txBox="1">
            <a:spLocks noGrp="1"/>
          </p:cNvSpPr>
          <p:nvPr>
            <p:ph type="body" idx="1"/>
          </p:nvPr>
        </p:nvSpPr>
        <p:spPr>
          <a:xfrm>
            <a:off x="1440000" y="370008"/>
            <a:ext cx="83817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IE" sz="3800">
                <a:latin typeface="Arial"/>
                <a:ea typeface="Arial"/>
                <a:cs typeface="Arial"/>
                <a:sym typeface="Arial"/>
              </a:rPr>
              <a:t>Opportunistic Case Finding Results</a:t>
            </a:r>
            <a:endParaRPr sz="3800"/>
          </a:p>
        </p:txBody>
      </p:sp>
      <p:sp>
        <p:nvSpPr>
          <p:cNvPr id="572" name="Google Shape;572;g28fb2321997_0_598"/>
          <p:cNvSpPr/>
          <p:nvPr/>
        </p:nvSpPr>
        <p:spPr>
          <a:xfrm>
            <a:off x="7872000" y="1098435"/>
            <a:ext cx="43200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1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in Arial Bold</a:t>
            </a:r>
            <a:br>
              <a:rPr lang="en-IE" sz="21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IE" sz="21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 point text </a:t>
            </a:r>
            <a:endParaRPr sz="213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g28fb2321997_0_598"/>
          <p:cNvSpPr txBox="1"/>
          <p:nvPr/>
        </p:nvSpPr>
        <p:spPr>
          <a:xfrm>
            <a:off x="11714350" y="6577867"/>
            <a:ext cx="3657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z="12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67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g28fb2321997_0_598"/>
          <p:cNvSpPr txBox="1">
            <a:spLocks noGrp="1"/>
          </p:cNvSpPr>
          <p:nvPr>
            <p:ph type="body" idx="2"/>
          </p:nvPr>
        </p:nvSpPr>
        <p:spPr>
          <a:xfrm>
            <a:off x="1440000" y="1631999"/>
            <a:ext cx="7510500" cy="3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IE" sz="2000">
                <a:latin typeface="Arial"/>
                <a:ea typeface="Arial"/>
                <a:cs typeface="Arial"/>
                <a:sym typeface="Arial"/>
              </a:rPr>
              <a:t>Report released today</a:t>
            </a:r>
            <a:endParaRPr/>
          </a:p>
          <a:p>
            <a:pPr marL="45720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IE" sz="2000">
                <a:latin typeface="Arial"/>
                <a:ea typeface="Arial"/>
                <a:cs typeface="Arial"/>
                <a:sym typeface="Arial"/>
              </a:rPr>
              <a:t>198,972 patients assessed since January 2022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IE" sz="2000">
                <a:latin typeface="Arial"/>
                <a:ea typeface="Arial"/>
                <a:cs typeface="Arial"/>
                <a:sym typeface="Arial"/>
              </a:rPr>
              <a:t>60.4% positive pick up rate</a:t>
            </a:r>
            <a:endParaRPr/>
          </a:p>
          <a:p>
            <a:pPr marL="45720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IE" sz="2000">
                <a:latin typeface="Arial"/>
                <a:ea typeface="Arial"/>
                <a:cs typeface="Arial"/>
                <a:sym typeface="Arial"/>
              </a:rPr>
              <a:t>6331 patients newly diagnosed with chronic disease</a:t>
            </a:r>
            <a:endParaRPr/>
          </a:p>
          <a:p>
            <a:pPr marL="45720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SzPts val="2000"/>
              <a:buFont typeface="Arial"/>
              <a:buChar char="●"/>
            </a:pPr>
            <a:r>
              <a:rPr lang="en-IE" sz="2000">
                <a:latin typeface="Arial"/>
                <a:ea typeface="Arial"/>
                <a:cs typeface="Arial"/>
                <a:sym typeface="Arial"/>
              </a:rPr>
              <a:t>105569, patients found at high risk and enrolled in Prevention Programme</a:t>
            </a:r>
            <a:endParaRPr/>
          </a:p>
        </p:txBody>
      </p:sp>
      <p:sp>
        <p:nvSpPr>
          <p:cNvPr id="575" name="Google Shape;575;g28fb2321997_0_598"/>
          <p:cNvSpPr txBox="1"/>
          <p:nvPr/>
        </p:nvSpPr>
        <p:spPr>
          <a:xfrm>
            <a:off x="1681070" y="5494454"/>
            <a:ext cx="7667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b="1">
                <a:solidFill>
                  <a:schemeClr val="dk1"/>
                </a:solidFill>
              </a:rPr>
              <a:t>Link to 1</a:t>
            </a:r>
            <a:r>
              <a:rPr lang="en-IE" sz="2000" b="1" baseline="30000">
                <a:solidFill>
                  <a:schemeClr val="dk1"/>
                </a:solidFill>
              </a:rPr>
              <a:t>st</a:t>
            </a:r>
            <a:r>
              <a:rPr lang="en-IE" sz="2000" b="1">
                <a:solidFill>
                  <a:schemeClr val="dk1"/>
                </a:solidFill>
              </a:rPr>
              <a:t> OCF Report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https://about.hse.ie/publications/opportunistic-case-finding-programme</a:t>
            </a:r>
            <a:endParaRPr sz="24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28fb2321997_0_606"/>
          <p:cNvSpPr txBox="1">
            <a:spLocks noGrp="1"/>
          </p:cNvSpPr>
          <p:nvPr>
            <p:ph type="body" idx="1"/>
          </p:nvPr>
        </p:nvSpPr>
        <p:spPr>
          <a:xfrm>
            <a:off x="1439999" y="370008"/>
            <a:ext cx="73059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IE" sz="3800">
                <a:latin typeface="Arial"/>
                <a:ea typeface="Arial"/>
                <a:cs typeface="Arial"/>
                <a:sym typeface="Arial"/>
              </a:rPr>
              <a:t>Newly Diagnosed Conditions</a:t>
            </a:r>
            <a:endParaRPr sz="3800"/>
          </a:p>
        </p:txBody>
      </p:sp>
      <p:sp>
        <p:nvSpPr>
          <p:cNvPr id="581" name="Google Shape;581;g28fb2321997_0_606"/>
          <p:cNvSpPr/>
          <p:nvPr/>
        </p:nvSpPr>
        <p:spPr>
          <a:xfrm>
            <a:off x="7872000" y="1098435"/>
            <a:ext cx="43200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1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in Arial Bold</a:t>
            </a:r>
            <a:br>
              <a:rPr lang="en-IE" sz="21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IE" sz="21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 point text </a:t>
            </a:r>
            <a:endParaRPr sz="213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g28fb2321997_0_606"/>
          <p:cNvSpPr txBox="1"/>
          <p:nvPr/>
        </p:nvSpPr>
        <p:spPr>
          <a:xfrm>
            <a:off x="11714350" y="6577867"/>
            <a:ext cx="3657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z="12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67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g28fb2321997_0_606"/>
          <p:cNvSpPr txBox="1">
            <a:spLocks noGrp="1"/>
          </p:cNvSpPr>
          <p:nvPr>
            <p:ph type="body" idx="2"/>
          </p:nvPr>
        </p:nvSpPr>
        <p:spPr>
          <a:xfrm>
            <a:off x="3936000" y="1794200"/>
            <a:ext cx="4320000" cy="27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IE" sz="2000">
                <a:latin typeface="Arial"/>
                <a:ea typeface="Arial"/>
                <a:cs typeface="Arial"/>
                <a:sym typeface="Arial"/>
              </a:rPr>
              <a:t>Diabetes Type 2 – 42%</a:t>
            </a:r>
            <a:endParaRPr/>
          </a:p>
          <a:p>
            <a:pPr marL="45720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IE" sz="2000">
                <a:latin typeface="Arial"/>
                <a:ea typeface="Arial"/>
                <a:cs typeface="Arial"/>
                <a:sym typeface="Arial"/>
              </a:rPr>
              <a:t>IHD – 29%</a:t>
            </a:r>
            <a:endParaRPr/>
          </a:p>
          <a:p>
            <a:pPr marL="45720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IE" sz="2000">
                <a:latin typeface="Arial"/>
                <a:ea typeface="Arial"/>
                <a:cs typeface="Arial"/>
                <a:sym typeface="Arial"/>
              </a:rPr>
              <a:t>A. Fib – 13%</a:t>
            </a:r>
            <a:endParaRPr/>
          </a:p>
          <a:p>
            <a:pPr marL="45720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IE" sz="2000">
                <a:latin typeface="Arial"/>
                <a:ea typeface="Arial"/>
                <a:cs typeface="Arial"/>
                <a:sym typeface="Arial"/>
              </a:rPr>
              <a:t>CVD – 9%</a:t>
            </a:r>
            <a:endParaRPr/>
          </a:p>
          <a:p>
            <a:pPr marL="45720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SzPts val="2000"/>
              <a:buFont typeface="Arial"/>
              <a:buChar char="●"/>
            </a:pPr>
            <a:r>
              <a:rPr lang="en-IE" sz="2000">
                <a:latin typeface="Arial"/>
                <a:ea typeface="Arial"/>
                <a:cs typeface="Arial"/>
                <a:sym typeface="Arial"/>
              </a:rPr>
              <a:t>Heart Failure – 7%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28fb2321997_0_613"/>
          <p:cNvSpPr txBox="1">
            <a:spLocks noGrp="1"/>
          </p:cNvSpPr>
          <p:nvPr>
            <p:ph type="body" idx="1"/>
          </p:nvPr>
        </p:nvSpPr>
        <p:spPr>
          <a:xfrm>
            <a:off x="1439999" y="370008"/>
            <a:ext cx="76611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IE" sz="3800">
                <a:latin typeface="Arial"/>
                <a:ea typeface="Arial"/>
                <a:cs typeface="Arial"/>
                <a:sym typeface="Arial"/>
              </a:rPr>
              <a:t>Chronic Kidney Disease (CKD)</a:t>
            </a:r>
            <a:endParaRPr sz="3800"/>
          </a:p>
        </p:txBody>
      </p:sp>
      <p:sp>
        <p:nvSpPr>
          <p:cNvPr id="589" name="Google Shape;589;g28fb2321997_0_613"/>
          <p:cNvSpPr/>
          <p:nvPr/>
        </p:nvSpPr>
        <p:spPr>
          <a:xfrm>
            <a:off x="7872000" y="1098435"/>
            <a:ext cx="43200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1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in Arial Bold</a:t>
            </a:r>
            <a:br>
              <a:rPr lang="en-IE" sz="21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IE" sz="21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 point text </a:t>
            </a:r>
            <a:endParaRPr sz="213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g28fb2321997_0_613"/>
          <p:cNvSpPr txBox="1"/>
          <p:nvPr/>
        </p:nvSpPr>
        <p:spPr>
          <a:xfrm>
            <a:off x="11714350" y="6577867"/>
            <a:ext cx="3657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z="12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67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g28fb2321997_0_613"/>
          <p:cNvSpPr txBox="1">
            <a:spLocks noGrp="1"/>
          </p:cNvSpPr>
          <p:nvPr>
            <p:ph type="body" idx="2"/>
          </p:nvPr>
        </p:nvSpPr>
        <p:spPr>
          <a:xfrm>
            <a:off x="2728100" y="1651450"/>
            <a:ext cx="6735900" cy="27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IE" sz="2000">
                <a:latin typeface="Arial"/>
                <a:ea typeface="Arial"/>
                <a:cs typeface="Arial"/>
                <a:sym typeface="Arial"/>
              </a:rPr>
              <a:t>26,334 newly identified patients with stage 3 CKD</a:t>
            </a:r>
            <a:endParaRPr/>
          </a:p>
          <a:p>
            <a:pPr marL="45720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IE" sz="2000">
                <a:latin typeface="Arial"/>
                <a:ea typeface="Arial"/>
                <a:cs typeface="Arial"/>
                <a:sym typeface="Arial"/>
              </a:rPr>
              <a:t>1,917 newly identified patients with stage 4/5 CKD</a:t>
            </a:r>
            <a:endParaRPr/>
          </a:p>
          <a:p>
            <a:pPr marL="45720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●"/>
            </a:pPr>
            <a:r>
              <a:rPr lang="en-IE" sz="2000">
                <a:latin typeface="Arial"/>
                <a:ea typeface="Arial"/>
                <a:cs typeface="Arial"/>
                <a:sym typeface="Arial"/>
              </a:rPr>
              <a:t>No CKD Treatment Programme as of yet</a:t>
            </a:r>
            <a:r>
              <a:rPr lang="en-IE" sz="2000"/>
              <a:t>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28fb2321997_0_620"/>
          <p:cNvSpPr txBox="1">
            <a:spLocks noGrp="1"/>
          </p:cNvSpPr>
          <p:nvPr>
            <p:ph type="body" idx="1"/>
          </p:nvPr>
        </p:nvSpPr>
        <p:spPr>
          <a:xfrm>
            <a:off x="1440000" y="370008"/>
            <a:ext cx="91134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IE" sz="3800">
                <a:latin typeface="Arial"/>
                <a:ea typeface="Arial"/>
                <a:cs typeface="Arial"/>
                <a:sym typeface="Arial"/>
              </a:rPr>
              <a:t>Scope for Prevention and Shift Left</a:t>
            </a:r>
            <a:endParaRPr sz="3800"/>
          </a:p>
        </p:txBody>
      </p:sp>
      <p:sp>
        <p:nvSpPr>
          <p:cNvPr id="597" name="Google Shape;597;g28fb2321997_0_620"/>
          <p:cNvSpPr/>
          <p:nvPr/>
        </p:nvSpPr>
        <p:spPr>
          <a:xfrm>
            <a:off x="7872000" y="1098435"/>
            <a:ext cx="43200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1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in Arial Bold</a:t>
            </a:r>
            <a:br>
              <a:rPr lang="en-IE" sz="21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IE" sz="21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 point text </a:t>
            </a:r>
            <a:endParaRPr sz="213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g28fb2321997_0_620"/>
          <p:cNvSpPr txBox="1"/>
          <p:nvPr/>
        </p:nvSpPr>
        <p:spPr>
          <a:xfrm>
            <a:off x="11714350" y="6577867"/>
            <a:ext cx="3657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z="12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67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g28fb2321997_0_620"/>
          <p:cNvSpPr txBox="1">
            <a:spLocks noGrp="1"/>
          </p:cNvSpPr>
          <p:nvPr>
            <p:ph type="body" idx="2"/>
          </p:nvPr>
        </p:nvSpPr>
        <p:spPr>
          <a:xfrm>
            <a:off x="1622880" y="929463"/>
            <a:ext cx="8930400" cy="7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04815" lvl="0" indent="-152407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E" sz="2400" b="1">
                <a:latin typeface="Arial"/>
                <a:ea typeface="Arial"/>
                <a:cs typeface="Arial"/>
                <a:sym typeface="Arial"/>
              </a:rPr>
              <a:t>Patient Numbers Attending Medical Services Annually </a:t>
            </a:r>
            <a:endParaRPr/>
          </a:p>
          <a:p>
            <a:pPr marL="304815" lvl="0" indent="-152407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grpSp>
        <p:nvGrpSpPr>
          <p:cNvPr id="600" name="Google Shape;600;g28fb2321997_0_620"/>
          <p:cNvGrpSpPr/>
          <p:nvPr/>
        </p:nvGrpSpPr>
        <p:grpSpPr>
          <a:xfrm>
            <a:off x="1825406" y="1843069"/>
            <a:ext cx="7643100" cy="4464635"/>
            <a:chOff x="0" y="0"/>
            <a:chExt cx="7643100" cy="4464635"/>
          </a:xfrm>
        </p:grpSpPr>
        <p:sp>
          <p:nvSpPr>
            <p:cNvPr id="601" name="Google Shape;601;g28fb2321997_0_620"/>
            <p:cNvSpPr/>
            <p:nvPr/>
          </p:nvSpPr>
          <p:spPr>
            <a:xfrm>
              <a:off x="3366203" y="0"/>
              <a:ext cx="910800" cy="531900"/>
            </a:xfrm>
            <a:prstGeom prst="trapezoid">
              <a:avLst>
                <a:gd name="adj" fmla="val 85600"/>
              </a:avLst>
            </a:prstGeom>
            <a:blipFill rotWithShape="1">
              <a:blip r:embed="rId3">
                <a:alphaModFix/>
              </a:blip>
              <a:tile tx="0" ty="0" sx="100000" sy="100000" flip="none" algn="tl"/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g28fb2321997_0_620"/>
            <p:cNvSpPr txBox="1"/>
            <p:nvPr/>
          </p:nvSpPr>
          <p:spPr>
            <a:xfrm>
              <a:off x="3366203" y="0"/>
              <a:ext cx="910800" cy="53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E" sz="1000" b="1">
                  <a:solidFill>
                    <a:schemeClr val="lt1"/>
                  </a:solidFill>
                </a:rPr>
                <a:t>ADM 0.6</a:t>
              </a:r>
              <a:endParaRPr sz="1000" b="1">
                <a:solidFill>
                  <a:schemeClr val="lt1"/>
                </a:solidFill>
              </a:endParaRPr>
            </a:p>
          </p:txBody>
        </p:sp>
        <p:sp>
          <p:nvSpPr>
            <p:cNvPr id="603" name="Google Shape;603;g28fb2321997_0_620"/>
            <p:cNvSpPr/>
            <p:nvPr/>
          </p:nvSpPr>
          <p:spPr>
            <a:xfrm>
              <a:off x="3026375" y="532002"/>
              <a:ext cx="1590300" cy="396900"/>
            </a:xfrm>
            <a:prstGeom prst="trapezoid">
              <a:avLst>
                <a:gd name="adj" fmla="val 85600"/>
              </a:avLst>
            </a:prstGeom>
            <a:solidFill>
              <a:srgbClr val="FFC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g28fb2321997_0_620"/>
            <p:cNvSpPr txBox="1"/>
            <p:nvPr/>
          </p:nvSpPr>
          <p:spPr>
            <a:xfrm>
              <a:off x="3304702" y="532002"/>
              <a:ext cx="10338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E" sz="1400" b="1">
                  <a:solidFill>
                    <a:schemeClr val="lt1"/>
                  </a:solidFill>
                </a:rPr>
                <a:t>ED 1.5 m</a:t>
              </a:r>
              <a:endParaRPr sz="1400" b="1">
                <a:solidFill>
                  <a:schemeClr val="lt1"/>
                </a:solidFill>
              </a:endParaRPr>
            </a:p>
          </p:txBody>
        </p:sp>
        <p:sp>
          <p:nvSpPr>
            <p:cNvPr id="605" name="Google Shape;605;g28fb2321997_0_620"/>
            <p:cNvSpPr/>
            <p:nvPr/>
          </p:nvSpPr>
          <p:spPr>
            <a:xfrm>
              <a:off x="2580712" y="928999"/>
              <a:ext cx="2481900" cy="520500"/>
            </a:xfrm>
            <a:prstGeom prst="trapezoid">
              <a:avLst>
                <a:gd name="adj" fmla="val 85600"/>
              </a:avLst>
            </a:prstGeom>
            <a:solidFill>
              <a:srgbClr val="BF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g28fb2321997_0_620"/>
            <p:cNvSpPr txBox="1"/>
            <p:nvPr/>
          </p:nvSpPr>
          <p:spPr>
            <a:xfrm>
              <a:off x="3015021" y="928999"/>
              <a:ext cx="1613100" cy="52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E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OPD 3.5 m</a:t>
              </a: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g28fb2321997_0_620"/>
            <p:cNvSpPr/>
            <p:nvPr/>
          </p:nvSpPr>
          <p:spPr>
            <a:xfrm>
              <a:off x="0" y="1449635"/>
              <a:ext cx="7643100" cy="3015000"/>
            </a:xfrm>
            <a:prstGeom prst="trapezoid">
              <a:avLst>
                <a:gd name="adj" fmla="val 85600"/>
              </a:avLst>
            </a:prstGeom>
            <a:solidFill>
              <a:srgbClr val="00B05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g28fb2321997_0_620"/>
            <p:cNvSpPr txBox="1"/>
            <p:nvPr/>
          </p:nvSpPr>
          <p:spPr>
            <a:xfrm>
              <a:off x="1337558" y="1449635"/>
              <a:ext cx="4968000" cy="301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E" sz="4000" b="1">
                  <a:solidFill>
                    <a:schemeClr val="lt1"/>
                  </a:solidFill>
                </a:rPr>
                <a:t>GP 29 m </a:t>
              </a:r>
              <a:endParaRPr sz="4000" b="1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28fb2321997_0_636"/>
          <p:cNvSpPr txBox="1">
            <a:spLocks noGrp="1"/>
          </p:cNvSpPr>
          <p:nvPr>
            <p:ph type="body" idx="1"/>
          </p:nvPr>
        </p:nvSpPr>
        <p:spPr>
          <a:xfrm>
            <a:off x="1439999" y="370008"/>
            <a:ext cx="89625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IE" sz="3800">
                <a:latin typeface="Arial"/>
                <a:ea typeface="Arial"/>
                <a:cs typeface="Arial"/>
                <a:sym typeface="Arial"/>
              </a:rPr>
              <a:t>CDM Expansion Proposals 2025</a:t>
            </a:r>
            <a:endParaRPr sz="3800"/>
          </a:p>
        </p:txBody>
      </p:sp>
      <p:sp>
        <p:nvSpPr>
          <p:cNvPr id="614" name="Google Shape;614;g28fb2321997_0_636"/>
          <p:cNvSpPr/>
          <p:nvPr/>
        </p:nvSpPr>
        <p:spPr>
          <a:xfrm>
            <a:off x="7872000" y="1098435"/>
            <a:ext cx="43200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1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in Arial Bold</a:t>
            </a:r>
            <a:br>
              <a:rPr lang="en-IE" sz="21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IE" sz="21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 point text </a:t>
            </a:r>
            <a:endParaRPr sz="213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g28fb2321997_0_636"/>
          <p:cNvSpPr txBox="1"/>
          <p:nvPr/>
        </p:nvSpPr>
        <p:spPr>
          <a:xfrm>
            <a:off x="11714350" y="6577867"/>
            <a:ext cx="3657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z="12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67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g28fb2321997_0_636"/>
          <p:cNvSpPr txBox="1">
            <a:spLocks noGrp="1"/>
          </p:cNvSpPr>
          <p:nvPr>
            <p:ph type="body" idx="2"/>
          </p:nvPr>
        </p:nvSpPr>
        <p:spPr>
          <a:xfrm>
            <a:off x="830607" y="1098435"/>
            <a:ext cx="11066700" cy="45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304815" lvl="0" indent="-237079" algn="l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IE" sz="2000"/>
              <a:t>Include the following 5 high risk conditions:</a:t>
            </a:r>
            <a:endParaRPr/>
          </a:p>
          <a:p>
            <a:pPr marL="609630" lvl="1" indent="-237079" algn="l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IE" sz="2000" b="0">
                <a:solidFill>
                  <a:schemeClr val="dk1"/>
                </a:solidFill>
              </a:rPr>
              <a:t>CKD</a:t>
            </a:r>
            <a:endParaRPr/>
          </a:p>
          <a:p>
            <a:pPr marL="609630" lvl="1" indent="-237079" algn="l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IE" sz="2000" b="0">
                <a:solidFill>
                  <a:schemeClr val="dk1"/>
                </a:solidFill>
              </a:rPr>
              <a:t>Peripheral Vascular Disease</a:t>
            </a:r>
            <a:endParaRPr/>
          </a:p>
          <a:p>
            <a:pPr marL="609630" lvl="1" indent="-237079" algn="l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IE" sz="2000" b="0">
                <a:solidFill>
                  <a:schemeClr val="dk1"/>
                </a:solidFill>
              </a:rPr>
              <a:t>Valvular Heart Disease</a:t>
            </a:r>
            <a:endParaRPr/>
          </a:p>
          <a:p>
            <a:pPr marL="609630" lvl="1" indent="-237079" algn="l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IE" sz="2000" b="0">
                <a:solidFill>
                  <a:schemeClr val="dk1"/>
                </a:solidFill>
              </a:rPr>
              <a:t>Familial Hypercholesterolemia </a:t>
            </a:r>
            <a:endParaRPr sz="2000" b="0">
              <a:solidFill>
                <a:schemeClr val="dk1"/>
              </a:solidFill>
            </a:endParaRPr>
          </a:p>
          <a:p>
            <a:pPr marL="609630" lvl="1" indent="-237079" algn="l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IE" sz="2000" b="0">
                <a:solidFill>
                  <a:schemeClr val="dk1"/>
                </a:solidFill>
              </a:rPr>
              <a:t>Extend Prevention Programme to 18 – 44 year olds</a:t>
            </a:r>
            <a:endParaRPr/>
          </a:p>
          <a:p>
            <a:pPr marL="609630" lvl="1" indent="-237079" algn="l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IE" sz="2000" b="0">
                <a:solidFill>
                  <a:schemeClr val="dk1"/>
                </a:solidFill>
              </a:rPr>
              <a:t>Level 2</a:t>
            </a:r>
            <a:endParaRPr sz="2000"/>
          </a:p>
          <a:p>
            <a:pPr marL="304815" lvl="0" indent="-237079" algn="l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IE" sz="2000"/>
              <a:t>Approximately 120,000 very high risk patients above</a:t>
            </a:r>
            <a:endParaRPr/>
          </a:p>
          <a:p>
            <a:pPr marL="304815" lvl="0" indent="-237079" algn="l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IE" sz="2000"/>
              <a:t>Include women with GDM / pre-eclamptic pregnancies for last 5 years (most at risk).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28fb2321997_0_643"/>
          <p:cNvSpPr txBox="1"/>
          <p:nvPr/>
        </p:nvSpPr>
        <p:spPr>
          <a:xfrm>
            <a:off x="1488000" y="3312000"/>
            <a:ext cx="8192100" cy="4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5800">
                <a:solidFill>
                  <a:schemeClr val="lt1"/>
                </a:solidFill>
              </a:rPr>
              <a:t>Thank You</a:t>
            </a:r>
            <a:endParaRPr sz="58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8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Arial"/>
              <a:buNone/>
            </a:pPr>
            <a:r>
              <a:rPr lang="en-IE" sz="4400">
                <a:solidFill>
                  <a:schemeClr val="lt1"/>
                </a:solidFill>
              </a:rPr>
              <a:t>Over to you…</a:t>
            </a:r>
            <a:endParaRPr sz="4400">
              <a:solidFill>
                <a:schemeClr val="lt1"/>
              </a:solidFill>
            </a:endParaRPr>
          </a:p>
        </p:txBody>
      </p:sp>
      <p:sp>
        <p:nvSpPr>
          <p:cNvPr id="622" name="Google Shape;622;g28fb2321997_0_643"/>
          <p:cNvSpPr txBox="1"/>
          <p:nvPr/>
        </p:nvSpPr>
        <p:spPr>
          <a:xfrm>
            <a:off x="11714356" y="6519101"/>
            <a:ext cx="3657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IE" sz="1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3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28fb2321997_0_769"/>
          <p:cNvSpPr txBox="1"/>
          <p:nvPr/>
        </p:nvSpPr>
        <p:spPr>
          <a:xfrm>
            <a:off x="1488000" y="3312000"/>
            <a:ext cx="8192100" cy="4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5800">
                <a:solidFill>
                  <a:schemeClr val="lt1"/>
                </a:solidFill>
              </a:rPr>
              <a:t>Service User Experience</a:t>
            </a:r>
            <a:endParaRPr sz="58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8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Arial"/>
              <a:buNone/>
            </a:pPr>
            <a:r>
              <a:rPr lang="en-IE" sz="4400">
                <a:solidFill>
                  <a:schemeClr val="lt1"/>
                </a:solidFill>
              </a:rPr>
              <a:t>Liam Griffin </a:t>
            </a:r>
            <a:endParaRPr sz="4400">
              <a:solidFill>
                <a:schemeClr val="lt1"/>
              </a:solidFill>
            </a:endParaRPr>
          </a:p>
        </p:txBody>
      </p:sp>
      <p:sp>
        <p:nvSpPr>
          <p:cNvPr id="628" name="Google Shape;628;g28fb2321997_0_769"/>
          <p:cNvSpPr txBox="1"/>
          <p:nvPr/>
        </p:nvSpPr>
        <p:spPr>
          <a:xfrm>
            <a:off x="11714356" y="6519101"/>
            <a:ext cx="3657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IE" sz="1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3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"/>
          <p:cNvSpPr txBox="1">
            <a:spLocks noGrp="1"/>
          </p:cNvSpPr>
          <p:nvPr>
            <p:ph type="body" idx="1"/>
          </p:nvPr>
        </p:nvSpPr>
        <p:spPr>
          <a:xfrm>
            <a:off x="1381274" y="-8750"/>
            <a:ext cx="108108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IE" sz="3800"/>
              <a:t>Progress to Date in the Reform and Development of General Practice</a:t>
            </a:r>
            <a:endParaRPr/>
          </a:p>
        </p:txBody>
      </p:sp>
      <p:sp>
        <p:nvSpPr>
          <p:cNvPr id="366" name="Google Shape;366;p2"/>
          <p:cNvSpPr txBox="1"/>
          <p:nvPr/>
        </p:nvSpPr>
        <p:spPr>
          <a:xfrm>
            <a:off x="11714350" y="6577867"/>
            <a:ext cx="365800" cy="2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z="1267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67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Google Shape;367;p2" descr="Medical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5674" y="2184203"/>
            <a:ext cx="204745" cy="20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" descr="Medical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9986" y="3307827"/>
            <a:ext cx="204745" cy="20474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2"/>
          <p:cNvSpPr/>
          <p:nvPr/>
        </p:nvSpPr>
        <p:spPr>
          <a:xfrm>
            <a:off x="46650" y="1116162"/>
            <a:ext cx="5548800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i="0" u="none" strike="noStrike" cap="none">
                <a:solidFill>
                  <a:schemeClr val="dk1"/>
                </a:solidFill>
              </a:rPr>
              <a:t>The </a:t>
            </a:r>
            <a:r>
              <a:rPr lang="en-IE" b="1" i="0" u="none" strike="noStrike" cap="none">
                <a:solidFill>
                  <a:schemeClr val="dk1"/>
                </a:solidFill>
              </a:rPr>
              <a:t>GP Agreement 2019 </a:t>
            </a:r>
            <a:r>
              <a:rPr lang="en-IE" i="0" u="none" strike="noStrike" cap="none">
                <a:solidFill>
                  <a:schemeClr val="dk1"/>
                </a:solidFill>
              </a:rPr>
              <a:t>resulted in:</a:t>
            </a:r>
            <a:endParaRPr/>
          </a:p>
          <a:p>
            <a:pPr marL="457200" lvl="0" indent="-3175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IE">
                <a:solidFill>
                  <a:schemeClr val="dk1"/>
                </a:solidFill>
              </a:rPr>
              <a:t>€210 million investment in general practice (2109-2022)</a:t>
            </a:r>
            <a:endParaRPr>
              <a:solidFill>
                <a:schemeClr val="dk1"/>
              </a:solidFill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IE">
                <a:solidFill>
                  <a:schemeClr val="dk1"/>
                </a:solidFill>
              </a:rPr>
              <a:t>€80 million for new services including structured chronic disease programme.</a:t>
            </a:r>
            <a:endParaRPr>
              <a:solidFill>
                <a:schemeClr val="dk1"/>
              </a:solidFill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IE">
                <a:solidFill>
                  <a:schemeClr val="dk1"/>
                </a:solidFill>
              </a:rPr>
              <a:t>Establishment of GP lead for each Community Healthcare Network.</a:t>
            </a:r>
            <a:endParaRPr>
              <a:solidFill>
                <a:schemeClr val="dk1"/>
              </a:solidFill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IE">
                <a:solidFill>
                  <a:schemeClr val="dk1"/>
                </a:solidFill>
              </a:rPr>
              <a:t>Full rollout of the GP-led Structured Chronic Disease Management Programme.</a:t>
            </a:r>
            <a:endParaRPr>
              <a:solidFill>
                <a:schemeClr val="dk1"/>
              </a:solidFill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IE">
                <a:solidFill>
                  <a:schemeClr val="dk1"/>
                </a:solidFill>
              </a:rPr>
              <a:t>eHealth Agenda.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70" name="Google Shape;370;p2"/>
          <p:cNvSpPr txBox="1"/>
          <p:nvPr/>
        </p:nvSpPr>
        <p:spPr>
          <a:xfrm>
            <a:off x="5723925" y="1116162"/>
            <a:ext cx="6315900" cy="17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>
                <a:solidFill>
                  <a:schemeClr val="dk1"/>
                </a:solidFill>
              </a:rPr>
              <a:t>The  </a:t>
            </a:r>
            <a:r>
              <a:rPr lang="en-IE" b="1">
                <a:solidFill>
                  <a:schemeClr val="dk1"/>
                </a:solidFill>
              </a:rPr>
              <a:t>GP Agreement 2023 </a:t>
            </a:r>
            <a:r>
              <a:rPr lang="en-IE">
                <a:solidFill>
                  <a:schemeClr val="dk1"/>
                </a:solidFill>
              </a:rPr>
              <a:t>resulted in:</a:t>
            </a:r>
            <a:endParaRPr/>
          </a:p>
          <a:p>
            <a:pPr marL="457200" lvl="0" indent="-3175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IE">
                <a:solidFill>
                  <a:schemeClr val="dk1"/>
                </a:solidFill>
              </a:rPr>
              <a:t>€130 million investment from Budget 2023.</a:t>
            </a:r>
            <a:endParaRPr>
              <a:solidFill>
                <a:schemeClr val="dk1"/>
              </a:solidFill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IE">
                <a:solidFill>
                  <a:schemeClr val="dk1"/>
                </a:solidFill>
              </a:rPr>
              <a:t>Expansion of GP Visit Cards to over half a million people in 2023.</a:t>
            </a:r>
            <a:endParaRPr>
              <a:solidFill>
                <a:schemeClr val="dk1"/>
              </a:solidFill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IE">
                <a:solidFill>
                  <a:schemeClr val="dk1"/>
                </a:solidFill>
              </a:rPr>
              <a:t>Support for general practice in rural and deprived urban areas.</a:t>
            </a:r>
            <a:endParaRPr>
              <a:solidFill>
                <a:schemeClr val="dk1"/>
              </a:solidFill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IE">
                <a:solidFill>
                  <a:schemeClr val="dk1"/>
                </a:solidFill>
              </a:rPr>
              <a:t>Free contraceptive services for 17-30 year olds.</a:t>
            </a:r>
            <a:endParaRPr>
              <a:solidFill>
                <a:schemeClr val="dk1"/>
              </a:solidFill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IE">
                <a:solidFill>
                  <a:schemeClr val="dk1"/>
                </a:solidFill>
              </a:rPr>
              <a:t>€30m in additional practice supports to enable the expansion and retention of staffing within general practice.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71" name="Google Shape;371;p2"/>
          <p:cNvSpPr txBox="1"/>
          <p:nvPr/>
        </p:nvSpPr>
        <p:spPr>
          <a:xfrm>
            <a:off x="47344" y="3643824"/>
            <a:ext cx="5547600" cy="28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b="1">
                <a:solidFill>
                  <a:schemeClr val="dk1"/>
                </a:solidFill>
              </a:rPr>
              <a:t>Expanding our workforce</a:t>
            </a:r>
            <a:endParaRPr b="1">
              <a:solidFill>
                <a:schemeClr val="dk1"/>
              </a:solidFill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IE">
                <a:solidFill>
                  <a:schemeClr val="dk1"/>
                </a:solidFill>
              </a:rPr>
              <a:t>GP training places have more than doubled from 120 over a decade ago, to 350 this year.  Total in training from current 1,044 to 1,300 in 2026 – 25% increase.</a:t>
            </a:r>
            <a:endParaRPr>
              <a:solidFill>
                <a:schemeClr val="dk1"/>
              </a:solidFill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IE">
                <a:solidFill>
                  <a:schemeClr val="dk1"/>
                </a:solidFill>
              </a:rPr>
              <a:t>International Medical Graduate (IMG) programme for rural general practice and areas of urban deprivation has see 121 candidates enrolled in 2023 with a target of 250 in 2024. </a:t>
            </a:r>
            <a:endParaRPr>
              <a:solidFill>
                <a:schemeClr val="dk1"/>
              </a:solidFill>
            </a:endParaRPr>
          </a:p>
          <a:p>
            <a:pPr marL="457200" lvl="0" indent="-3175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IE">
                <a:solidFill>
                  <a:schemeClr val="dk1"/>
                </a:solidFill>
              </a:rPr>
              <a:t>82% of GP trainees are planning to remain in Ireland and 86.5% of recent GP graduates are planning to stay in Ireland which is an increase from the 2019 survey (65% and 81%).</a:t>
            </a:r>
            <a:endParaRPr>
              <a:solidFill>
                <a:schemeClr val="dk1"/>
              </a:solidFill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IE">
                <a:solidFill>
                  <a:schemeClr val="dk1"/>
                </a:solidFill>
              </a:rPr>
              <a:t>Over two-thirds of GP graduates (69.1%) plan to become a GP principal/partner in 5 years’ time.</a:t>
            </a:r>
            <a:endParaRPr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u="none">
              <a:solidFill>
                <a:schemeClr val="dk1"/>
              </a:solidFill>
            </a:endParaRPr>
          </a:p>
        </p:txBody>
      </p:sp>
      <p:sp>
        <p:nvSpPr>
          <p:cNvPr id="372" name="Google Shape;372;p2"/>
          <p:cNvSpPr txBox="1"/>
          <p:nvPr/>
        </p:nvSpPr>
        <p:spPr>
          <a:xfrm>
            <a:off x="5723925" y="3643824"/>
            <a:ext cx="6315900" cy="28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b="1">
                <a:solidFill>
                  <a:schemeClr val="dk1"/>
                </a:solidFill>
              </a:rPr>
              <a:t>Wider Community Supports</a:t>
            </a:r>
            <a:endParaRPr b="1">
              <a:solidFill>
                <a:schemeClr val="dk1"/>
              </a:solidFill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IE">
                <a:solidFill>
                  <a:schemeClr val="dk1"/>
                </a:solidFill>
              </a:rPr>
              <a:t>ECC has seen 2,800 additional staff in the community supporting GP’s through 96 CHNs, 30 CSTs for ICPOP and CDM.</a:t>
            </a:r>
            <a:endParaRPr>
              <a:solidFill>
                <a:schemeClr val="dk1"/>
              </a:solidFill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IE">
                <a:solidFill>
                  <a:schemeClr val="dk1"/>
                </a:solidFill>
              </a:rPr>
              <a:t>Expansion of Direct access for GPs to community diagnostics (€35m) saw an increase from 3% to 59% of cases being dealt with in General Practice and a 53% reduction in referrals to public Outpatient Clinics/Consultants.</a:t>
            </a:r>
            <a:endParaRPr>
              <a:solidFill>
                <a:schemeClr val="dk1"/>
              </a:solidFill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IE">
                <a:solidFill>
                  <a:schemeClr val="dk1"/>
                </a:solidFill>
              </a:rPr>
              <a:t>Healthlink technology in place and ePrescribing technology in development.</a:t>
            </a:r>
            <a:endParaRPr>
              <a:solidFill>
                <a:schemeClr val="dk1"/>
              </a:solidFill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IE">
                <a:solidFill>
                  <a:schemeClr val="dk1"/>
                </a:solidFill>
              </a:rPr>
              <a:t>91% of patients with chronic disease now being managed in Primary Care.</a:t>
            </a:r>
            <a:endParaRPr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373" name="Google Shape;373;p2"/>
          <p:cNvSpPr txBox="1"/>
          <p:nvPr/>
        </p:nvSpPr>
        <p:spPr>
          <a:xfrm>
            <a:off x="0" y="3285920"/>
            <a:ext cx="12192000" cy="258300"/>
          </a:xfrm>
          <a:prstGeom prst="rect">
            <a:avLst/>
          </a:prstGeom>
          <a:solidFill>
            <a:srgbClr val="75B5B8"/>
          </a:solidFill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E" sz="1800" b="1" i="0" u="none" strike="noStrike" cap="none">
                <a:solidFill>
                  <a:schemeClr val="dk1"/>
                </a:solidFill>
              </a:rPr>
              <a:t>Other Progress is as follows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"/>
          <p:cNvSpPr/>
          <p:nvPr/>
        </p:nvSpPr>
        <p:spPr>
          <a:xfrm>
            <a:off x="6996159" y="3191639"/>
            <a:ext cx="1682100" cy="858300"/>
          </a:xfrm>
          <a:prstGeom prst="roundRect">
            <a:avLst>
              <a:gd name="adj" fmla="val 16667"/>
            </a:avLst>
          </a:prstGeom>
          <a:solidFill>
            <a:srgbClr val="C4E0B2"/>
          </a:solidFill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2015: Under 6s</a:t>
            </a:r>
            <a:endParaRPr/>
          </a:p>
        </p:txBody>
      </p:sp>
      <p:pic>
        <p:nvPicPr>
          <p:cNvPr id="379" name="Google Shape;37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366" y="3478515"/>
            <a:ext cx="3688361" cy="2826552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3"/>
          <p:cNvSpPr/>
          <p:nvPr/>
        </p:nvSpPr>
        <p:spPr>
          <a:xfrm>
            <a:off x="5307417" y="2714491"/>
            <a:ext cx="1682222" cy="858442"/>
          </a:xfrm>
          <a:prstGeom prst="roundRect">
            <a:avLst>
              <a:gd name="adj" fmla="val 16667"/>
            </a:avLst>
          </a:prstGeom>
          <a:solidFill>
            <a:srgbClr val="C4E0B2"/>
          </a:solidFill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2014: Framework Agreement</a:t>
            </a:r>
            <a:endParaRPr/>
          </a:p>
        </p:txBody>
      </p:sp>
      <p:sp>
        <p:nvSpPr>
          <p:cNvPr id="381" name="Google Shape;381;p3"/>
          <p:cNvSpPr txBox="1">
            <a:spLocks noGrp="1"/>
          </p:cNvSpPr>
          <p:nvPr>
            <p:ph type="body" idx="1"/>
          </p:nvPr>
        </p:nvSpPr>
        <p:spPr>
          <a:xfrm>
            <a:off x="1521552" y="398683"/>
            <a:ext cx="9209316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IE" sz="3800"/>
              <a:t>Our GMS Journey</a:t>
            </a:r>
            <a:endParaRPr/>
          </a:p>
        </p:txBody>
      </p:sp>
      <p:sp>
        <p:nvSpPr>
          <p:cNvPr id="382" name="Google Shape;382;p3"/>
          <p:cNvSpPr txBox="1"/>
          <p:nvPr/>
        </p:nvSpPr>
        <p:spPr>
          <a:xfrm>
            <a:off x="11714350" y="6577867"/>
            <a:ext cx="365800" cy="2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z="12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67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3" name="Google Shape;383;p3" descr="Medical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95674" y="2184203"/>
            <a:ext cx="204745" cy="20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" descr="Medical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99986" y="3307827"/>
            <a:ext cx="204745" cy="204745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3"/>
          <p:cNvSpPr/>
          <p:nvPr/>
        </p:nvSpPr>
        <p:spPr>
          <a:xfrm>
            <a:off x="261149" y="1133227"/>
            <a:ext cx="1682222" cy="858442"/>
          </a:xfrm>
          <a:prstGeom prst="roundRect">
            <a:avLst>
              <a:gd name="adj" fmla="val 16667"/>
            </a:avLst>
          </a:prstGeom>
          <a:solidFill>
            <a:srgbClr val="C4E0B2"/>
          </a:solidFill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1972: GMS contract introduced</a:t>
            </a:r>
            <a:endParaRPr/>
          </a:p>
        </p:txBody>
      </p:sp>
      <p:sp>
        <p:nvSpPr>
          <p:cNvPr id="386" name="Google Shape;386;p3"/>
          <p:cNvSpPr/>
          <p:nvPr/>
        </p:nvSpPr>
        <p:spPr>
          <a:xfrm>
            <a:off x="1940071" y="1716420"/>
            <a:ext cx="1682222" cy="858442"/>
          </a:xfrm>
          <a:prstGeom prst="roundRect">
            <a:avLst>
              <a:gd name="adj" fmla="val 16667"/>
            </a:avLst>
          </a:prstGeom>
          <a:solidFill>
            <a:srgbClr val="C4E0B2"/>
          </a:solidFill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1989: GMS Amendment</a:t>
            </a:r>
            <a:endParaRPr/>
          </a:p>
        </p:txBody>
      </p:sp>
      <p:sp>
        <p:nvSpPr>
          <p:cNvPr id="387" name="Google Shape;387;p3"/>
          <p:cNvSpPr/>
          <p:nvPr/>
        </p:nvSpPr>
        <p:spPr>
          <a:xfrm>
            <a:off x="3629290" y="2232491"/>
            <a:ext cx="1682222" cy="858442"/>
          </a:xfrm>
          <a:prstGeom prst="roundRect">
            <a:avLst>
              <a:gd name="adj" fmla="val 16667"/>
            </a:avLst>
          </a:prstGeom>
          <a:solidFill>
            <a:srgbClr val="C4E0B2"/>
          </a:solidFill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2005: GP VC introduced</a:t>
            </a:r>
            <a:endParaRPr/>
          </a:p>
        </p:txBody>
      </p:sp>
      <p:sp>
        <p:nvSpPr>
          <p:cNvPr id="388" name="Google Shape;388;p3"/>
          <p:cNvSpPr txBox="1"/>
          <p:nvPr/>
        </p:nvSpPr>
        <p:spPr>
          <a:xfrm>
            <a:off x="193637" y="2059868"/>
            <a:ext cx="1795359" cy="1092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GMS contract established based upon a fee-per-consultation fee structure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3"/>
          <p:cNvSpPr txBox="1"/>
          <p:nvPr/>
        </p:nvSpPr>
        <p:spPr>
          <a:xfrm>
            <a:off x="1872463" y="2645032"/>
            <a:ext cx="17964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GMS contract amended to a capitation-based model 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3"/>
          <p:cNvSpPr txBox="1"/>
          <p:nvPr/>
        </p:nvSpPr>
        <p:spPr>
          <a:xfrm>
            <a:off x="5226359" y="3600814"/>
            <a:ext cx="17964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Framework Agreement 2014 (&amp; subsequently updated in 2017) 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3"/>
          <p:cNvSpPr txBox="1"/>
          <p:nvPr/>
        </p:nvSpPr>
        <p:spPr>
          <a:xfrm>
            <a:off x="3557048" y="3140598"/>
            <a:ext cx="17964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GP Visit Cards introduced following Government’s policy commitment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3"/>
          <p:cNvSpPr txBox="1"/>
          <p:nvPr/>
        </p:nvSpPr>
        <p:spPr>
          <a:xfrm>
            <a:off x="8660801" y="4626504"/>
            <a:ext cx="1796400" cy="14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GMS contract Agreement completed with Service developments and modernisation and reform measures introduced</a:t>
            </a:r>
            <a:endParaRPr/>
          </a:p>
        </p:txBody>
      </p:sp>
      <p:sp>
        <p:nvSpPr>
          <p:cNvPr id="393" name="Google Shape;393;p3"/>
          <p:cNvSpPr txBox="1"/>
          <p:nvPr/>
        </p:nvSpPr>
        <p:spPr>
          <a:xfrm>
            <a:off x="6939070" y="4107568"/>
            <a:ext cx="17964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Government’s policy commitment to extend free GP care to all children aged under 6 years.</a:t>
            </a:r>
            <a:endParaRPr/>
          </a:p>
        </p:txBody>
      </p:sp>
      <p:pic>
        <p:nvPicPr>
          <p:cNvPr id="394" name="Google Shape;394;p3" descr="Line arrow: Clockwise curve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9478602">
            <a:off x="1998304" y="1084541"/>
            <a:ext cx="682968" cy="6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3" descr="Line arrow: Clockwise curve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9478602">
            <a:off x="3667146" y="1626782"/>
            <a:ext cx="682968" cy="6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3" descr="Line arrow: Clockwise curve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9478602">
            <a:off x="5346336" y="2148616"/>
            <a:ext cx="682968" cy="6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3" descr="Line arrow: Clockwise curve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9478602">
            <a:off x="6993376" y="2639245"/>
            <a:ext cx="682968" cy="6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" descr="Line arrow: Clockwise curve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9478602">
            <a:off x="8696689" y="3132869"/>
            <a:ext cx="682968" cy="64975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3"/>
          <p:cNvSpPr txBox="1"/>
          <p:nvPr/>
        </p:nvSpPr>
        <p:spPr>
          <a:xfrm>
            <a:off x="10366212" y="5048246"/>
            <a:ext cx="17964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Expansion to Under 8s &amp; median income households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Rural / Urban GP deprivation support</a:t>
            </a:r>
            <a:endParaRPr/>
          </a:p>
        </p:txBody>
      </p:sp>
      <p:pic>
        <p:nvPicPr>
          <p:cNvPr id="400" name="Google Shape;400;p3" descr="Line arrow: Clockwise curve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9478602">
            <a:off x="10318792" y="3582879"/>
            <a:ext cx="682968" cy="64975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3"/>
          <p:cNvSpPr/>
          <p:nvPr/>
        </p:nvSpPr>
        <p:spPr>
          <a:xfrm>
            <a:off x="8690539" y="3707075"/>
            <a:ext cx="1682222" cy="858442"/>
          </a:xfrm>
          <a:prstGeom prst="roundRect">
            <a:avLst>
              <a:gd name="adj" fmla="val 16667"/>
            </a:avLst>
          </a:prstGeom>
          <a:solidFill>
            <a:srgbClr val="C4E0B2"/>
          </a:solidFill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2019: GP Agreement</a:t>
            </a:r>
            <a:endParaRPr/>
          </a:p>
        </p:txBody>
      </p:sp>
      <p:sp>
        <p:nvSpPr>
          <p:cNvPr id="402" name="Google Shape;402;p3"/>
          <p:cNvSpPr/>
          <p:nvPr/>
        </p:nvSpPr>
        <p:spPr>
          <a:xfrm>
            <a:off x="10366212" y="4144692"/>
            <a:ext cx="1682222" cy="858442"/>
          </a:xfrm>
          <a:prstGeom prst="roundRect">
            <a:avLst>
              <a:gd name="adj" fmla="val 16667"/>
            </a:avLst>
          </a:prstGeom>
          <a:solidFill>
            <a:srgbClr val="C4E0B2"/>
          </a:solidFill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2023: GP Agreement</a:t>
            </a:r>
            <a:endParaRPr/>
          </a:p>
        </p:txBody>
      </p:sp>
      <p:sp>
        <p:nvSpPr>
          <p:cNvPr id="403" name="Google Shape;403;p3"/>
          <p:cNvSpPr/>
          <p:nvPr/>
        </p:nvSpPr>
        <p:spPr>
          <a:xfrm>
            <a:off x="388826" y="6185876"/>
            <a:ext cx="11550343" cy="654707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A8D08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Integrated Care – ‘</a:t>
            </a:r>
            <a:r>
              <a:rPr lang="en-IE" sz="2000" b="1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right service, right time , right place, right team</a:t>
            </a:r>
            <a:r>
              <a:rPr lang="en-IE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endParaRPr/>
          </a:p>
        </p:txBody>
      </p:sp>
      <p:grpSp>
        <p:nvGrpSpPr>
          <p:cNvPr id="404" name="Google Shape;404;p3"/>
          <p:cNvGrpSpPr/>
          <p:nvPr/>
        </p:nvGrpSpPr>
        <p:grpSpPr>
          <a:xfrm>
            <a:off x="8269969" y="50224"/>
            <a:ext cx="3710629" cy="3103660"/>
            <a:chOff x="7962211" y="334794"/>
            <a:chExt cx="3935449" cy="2790591"/>
          </a:xfrm>
        </p:grpSpPr>
        <p:pic>
          <p:nvPicPr>
            <p:cNvPr id="405" name="Google Shape;405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962211" y="334794"/>
              <a:ext cx="3935449" cy="27905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6" name="Google Shape;406;p3"/>
            <p:cNvSpPr/>
            <p:nvPr/>
          </p:nvSpPr>
          <p:spPr>
            <a:xfrm>
              <a:off x="9650917" y="1218050"/>
              <a:ext cx="783089" cy="155167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"/>
          <p:cNvSpPr txBox="1"/>
          <p:nvPr/>
        </p:nvSpPr>
        <p:spPr>
          <a:xfrm>
            <a:off x="8522375" y="3799787"/>
            <a:ext cx="2054000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5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2024</a:t>
            </a:r>
            <a:endParaRPr sz="5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4"/>
          <p:cNvSpPr txBox="1">
            <a:spLocks noGrp="1"/>
          </p:cNvSpPr>
          <p:nvPr>
            <p:ph type="body" idx="1"/>
          </p:nvPr>
        </p:nvSpPr>
        <p:spPr>
          <a:xfrm>
            <a:off x="1380440" y="356906"/>
            <a:ext cx="10368716" cy="62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IE" sz="3800"/>
              <a:t>Looking to the Future</a:t>
            </a:r>
            <a:endParaRPr sz="3800"/>
          </a:p>
        </p:txBody>
      </p:sp>
      <p:grpSp>
        <p:nvGrpSpPr>
          <p:cNvPr id="413" name="Google Shape;413;p4"/>
          <p:cNvGrpSpPr/>
          <p:nvPr/>
        </p:nvGrpSpPr>
        <p:grpSpPr>
          <a:xfrm>
            <a:off x="7282726" y="1913243"/>
            <a:ext cx="4858136" cy="4681638"/>
            <a:chOff x="1492691" y="2114"/>
            <a:chExt cx="4858136" cy="4681638"/>
          </a:xfrm>
        </p:grpSpPr>
        <p:sp>
          <p:nvSpPr>
            <p:cNvPr id="414" name="Google Shape;414;p4"/>
            <p:cNvSpPr/>
            <p:nvPr/>
          </p:nvSpPr>
          <p:spPr>
            <a:xfrm>
              <a:off x="1980818" y="583031"/>
              <a:ext cx="3881883" cy="3881883"/>
            </a:xfrm>
            <a:prstGeom prst="blockArc">
              <a:avLst>
                <a:gd name="adj1" fmla="val 11880000"/>
                <a:gd name="adj2" fmla="val 16200000"/>
                <a:gd name="adj3" fmla="val 4644"/>
              </a:avLst>
            </a:prstGeom>
            <a:solidFill>
              <a:srgbClr val="75B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1980818" y="583031"/>
              <a:ext cx="3881883" cy="3881883"/>
            </a:xfrm>
            <a:prstGeom prst="blockArc">
              <a:avLst>
                <a:gd name="adj1" fmla="val 7560000"/>
                <a:gd name="adj2" fmla="val 11880000"/>
                <a:gd name="adj3" fmla="val 4644"/>
              </a:avLst>
            </a:prstGeom>
            <a:solidFill>
              <a:srgbClr val="75B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1980818" y="583031"/>
              <a:ext cx="3881883" cy="3881883"/>
            </a:xfrm>
            <a:prstGeom prst="blockArc">
              <a:avLst>
                <a:gd name="adj1" fmla="val 3240000"/>
                <a:gd name="adj2" fmla="val 7560000"/>
                <a:gd name="adj3" fmla="val 4644"/>
              </a:avLst>
            </a:prstGeom>
            <a:solidFill>
              <a:srgbClr val="75B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1980818" y="583031"/>
              <a:ext cx="3881883" cy="3881883"/>
            </a:xfrm>
            <a:prstGeom prst="blockArc">
              <a:avLst>
                <a:gd name="adj1" fmla="val 20520000"/>
                <a:gd name="adj2" fmla="val 3240000"/>
                <a:gd name="adj3" fmla="val 4644"/>
              </a:avLst>
            </a:prstGeom>
            <a:solidFill>
              <a:srgbClr val="75B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1980818" y="583031"/>
              <a:ext cx="3881883" cy="3881883"/>
            </a:xfrm>
            <a:prstGeom prst="blockArc">
              <a:avLst>
                <a:gd name="adj1" fmla="val 16200000"/>
                <a:gd name="adj2" fmla="val 20520000"/>
                <a:gd name="adj3" fmla="val 4644"/>
              </a:avLst>
            </a:prstGeom>
            <a:solidFill>
              <a:srgbClr val="75B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3027491" y="1629705"/>
              <a:ext cx="1788537" cy="1788537"/>
            </a:xfrm>
            <a:prstGeom prst="ellipse">
              <a:avLst/>
            </a:prstGeom>
            <a:solidFill>
              <a:srgbClr val="B2D0C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"/>
            <p:cNvSpPr txBox="1"/>
            <p:nvPr/>
          </p:nvSpPr>
          <p:spPr>
            <a:xfrm>
              <a:off x="3289416" y="1891630"/>
              <a:ext cx="1264687" cy="12646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E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Strategic Review</a:t>
              </a:r>
              <a:endParaRPr/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3295772" y="2114"/>
              <a:ext cx="1251975" cy="1251975"/>
            </a:xfrm>
            <a:prstGeom prst="ellipse">
              <a:avLst/>
            </a:prstGeom>
            <a:solidFill>
              <a:srgbClr val="B2D0C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"/>
            <p:cNvSpPr txBox="1"/>
            <p:nvPr/>
          </p:nvSpPr>
          <p:spPr>
            <a:xfrm>
              <a:off x="3479119" y="185461"/>
              <a:ext cx="885281" cy="8852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E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GP Capacity</a:t>
              </a:r>
              <a:endParaRPr/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5098852" y="1312129"/>
              <a:ext cx="1251975" cy="1251975"/>
            </a:xfrm>
            <a:prstGeom prst="ellipse">
              <a:avLst/>
            </a:prstGeom>
            <a:solidFill>
              <a:srgbClr val="B2D0C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"/>
            <p:cNvSpPr txBox="1"/>
            <p:nvPr/>
          </p:nvSpPr>
          <p:spPr>
            <a:xfrm>
              <a:off x="5282199" y="1495476"/>
              <a:ext cx="885281" cy="8852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E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GP Training</a:t>
              </a:r>
              <a:endParaRPr/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4410136" y="3431777"/>
              <a:ext cx="1251975" cy="1251975"/>
            </a:xfrm>
            <a:prstGeom prst="ellipse">
              <a:avLst/>
            </a:prstGeom>
            <a:solidFill>
              <a:srgbClr val="B2D0C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"/>
            <p:cNvSpPr txBox="1"/>
            <p:nvPr/>
          </p:nvSpPr>
          <p:spPr>
            <a:xfrm>
              <a:off x="4593483" y="3615124"/>
              <a:ext cx="885281" cy="8852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E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OOH</a:t>
              </a:r>
              <a:endParaRPr/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2181407" y="3431777"/>
              <a:ext cx="1251975" cy="1251975"/>
            </a:xfrm>
            <a:prstGeom prst="ellipse">
              <a:avLst/>
            </a:prstGeom>
            <a:solidFill>
              <a:srgbClr val="B2D0C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"/>
            <p:cNvSpPr txBox="1"/>
            <p:nvPr/>
          </p:nvSpPr>
          <p:spPr>
            <a:xfrm>
              <a:off x="2364754" y="3615124"/>
              <a:ext cx="885281" cy="8852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E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eHealth</a:t>
              </a:r>
              <a:endParaRPr/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1492691" y="1312129"/>
              <a:ext cx="1251975" cy="1251975"/>
            </a:xfrm>
            <a:prstGeom prst="ellipse">
              <a:avLst/>
            </a:prstGeom>
            <a:solidFill>
              <a:srgbClr val="B2D0C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"/>
            <p:cNvSpPr txBox="1"/>
            <p:nvPr/>
          </p:nvSpPr>
          <p:spPr>
            <a:xfrm>
              <a:off x="1676038" y="1495476"/>
              <a:ext cx="885281" cy="8852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E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General Practice Support Model</a:t>
              </a:r>
              <a:endParaRPr/>
            </a:p>
          </p:txBody>
        </p:sp>
      </p:grpSp>
      <p:pic>
        <p:nvPicPr>
          <p:cNvPr id="431" name="Google Shape;431;p4" descr="Remote wo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232" y="2836003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4" descr="Medical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882" y="444971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4" descr="Business Growth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1232" y="1157512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4"/>
          <p:cNvSpPr txBox="1"/>
          <p:nvPr/>
        </p:nvSpPr>
        <p:spPr>
          <a:xfrm>
            <a:off x="1115622" y="1157499"/>
            <a:ext cx="107526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900">
                <a:solidFill>
                  <a:schemeClr val="dk1"/>
                </a:solidFill>
              </a:rPr>
              <a:t>The Strategic Review provides opportunities look at what we’re doing and to learn from international best practice as we move towards integrated care models in line with </a:t>
            </a:r>
            <a:r>
              <a:rPr lang="en-IE" sz="1900" i="1">
                <a:solidFill>
                  <a:schemeClr val="dk1"/>
                </a:solidFill>
              </a:rPr>
              <a:t>Sláintecare</a:t>
            </a:r>
            <a:r>
              <a:rPr lang="en-IE" sz="1700" i="1">
                <a:solidFill>
                  <a:schemeClr val="dk1"/>
                </a:solidFill>
              </a:rPr>
              <a:t>. </a:t>
            </a:r>
            <a:endParaRPr sz="1900" i="1">
              <a:solidFill>
                <a:schemeClr val="dk1"/>
              </a:solidFill>
            </a:endParaRPr>
          </a:p>
        </p:txBody>
      </p:sp>
      <p:sp>
        <p:nvSpPr>
          <p:cNvPr id="435" name="Google Shape;435;p4"/>
          <p:cNvSpPr txBox="1"/>
          <p:nvPr/>
        </p:nvSpPr>
        <p:spPr>
          <a:xfrm>
            <a:off x="1200650" y="2137150"/>
            <a:ext cx="6156000" cy="43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>
                <a:solidFill>
                  <a:schemeClr val="dk1"/>
                </a:solidFill>
              </a:rPr>
              <a:t>We are looking at: 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IE" sz="1800">
                <a:solidFill>
                  <a:schemeClr val="dk1"/>
                </a:solidFill>
              </a:rPr>
              <a:t>GP workforce &amp; Capacity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IE" sz="1800">
                <a:solidFill>
                  <a:schemeClr val="dk1"/>
                </a:solidFill>
              </a:rPr>
              <a:t>Practice structure, locum use &amp; Panel size	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IE" sz="1800">
                <a:solidFill>
                  <a:schemeClr val="dk1"/>
                </a:solidFill>
              </a:rPr>
              <a:t>Expanded GP team	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IE" sz="1800">
                <a:solidFill>
                  <a:schemeClr val="dk1"/>
                </a:solidFill>
              </a:rPr>
              <a:t>Access to expanded community supports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IE" sz="1800">
                <a:solidFill>
                  <a:schemeClr val="dk1"/>
                </a:solidFill>
              </a:rPr>
              <a:t>Interface and integration with wider health services 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IE" sz="1800">
                <a:solidFill>
                  <a:schemeClr val="dk1"/>
                </a:solidFill>
              </a:rPr>
              <a:t>eHealth – shared care record, eprescribing, Health App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IE" sz="1800">
                <a:solidFill>
                  <a:schemeClr val="dk1"/>
                </a:solidFill>
              </a:rPr>
              <a:t>Practice Premises - Amalgamation &amp; Partnership Model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IE" sz="1800">
                <a:solidFill>
                  <a:schemeClr val="dk1"/>
                </a:solidFill>
              </a:rPr>
              <a:t>Sustainable Out of Hours model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IE" sz="1800">
                <a:solidFill>
                  <a:schemeClr val="dk1"/>
                </a:solidFill>
              </a:rPr>
              <a:t>The financial and contractual model 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IE" sz="1800">
                <a:solidFill>
                  <a:schemeClr val="dk1"/>
                </a:solidFill>
              </a:rPr>
              <a:t>Patient expectations 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IE" sz="1800">
                <a:solidFill>
                  <a:schemeClr val="dk1"/>
                </a:solidFill>
              </a:rPr>
              <a:t>Emerging trends - Doctor on call, large corporates, company's offering online medical supports 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436" name="Google Shape;436;p4"/>
          <p:cNvSpPr txBox="1"/>
          <p:nvPr/>
        </p:nvSpPr>
        <p:spPr>
          <a:xfrm>
            <a:off x="11714350" y="6577867"/>
            <a:ext cx="3657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z="12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67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28fb2321997_0_774"/>
          <p:cNvSpPr txBox="1"/>
          <p:nvPr/>
        </p:nvSpPr>
        <p:spPr>
          <a:xfrm>
            <a:off x="1488000" y="3312000"/>
            <a:ext cx="9280800" cy="4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5800">
                <a:solidFill>
                  <a:schemeClr val="lt1"/>
                </a:solidFill>
              </a:rPr>
              <a:t>Panel Discussion</a:t>
            </a:r>
            <a:endParaRPr sz="58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8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Arial"/>
              <a:buNone/>
            </a:pPr>
            <a:r>
              <a:rPr lang="en-IE" sz="3200">
                <a:solidFill>
                  <a:schemeClr val="lt1"/>
                </a:solidFill>
              </a:rPr>
              <a:t>Pat Healy (Chair), Dr David Hanlon, Niall Redmond, Dr Madeline Ní Dhálaigh, Sandra Broderick, Dr Diarmuid Quinlan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442" name="Google Shape;442;g28fb2321997_0_774"/>
          <p:cNvSpPr txBox="1"/>
          <p:nvPr/>
        </p:nvSpPr>
        <p:spPr>
          <a:xfrm>
            <a:off x="11714356" y="6519101"/>
            <a:ext cx="3657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IE" sz="1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3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28fb2321997_0_481"/>
          <p:cNvSpPr txBox="1"/>
          <p:nvPr/>
        </p:nvSpPr>
        <p:spPr>
          <a:xfrm>
            <a:off x="393626" y="2309825"/>
            <a:ext cx="117240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5800">
                <a:solidFill>
                  <a:schemeClr val="lt1"/>
                </a:solidFill>
              </a:rPr>
              <a:t>The Chronic Disease Management Programme in General Practice (CDM)</a:t>
            </a:r>
            <a:endParaRPr sz="1067" i="0" u="none" strike="noStrike" cap="none">
              <a:solidFill>
                <a:schemeClr val="dk1"/>
              </a:solidFill>
            </a:endParaRPr>
          </a:p>
        </p:txBody>
      </p:sp>
      <p:sp>
        <p:nvSpPr>
          <p:cNvPr id="448" name="Google Shape;448;g28fb2321997_0_481"/>
          <p:cNvSpPr/>
          <p:nvPr/>
        </p:nvSpPr>
        <p:spPr>
          <a:xfrm>
            <a:off x="336917" y="4680302"/>
            <a:ext cx="5781000" cy="3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133" b="1" i="0" u="none" strike="noStrike" cap="none">
                <a:solidFill>
                  <a:schemeClr val="lt1"/>
                </a:solidFill>
              </a:rPr>
              <a:t>5 September, Convention Centre Dublin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449" name="Google Shape;449;g28fb2321997_0_4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850" y="5750299"/>
            <a:ext cx="2390467" cy="84520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g28fb2321997_0_481"/>
          <p:cNvSpPr txBox="1"/>
          <p:nvPr/>
        </p:nvSpPr>
        <p:spPr>
          <a:xfrm>
            <a:off x="3570700" y="5453050"/>
            <a:ext cx="8116200" cy="14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500"/>
              <a:t>Dr Orlaith O’Reilly</a:t>
            </a:r>
            <a:endParaRPr sz="25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500"/>
              <a:t>Clinical Lead, CDM Programme</a:t>
            </a:r>
            <a:endParaRPr sz="25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8fb2321997_0_494"/>
          <p:cNvSpPr/>
          <p:nvPr/>
        </p:nvSpPr>
        <p:spPr>
          <a:xfrm>
            <a:off x="7872000" y="1098435"/>
            <a:ext cx="43200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1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in Arial Bold</a:t>
            </a:r>
            <a:br>
              <a:rPr lang="en-IE" sz="21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IE" sz="21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 point text </a:t>
            </a:r>
            <a:endParaRPr sz="213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g28fb2321997_0_494"/>
          <p:cNvSpPr txBox="1"/>
          <p:nvPr/>
        </p:nvSpPr>
        <p:spPr>
          <a:xfrm>
            <a:off x="11714350" y="6577867"/>
            <a:ext cx="3657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z="12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67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g28fb2321997_0_494"/>
          <p:cNvSpPr txBox="1">
            <a:spLocks noGrp="1"/>
          </p:cNvSpPr>
          <p:nvPr>
            <p:ph type="body" idx="1"/>
          </p:nvPr>
        </p:nvSpPr>
        <p:spPr>
          <a:xfrm>
            <a:off x="1439863" y="369888"/>
            <a:ext cx="7811700" cy="10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15240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</a:pPr>
            <a:r>
              <a:rPr lang="en-IE" sz="3800" b="1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IE" sz="3800"/>
              <a:t>ims</a:t>
            </a:r>
            <a:r>
              <a:rPr lang="en-IE" sz="3800" b="1">
                <a:latin typeface="Arial"/>
                <a:ea typeface="Arial"/>
                <a:cs typeface="Arial"/>
                <a:sym typeface="Arial"/>
              </a:rPr>
              <a:t> of the CDM Programme</a:t>
            </a:r>
            <a:endParaRPr/>
          </a:p>
        </p:txBody>
      </p:sp>
      <p:sp>
        <p:nvSpPr>
          <p:cNvPr id="458" name="Google Shape;458;g28fb2321997_0_494"/>
          <p:cNvSpPr txBox="1">
            <a:spLocks noGrp="1"/>
          </p:cNvSpPr>
          <p:nvPr>
            <p:ph type="body" idx="2"/>
          </p:nvPr>
        </p:nvSpPr>
        <p:spPr>
          <a:xfrm>
            <a:off x="1802250" y="1878025"/>
            <a:ext cx="8587500" cy="27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95306" lvl="0" indent="-342898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IE" sz="2000">
                <a:latin typeface="Arial"/>
                <a:ea typeface="Arial"/>
                <a:cs typeface="Arial"/>
                <a:sym typeface="Arial"/>
              </a:rPr>
              <a:t>Prevention of chronic disease</a:t>
            </a:r>
            <a:endParaRPr/>
          </a:p>
          <a:p>
            <a:pPr marL="495306" lvl="0" indent="-342898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IE" sz="2000">
                <a:latin typeface="Arial"/>
                <a:ea typeface="Arial"/>
                <a:cs typeface="Arial"/>
                <a:sym typeface="Arial"/>
              </a:rPr>
              <a:t>Comprehensive care for people with chronic disease in the community</a:t>
            </a:r>
            <a:endParaRPr/>
          </a:p>
          <a:p>
            <a:pPr marL="495306" lvl="0" indent="-342898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IE" sz="2000">
                <a:latin typeface="Arial"/>
                <a:ea typeface="Arial"/>
                <a:cs typeface="Arial"/>
                <a:sym typeface="Arial"/>
              </a:rPr>
              <a:t>Reduction in exacerbations of chronic conditions</a:t>
            </a:r>
            <a:endParaRPr/>
          </a:p>
          <a:p>
            <a:pPr marL="495306" lvl="0" indent="-342898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IE" sz="2000">
                <a:latin typeface="Arial"/>
                <a:ea typeface="Arial"/>
                <a:cs typeface="Arial"/>
                <a:sym typeface="Arial"/>
              </a:rPr>
              <a:t>Hence reduction in ED attendance and hospital admissions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28fb2321997_0_501"/>
          <p:cNvSpPr txBox="1">
            <a:spLocks noGrp="1"/>
          </p:cNvSpPr>
          <p:nvPr>
            <p:ph type="body" idx="1"/>
          </p:nvPr>
        </p:nvSpPr>
        <p:spPr>
          <a:xfrm>
            <a:off x="1439863" y="369888"/>
            <a:ext cx="7811700" cy="10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15240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</a:pPr>
            <a:r>
              <a:rPr lang="en-IE" sz="3800"/>
              <a:t>CDM Programme - 3 Elements</a:t>
            </a:r>
            <a:endParaRPr/>
          </a:p>
        </p:txBody>
      </p:sp>
      <p:sp>
        <p:nvSpPr>
          <p:cNvPr id="464" name="Google Shape;464;g28fb2321997_0_501"/>
          <p:cNvSpPr/>
          <p:nvPr/>
        </p:nvSpPr>
        <p:spPr>
          <a:xfrm>
            <a:off x="7872000" y="1098435"/>
            <a:ext cx="43200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1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in Arial Bold</a:t>
            </a:r>
            <a:br>
              <a:rPr lang="en-IE" sz="21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IE" sz="2133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 point text </a:t>
            </a:r>
            <a:endParaRPr sz="213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g28fb2321997_0_501"/>
          <p:cNvSpPr txBox="1"/>
          <p:nvPr/>
        </p:nvSpPr>
        <p:spPr>
          <a:xfrm>
            <a:off x="11714350" y="6577867"/>
            <a:ext cx="365700" cy="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z="12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67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6" name="Google Shape;466;g28fb2321997_0_501"/>
          <p:cNvGrpSpPr/>
          <p:nvPr/>
        </p:nvGrpSpPr>
        <p:grpSpPr>
          <a:xfrm>
            <a:off x="1077924" y="1826986"/>
            <a:ext cx="9506168" cy="3451256"/>
            <a:chOff x="1164109" y="1845239"/>
            <a:chExt cx="9506168" cy="2955602"/>
          </a:xfrm>
        </p:grpSpPr>
        <p:sp>
          <p:nvSpPr>
            <p:cNvPr id="467" name="Google Shape;467;g28fb2321997_0_501"/>
            <p:cNvSpPr/>
            <p:nvPr/>
          </p:nvSpPr>
          <p:spPr>
            <a:xfrm>
              <a:off x="1164109" y="1845241"/>
              <a:ext cx="2571600" cy="2955600"/>
            </a:xfrm>
            <a:prstGeom prst="roundRect">
              <a:avLst>
                <a:gd name="adj" fmla="val 16667"/>
              </a:avLst>
            </a:prstGeom>
            <a:solidFill>
              <a:srgbClr val="006152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E" sz="2000" b="1">
                  <a:solidFill>
                    <a:schemeClr val="lt1"/>
                  </a:solidFill>
                </a:rPr>
                <a:t>Opportunistic Case Finding (OCF)  Programme</a:t>
              </a:r>
              <a:endParaRPr sz="2000" b="1">
                <a:solidFill>
                  <a:schemeClr val="lt1"/>
                </a:solidFill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</a:endParaRPr>
            </a:p>
            <a:p>
              <a:pPr marL="179999" marR="0" lvl="0" indent="-20320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Char char="●"/>
              </a:pPr>
              <a:r>
                <a:rPr lang="en-IE" sz="1700">
                  <a:solidFill>
                    <a:schemeClr val="lt1"/>
                  </a:solidFill>
                </a:rPr>
                <a:t>Patient attends for </a:t>
              </a:r>
              <a:r>
                <a:rPr lang="en-IE" sz="1700" b="1">
                  <a:solidFill>
                    <a:schemeClr val="lt1"/>
                  </a:solidFill>
                </a:rPr>
                <a:t>another</a:t>
              </a:r>
              <a:r>
                <a:rPr lang="en-IE" sz="1700">
                  <a:solidFill>
                    <a:schemeClr val="lt1"/>
                  </a:solidFill>
                </a:rPr>
                <a:t> reason</a:t>
              </a:r>
              <a:endParaRPr sz="1700">
                <a:solidFill>
                  <a:schemeClr val="lt1"/>
                </a:solidFill>
              </a:endParaRPr>
            </a:p>
            <a:p>
              <a:pPr marL="179999" marR="0" lvl="0" indent="-20320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Char char="●"/>
              </a:pPr>
              <a:r>
                <a:rPr lang="en-IE" sz="1700">
                  <a:solidFill>
                    <a:schemeClr val="lt1"/>
                  </a:solidFill>
                </a:rPr>
                <a:t>GP thinks they maybe high risk</a:t>
              </a:r>
              <a:endParaRPr sz="1700">
                <a:solidFill>
                  <a:schemeClr val="lt1"/>
                </a:solidFill>
              </a:endParaRPr>
            </a:p>
            <a:p>
              <a:pPr marL="179999" marR="0" lvl="0" indent="-20320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Char char="●"/>
              </a:pPr>
              <a:r>
                <a:rPr lang="en-IE" sz="1700">
                  <a:solidFill>
                    <a:schemeClr val="lt1"/>
                  </a:solidFill>
                </a:rPr>
                <a:t>GP does assessment</a:t>
              </a:r>
              <a:endParaRPr sz="2000">
                <a:solidFill>
                  <a:schemeClr val="lt1"/>
                </a:solidFill>
              </a:endParaRPr>
            </a:p>
          </p:txBody>
        </p:sp>
        <p:sp>
          <p:nvSpPr>
            <p:cNvPr id="468" name="Google Shape;468;g28fb2321997_0_501"/>
            <p:cNvSpPr/>
            <p:nvPr/>
          </p:nvSpPr>
          <p:spPr>
            <a:xfrm>
              <a:off x="4631393" y="1845240"/>
              <a:ext cx="2571600" cy="2955600"/>
            </a:xfrm>
            <a:prstGeom prst="roundRect">
              <a:avLst>
                <a:gd name="adj" fmla="val 16667"/>
              </a:avLst>
            </a:prstGeom>
            <a:solidFill>
              <a:srgbClr val="006152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E" sz="2000" b="1">
                  <a:solidFill>
                    <a:schemeClr val="lt1"/>
                  </a:solidFill>
                </a:rPr>
                <a:t>Prevention Programme</a:t>
              </a:r>
              <a:endParaRPr sz="2000" b="1">
                <a:solidFill>
                  <a:schemeClr val="lt1"/>
                </a:solidFill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E" sz="2000">
                  <a:solidFill>
                    <a:schemeClr val="lt1"/>
                  </a:solidFill>
                </a:rPr>
                <a:t>Programme for people at high risk of CVD/diabetes</a:t>
              </a:r>
              <a:endParaRPr sz="2000">
                <a:solidFill>
                  <a:schemeClr val="lt1"/>
                </a:solidFill>
              </a:endParaRPr>
            </a:p>
          </p:txBody>
        </p:sp>
        <p:sp>
          <p:nvSpPr>
            <p:cNvPr id="469" name="Google Shape;469;g28fb2321997_0_501"/>
            <p:cNvSpPr/>
            <p:nvPr/>
          </p:nvSpPr>
          <p:spPr>
            <a:xfrm>
              <a:off x="8098677" y="1845239"/>
              <a:ext cx="2571600" cy="2955600"/>
            </a:xfrm>
            <a:prstGeom prst="roundRect">
              <a:avLst>
                <a:gd name="adj" fmla="val 16667"/>
              </a:avLst>
            </a:prstGeom>
            <a:solidFill>
              <a:srgbClr val="006152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E" sz="2000" b="1">
                  <a:solidFill>
                    <a:schemeClr val="lt1"/>
                  </a:solidFill>
                </a:rPr>
                <a:t>Treatment Programme</a:t>
              </a:r>
              <a:endParaRPr sz="2000" b="1">
                <a:solidFill>
                  <a:schemeClr val="lt1"/>
                </a:solidFill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E" sz="2000">
                  <a:solidFill>
                    <a:schemeClr val="lt1"/>
                  </a:solidFill>
                </a:rPr>
                <a:t>Scheduled management of 8 selected chronic diseases</a:t>
              </a:r>
              <a:endParaRPr sz="2000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F3A9E8D51AC34D88BEBDC6697AB1BA" ma:contentTypeVersion="15" ma:contentTypeDescription="Create a new document." ma:contentTypeScope="" ma:versionID="daee46c5d739559f00b2e9ec427b1150">
  <xsd:schema xmlns:xsd="http://www.w3.org/2001/XMLSchema" xmlns:xs="http://www.w3.org/2001/XMLSchema" xmlns:p="http://schemas.microsoft.com/office/2006/metadata/properties" xmlns:ns2="563d7928-de39-40eb-aaef-3504eb7eef23" xmlns:ns3="a6522d93-ccde-437d-a793-b289ee708a2f" targetNamespace="http://schemas.microsoft.com/office/2006/metadata/properties" ma:root="true" ma:fieldsID="1889ccf00e1b2cfcc8339fd1afb14c8d" ns2:_="" ns3:_="">
    <xsd:import namespace="563d7928-de39-40eb-aaef-3504eb7eef23"/>
    <xsd:import namespace="a6522d93-ccde-437d-a793-b289ee708a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3d7928-de39-40eb-aaef-3504eb7eef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2090d37-0cf0-4191-99ae-e11c03e71b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522d93-ccde-437d-a793-b289ee708a2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58787e5-1a83-4099-8018-dcd51ec2f4c3}" ma:internalName="TaxCatchAll" ma:showField="CatchAllData" ma:web="a6522d93-ccde-437d-a793-b289ee708a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359C68-823C-4300-A236-20855EF13E4B}"/>
</file>

<file path=customXml/itemProps2.xml><?xml version="1.0" encoding="utf-8"?>
<ds:datastoreItem xmlns:ds="http://schemas.openxmlformats.org/officeDocument/2006/customXml" ds:itemID="{01C80A6A-A3CD-410B-8370-F138245EEF2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1581</Words>
  <Application>Microsoft Office PowerPoint</Application>
  <PresentationFormat>Widescreen</PresentationFormat>
  <Paragraphs>268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Abbie Mccarthy (Office of the National Director, Community Strategy and Planning)</dc:creator>
  <cp:lastModifiedBy>Matthew Lynch (IE)</cp:lastModifiedBy>
  <cp:revision>1</cp:revision>
  <dcterms:created xsi:type="dcterms:W3CDTF">2024-09-02T10:59:49Z</dcterms:created>
  <dcterms:modified xsi:type="dcterms:W3CDTF">2024-09-10T11:30:01Z</dcterms:modified>
</cp:coreProperties>
</file>