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4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1" r:id="rId47"/>
    <p:sldId id="303" r:id="rId48"/>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OKpj7UzfLYWxZYbHUEeueXSJG4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94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5"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60"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fbc011fb8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fbc011fb8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fbc011fb8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fbc011fb8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fbc011fb8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fbc011fb8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fbc011fb8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fbc011fb8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fbc011fb8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fbc011fb8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fbc011fb8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fbc011fb8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fbc011fb8e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fbc011fb8e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fbc011fb8e_0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2fbc011fb8e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fbc011fb8e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fbc011fb8e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fbc011fb8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fbc011fb8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bc011fb8e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g2fbc011fb8e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fbc011fb8e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fbc011fb8e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fbc011fb8e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fbc011fb8e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fbc011fb8e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fbc011fb8e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fbc011fb8e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fbc011fb8e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fbc011fb8e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fbc011fb8e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fbc011fb8e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fbc011fb8e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fbc011fb8e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fbc011fb8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fbc011fb8e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fbc011fb8e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fbc011fb8e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fbc011fb8e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fbc011fb8e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fbc011fb8e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fbc011fb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fbc011fb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fbc011fb8e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fbc011fb8e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fbc011fb8e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fbc011fb8e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fbc011fb8e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fbc011fb8e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fbc011fb8e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fbc011fb8e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fbc011fb8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fbc011fb8e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fbc011fb8e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fbc011fb8e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fbc011fb8e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fbc011fb8e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fbb82e24c4_1_2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1" name="Google Shape;511;g2fbb82e24c4_1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fbc011fb8e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fbc011fb8e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fbc011fb8e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fbc011fb8e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fbc011fb8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fbc011fb8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fbc011fb8e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fbc011fb8e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fbb82e24c4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fbb82e24c4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fbb82e24c4_1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fbb82e24c4_1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fbc011fb8e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fbc011fb8e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fbb82e24c4_1_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2" name="Google Shape;722;g2fbb82e24c4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fbb82e24c4_1_29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8" name="Google Shape;738;g2fbb82e24c4_1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fbc011fb8e_0_1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1" name="Google Shape;751;g2fbc011fb8e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fbc011fb8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fbc011fb8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bc011fb8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fbc011fb8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fbc011fb8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fbc011fb8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fbc011fb8e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g2fbc011fb8e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fbc011fb8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fbc011fb8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28"/>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1" name="Google Shape;61;p28"/>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2" name="Google Shape;62;p28"/>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9"/>
          <p:cNvSpPr txBox="1">
            <a:spLocks noGrp="1"/>
          </p:cNvSpPr>
          <p:nvPr>
            <p:ph type="title"/>
          </p:nvPr>
        </p:nvSpPr>
        <p:spPr>
          <a:xfrm>
            <a:off x="1259682" y="685800"/>
            <a:ext cx="5898300"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5" name="Google Shape;65;p29"/>
          <p:cNvSpPr txBox="1">
            <a:spLocks noGrp="1"/>
          </p:cNvSpPr>
          <p:nvPr>
            <p:ph type="body" idx="1"/>
          </p:nvPr>
        </p:nvSpPr>
        <p:spPr>
          <a:xfrm>
            <a:off x="7774782" y="1481138"/>
            <a:ext cx="9258300" cy="7310400"/>
          </a:xfrm>
          <a:prstGeom prst="rect">
            <a:avLst/>
          </a:prstGeom>
          <a:noFill/>
          <a:ln>
            <a:noFill/>
          </a:ln>
        </p:spPr>
        <p:txBody>
          <a:bodyPr spcFirstLastPara="1" wrap="square" lIns="137150" tIns="68550" rIns="137150" bIns="6855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800"/>
              </a:spcBef>
              <a:spcAft>
                <a:spcPts val="0"/>
              </a:spcAft>
              <a:buClr>
                <a:schemeClr val="dk1"/>
              </a:buClr>
              <a:buSzPts val="4200"/>
              <a:buChar char="•"/>
              <a:defRPr sz="4200"/>
            </a:lvl2pPr>
            <a:lvl3pPr marL="1371600" lvl="2" indent="-457200" algn="l">
              <a:lnSpc>
                <a:spcPct val="90000"/>
              </a:lnSpc>
              <a:spcBef>
                <a:spcPts val="800"/>
              </a:spcBef>
              <a:spcAft>
                <a:spcPts val="0"/>
              </a:spcAft>
              <a:buClr>
                <a:schemeClr val="dk1"/>
              </a:buClr>
              <a:buSzPts val="3600"/>
              <a:buChar char="•"/>
              <a:defRPr sz="3600"/>
            </a:lvl3pPr>
            <a:lvl4pPr marL="1828800" lvl="3" indent="-419100" algn="l">
              <a:lnSpc>
                <a:spcPct val="90000"/>
              </a:lnSpc>
              <a:spcBef>
                <a:spcPts val="800"/>
              </a:spcBef>
              <a:spcAft>
                <a:spcPts val="0"/>
              </a:spcAft>
              <a:buClr>
                <a:schemeClr val="dk1"/>
              </a:buClr>
              <a:buSzPts val="3000"/>
              <a:buChar char="•"/>
              <a:defRPr sz="3000"/>
            </a:lvl4pPr>
            <a:lvl5pPr marL="2286000" lvl="4" indent="-419100" algn="l">
              <a:lnSpc>
                <a:spcPct val="90000"/>
              </a:lnSpc>
              <a:spcBef>
                <a:spcPts val="800"/>
              </a:spcBef>
              <a:spcAft>
                <a:spcPts val="0"/>
              </a:spcAft>
              <a:buClr>
                <a:schemeClr val="dk1"/>
              </a:buClr>
              <a:buSzPts val="3000"/>
              <a:buChar char="•"/>
              <a:defRPr sz="3000"/>
            </a:lvl5pPr>
            <a:lvl6pPr marL="2743200" lvl="5" indent="-419100" algn="l">
              <a:lnSpc>
                <a:spcPct val="90000"/>
              </a:lnSpc>
              <a:spcBef>
                <a:spcPts val="800"/>
              </a:spcBef>
              <a:spcAft>
                <a:spcPts val="0"/>
              </a:spcAft>
              <a:buClr>
                <a:schemeClr val="dk1"/>
              </a:buClr>
              <a:buSzPts val="3000"/>
              <a:buChar char="•"/>
              <a:defRPr sz="3000"/>
            </a:lvl6pPr>
            <a:lvl7pPr marL="3200400" lvl="6" indent="-419100" algn="l">
              <a:lnSpc>
                <a:spcPct val="90000"/>
              </a:lnSpc>
              <a:spcBef>
                <a:spcPts val="800"/>
              </a:spcBef>
              <a:spcAft>
                <a:spcPts val="0"/>
              </a:spcAft>
              <a:buClr>
                <a:schemeClr val="dk1"/>
              </a:buClr>
              <a:buSzPts val="3000"/>
              <a:buChar char="•"/>
              <a:defRPr sz="3000"/>
            </a:lvl7pPr>
            <a:lvl8pPr marL="3657600" lvl="7" indent="-419100" algn="l">
              <a:lnSpc>
                <a:spcPct val="90000"/>
              </a:lnSpc>
              <a:spcBef>
                <a:spcPts val="800"/>
              </a:spcBef>
              <a:spcAft>
                <a:spcPts val="0"/>
              </a:spcAft>
              <a:buClr>
                <a:schemeClr val="dk1"/>
              </a:buClr>
              <a:buSzPts val="3000"/>
              <a:buChar char="•"/>
              <a:defRPr sz="3000"/>
            </a:lvl8pPr>
            <a:lvl9pPr marL="4114800" lvl="8" indent="-419100" algn="l">
              <a:lnSpc>
                <a:spcPct val="90000"/>
              </a:lnSpc>
              <a:spcBef>
                <a:spcPts val="800"/>
              </a:spcBef>
              <a:spcAft>
                <a:spcPts val="0"/>
              </a:spcAft>
              <a:buClr>
                <a:schemeClr val="dk1"/>
              </a:buClr>
              <a:buSzPts val="3000"/>
              <a:buChar char="•"/>
              <a:defRPr sz="3000"/>
            </a:lvl9pPr>
          </a:lstStyle>
          <a:p>
            <a:endParaRPr/>
          </a:p>
        </p:txBody>
      </p:sp>
      <p:sp>
        <p:nvSpPr>
          <p:cNvPr id="66" name="Google Shape;66;p29"/>
          <p:cNvSpPr txBox="1">
            <a:spLocks noGrp="1"/>
          </p:cNvSpPr>
          <p:nvPr>
            <p:ph type="body" idx="2"/>
          </p:nvPr>
        </p:nvSpPr>
        <p:spPr>
          <a:xfrm>
            <a:off x="1259682" y="3086100"/>
            <a:ext cx="5898300" cy="57174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67" name="Google Shape;67;p29"/>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8" name="Google Shape;68;p29"/>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9" name="Google Shape;69;p29"/>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0"/>
          <p:cNvSpPr txBox="1">
            <a:spLocks noGrp="1"/>
          </p:cNvSpPr>
          <p:nvPr>
            <p:ph type="title"/>
          </p:nvPr>
        </p:nvSpPr>
        <p:spPr>
          <a:xfrm>
            <a:off x="1259682" y="685800"/>
            <a:ext cx="5898300"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2" name="Google Shape;72;p30"/>
          <p:cNvSpPr>
            <a:spLocks noGrp="1"/>
          </p:cNvSpPr>
          <p:nvPr>
            <p:ph type="pic" idx="2"/>
          </p:nvPr>
        </p:nvSpPr>
        <p:spPr>
          <a:xfrm>
            <a:off x="7774782" y="1481138"/>
            <a:ext cx="9258300" cy="7310400"/>
          </a:xfrm>
          <a:prstGeom prst="rect">
            <a:avLst/>
          </a:prstGeom>
          <a:noFill/>
          <a:ln>
            <a:noFill/>
          </a:ln>
        </p:spPr>
      </p:sp>
      <p:sp>
        <p:nvSpPr>
          <p:cNvPr id="73" name="Google Shape;73;p30"/>
          <p:cNvSpPr txBox="1">
            <a:spLocks noGrp="1"/>
          </p:cNvSpPr>
          <p:nvPr>
            <p:ph type="body" idx="1"/>
          </p:nvPr>
        </p:nvSpPr>
        <p:spPr>
          <a:xfrm>
            <a:off x="1259682" y="3086100"/>
            <a:ext cx="5898300" cy="57174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74" name="Google Shape;74;p30"/>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5" name="Google Shape;75;p30"/>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6" name="Google Shape;76;p30"/>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1"/>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9" name="Google Shape;79;p31"/>
          <p:cNvSpPr txBox="1">
            <a:spLocks noGrp="1"/>
          </p:cNvSpPr>
          <p:nvPr>
            <p:ph type="body" idx="1"/>
          </p:nvPr>
        </p:nvSpPr>
        <p:spPr>
          <a:xfrm rot="5400000">
            <a:off x="5880600" y="-1884862"/>
            <a:ext cx="6526800" cy="157734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80" name="Google Shape;80;p31"/>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1" name="Google Shape;81;p31"/>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2" name="Google Shape;82;p31"/>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2"/>
          <p:cNvSpPr txBox="1">
            <a:spLocks noGrp="1"/>
          </p:cNvSpPr>
          <p:nvPr>
            <p:ph type="title"/>
          </p:nvPr>
        </p:nvSpPr>
        <p:spPr>
          <a:xfrm rot="5400000">
            <a:off x="10700250" y="2934938"/>
            <a:ext cx="8717700" cy="3943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5" name="Google Shape;85;p32"/>
          <p:cNvSpPr txBox="1">
            <a:spLocks noGrp="1"/>
          </p:cNvSpPr>
          <p:nvPr>
            <p:ph type="body" idx="1"/>
          </p:nvPr>
        </p:nvSpPr>
        <p:spPr>
          <a:xfrm rot="5400000">
            <a:off x="2699250" y="-894112"/>
            <a:ext cx="8717700" cy="116013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86" name="Google Shape;86;p32"/>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7" name="Google Shape;87;p32"/>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8" name="Google Shape;88;p32"/>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2"/>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97" name="Google Shape;97;p12"/>
          <p:cNvSpPr txBox="1">
            <a:spLocks noGrp="1"/>
          </p:cNvSpPr>
          <p:nvPr>
            <p:ph type="body" idx="1"/>
          </p:nvPr>
        </p:nvSpPr>
        <p:spPr>
          <a:xfrm>
            <a:off x="2160000" y="53827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98" name="Google Shape;98;p12"/>
          <p:cNvSpPr txBox="1">
            <a:spLocks noGrp="1"/>
          </p:cNvSpPr>
          <p:nvPr>
            <p:ph type="body" idx="2"/>
          </p:nvPr>
        </p:nvSpPr>
        <p:spPr>
          <a:xfrm>
            <a:off x="2160000" y="2448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13"/>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01" name="Google Shape;101;p13"/>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02" name="Google Shape;102;p13"/>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4"/>
          <p:cNvPicPr preferRelativeResize="0"/>
          <p:nvPr/>
        </p:nvPicPr>
        <p:blipFill rotWithShape="1">
          <a:blip r:embed="rId3">
            <a:alphaModFix/>
          </a:blip>
          <a:srcRect/>
          <a:stretch/>
        </p:blipFill>
        <p:spPr>
          <a:xfrm>
            <a:off x="2232000" y="1224000"/>
            <a:ext cx="3111776" cy="2397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5"/>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07" name="Google Shape;107;p15"/>
          <p:cNvSpPr txBox="1">
            <a:spLocks noGrp="1"/>
          </p:cNvSpPr>
          <p:nvPr>
            <p:ph type="body" idx="1"/>
          </p:nvPr>
        </p:nvSpPr>
        <p:spPr>
          <a:xfrm>
            <a:off x="2448000" y="3095998"/>
            <a:ext cx="12237600" cy="5881800"/>
          </a:xfrm>
          <a:prstGeom prst="rect">
            <a:avLst/>
          </a:prstGeom>
          <a:noFill/>
          <a:ln>
            <a:noFill/>
          </a:ln>
        </p:spPr>
        <p:txBody>
          <a:bodyPr spcFirstLastPara="1" wrap="square" lIns="0" tIns="0" rIns="0" bIns="0" anchor="t" anchorCtr="0">
            <a:normAutofit/>
          </a:bodyPr>
          <a:lstStyle>
            <a:lvl1pPr marL="457200" lvl="0" indent="-381000" algn="l">
              <a:lnSpc>
                <a:spcPct val="120000"/>
              </a:lnSpc>
              <a:spcBef>
                <a:spcPts val="1500"/>
              </a:spcBef>
              <a:spcAft>
                <a:spcPts val="0"/>
              </a:spcAft>
              <a:buClr>
                <a:schemeClr val="dk1"/>
              </a:buClr>
              <a:buSzPts val="2400"/>
              <a:buChar char="•"/>
              <a:defRPr sz="2400">
                <a:latin typeface="Arial"/>
                <a:ea typeface="Arial"/>
                <a:cs typeface="Arial"/>
                <a:sym typeface="Arial"/>
              </a:defRPr>
            </a:lvl1pPr>
            <a:lvl2pPr marL="914400" lvl="1" indent="-381000" algn="l">
              <a:lnSpc>
                <a:spcPct val="120000"/>
              </a:lnSpc>
              <a:spcBef>
                <a:spcPts val="800"/>
              </a:spcBef>
              <a:spcAft>
                <a:spcPts val="0"/>
              </a:spcAft>
              <a:buClr>
                <a:schemeClr val="dk1"/>
              </a:buClr>
              <a:buSzPts val="2400"/>
              <a:buChar char="•"/>
              <a:defRPr sz="2400">
                <a:latin typeface="Arial"/>
                <a:ea typeface="Arial"/>
                <a:cs typeface="Arial"/>
                <a:sym typeface="Arial"/>
              </a:defRPr>
            </a:lvl2pPr>
            <a:lvl3pPr marL="1371600" lvl="2" indent="-381000" algn="l">
              <a:lnSpc>
                <a:spcPct val="120000"/>
              </a:lnSpc>
              <a:spcBef>
                <a:spcPts val="800"/>
              </a:spcBef>
              <a:spcAft>
                <a:spcPts val="0"/>
              </a:spcAft>
              <a:buClr>
                <a:schemeClr val="dk1"/>
              </a:buClr>
              <a:buSzPts val="2400"/>
              <a:buChar char="•"/>
              <a:defRPr sz="2400">
                <a:latin typeface="Arial"/>
                <a:ea typeface="Arial"/>
                <a:cs typeface="Arial"/>
                <a:sym typeface="Arial"/>
              </a:defRPr>
            </a:lvl3pPr>
            <a:lvl4pPr marL="1828800" lvl="3" indent="-381000" algn="l">
              <a:lnSpc>
                <a:spcPct val="120000"/>
              </a:lnSpc>
              <a:spcBef>
                <a:spcPts val="800"/>
              </a:spcBef>
              <a:spcAft>
                <a:spcPts val="0"/>
              </a:spcAft>
              <a:buClr>
                <a:schemeClr val="dk1"/>
              </a:buClr>
              <a:buSzPts val="2400"/>
              <a:buChar char="•"/>
              <a:defRPr sz="2400">
                <a:latin typeface="Arial"/>
                <a:ea typeface="Arial"/>
                <a:cs typeface="Arial"/>
                <a:sym typeface="Arial"/>
              </a:defRPr>
            </a:lvl4pPr>
            <a:lvl5pPr marL="2286000" lvl="4" indent="-381000" algn="l">
              <a:lnSpc>
                <a:spcPct val="120000"/>
              </a:lnSpc>
              <a:spcBef>
                <a:spcPts val="800"/>
              </a:spcBef>
              <a:spcAft>
                <a:spcPts val="0"/>
              </a:spcAft>
              <a:buClr>
                <a:schemeClr val="dk1"/>
              </a:buClr>
              <a:buSzPts val="2400"/>
              <a:buChar char="•"/>
              <a:defRPr sz="24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08" name="Google Shape;108;p15"/>
          <p:cNvSpPr txBox="1">
            <a:spLocks noGrp="1"/>
          </p:cNvSpPr>
          <p:nvPr>
            <p:ph type="body" idx="2"/>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16"/>
          <p:cNvPicPr preferRelativeResize="0"/>
          <p:nvPr/>
        </p:nvPicPr>
        <p:blipFill rotWithShape="1">
          <a:blip r:embed="rId3">
            <a:alphaModFix/>
          </a:blip>
          <a:srcRect/>
          <a:stretch/>
        </p:blipFill>
        <p:spPr>
          <a:xfrm>
            <a:off x="576002" y="576002"/>
            <a:ext cx="1223998" cy="943082"/>
          </a:xfrm>
          <a:prstGeom prst="rect">
            <a:avLst/>
          </a:prstGeom>
          <a:noFill/>
          <a:ln>
            <a:noFill/>
          </a:ln>
        </p:spPr>
      </p:pic>
      <p:sp>
        <p:nvSpPr>
          <p:cNvPr id="111" name="Google Shape;111;p16"/>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12" name="Google Shape;112;p16"/>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lt1"/>
              </a:buClr>
              <a:buSzPts val="2400"/>
              <a:buNone/>
              <a:defRPr sz="2400" b="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20"/>
          <p:cNvPicPr preferRelativeResize="0"/>
          <p:nvPr/>
        </p:nvPicPr>
        <p:blipFill rotWithShape="1">
          <a:blip r:embed="rId3">
            <a:alphaModFix/>
          </a:blip>
          <a:srcRect/>
          <a:stretch/>
        </p:blipFill>
        <p:spPr>
          <a:xfrm>
            <a:off x="576001" y="576003"/>
            <a:ext cx="1224001" cy="943082"/>
          </a:xfrm>
          <a:prstGeom prst="rect">
            <a:avLst/>
          </a:prstGeom>
          <a:noFill/>
          <a:ln>
            <a:noFill/>
          </a:ln>
        </p:spPr>
      </p:pic>
      <p:sp>
        <p:nvSpPr>
          <p:cNvPr id="14" name="Google Shape;14;p20"/>
          <p:cNvSpPr txBox="1">
            <a:spLocks noGrp="1"/>
          </p:cNvSpPr>
          <p:nvPr>
            <p:ph type="body" idx="1"/>
          </p:nvPr>
        </p:nvSpPr>
        <p:spPr>
          <a:xfrm>
            <a:off x="2160000" y="2160003"/>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5" name="Google Shape;15;p20"/>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lt1"/>
              </a:buClr>
              <a:buSzPts val="2400"/>
              <a:buNone/>
              <a:defRPr sz="2400" b="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17"/>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15" name="Google Shape;115;p17"/>
          <p:cNvSpPr txBox="1">
            <a:spLocks noGrp="1"/>
          </p:cNvSpPr>
          <p:nvPr>
            <p:ph type="body" idx="1"/>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16" name="Google Shape;116;p17"/>
          <p:cNvSpPr>
            <a:spLocks noGrp="1"/>
          </p:cNvSpPr>
          <p:nvPr>
            <p:ph type="pic" idx="2"/>
          </p:nvPr>
        </p:nvSpPr>
        <p:spPr>
          <a:xfrm>
            <a:off x="0" y="1819202"/>
            <a:ext cx="18221400" cy="81756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3">
            <a:alphaModFix/>
          </a:blip>
          <a:srcRect/>
          <a:stretch/>
        </p:blipFill>
        <p:spPr>
          <a:xfrm>
            <a:off x="576002" y="576002"/>
            <a:ext cx="1223998" cy="943082"/>
          </a:xfrm>
          <a:prstGeom prst="rect">
            <a:avLst/>
          </a:prstGeom>
          <a:noFill/>
          <a:ln>
            <a:noFill/>
          </a:ln>
        </p:spPr>
      </p:pic>
      <p:sp>
        <p:nvSpPr>
          <p:cNvPr id="119" name="Google Shape;119;p18"/>
          <p:cNvSpPr txBox="1">
            <a:spLocks noGrp="1"/>
          </p:cNvSpPr>
          <p:nvPr>
            <p:ph type="body" idx="1"/>
          </p:nvPr>
        </p:nvSpPr>
        <p:spPr>
          <a:xfrm>
            <a:off x="2160000" y="4752000"/>
            <a:ext cx="8136000" cy="1828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6600"/>
              <a:buNone/>
              <a:defRPr sz="660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dk1"/>
              </a:buClr>
              <a:buSzPts val="6600"/>
              <a:buNone/>
              <a:defRPr sz="6600">
                <a:latin typeface="Arial"/>
                <a:ea typeface="Arial"/>
                <a:cs typeface="Arial"/>
                <a:sym typeface="Arial"/>
              </a:defRPr>
            </a:lvl2pPr>
            <a:lvl3pPr marL="1371600" lvl="2" indent="-647700" algn="l">
              <a:lnSpc>
                <a:spcPct val="90000"/>
              </a:lnSpc>
              <a:spcBef>
                <a:spcPts val="800"/>
              </a:spcBef>
              <a:spcAft>
                <a:spcPts val="0"/>
              </a:spcAft>
              <a:buClr>
                <a:schemeClr val="dk1"/>
              </a:buClr>
              <a:buSzPts val="6600"/>
              <a:buChar char="•"/>
              <a:defRPr sz="6600">
                <a:latin typeface="Arial"/>
                <a:ea typeface="Arial"/>
                <a:cs typeface="Arial"/>
                <a:sym typeface="Arial"/>
              </a:defRPr>
            </a:lvl3pPr>
            <a:lvl4pPr marL="1828800" lvl="3" indent="-647700" algn="l">
              <a:lnSpc>
                <a:spcPct val="90000"/>
              </a:lnSpc>
              <a:spcBef>
                <a:spcPts val="800"/>
              </a:spcBef>
              <a:spcAft>
                <a:spcPts val="0"/>
              </a:spcAft>
              <a:buClr>
                <a:schemeClr val="dk1"/>
              </a:buClr>
              <a:buSzPts val="6600"/>
              <a:buChar char="•"/>
              <a:defRPr sz="6600">
                <a:latin typeface="Arial"/>
                <a:ea typeface="Arial"/>
                <a:cs typeface="Arial"/>
                <a:sym typeface="Arial"/>
              </a:defRPr>
            </a:lvl4pPr>
            <a:lvl5pPr marL="2286000" lvl="4" indent="-647700" algn="l">
              <a:lnSpc>
                <a:spcPct val="90000"/>
              </a:lnSpc>
              <a:spcBef>
                <a:spcPts val="800"/>
              </a:spcBef>
              <a:spcAft>
                <a:spcPts val="0"/>
              </a:spcAft>
              <a:buClr>
                <a:schemeClr val="dk1"/>
              </a:buClr>
              <a:buSzPts val="6600"/>
              <a:buChar char="•"/>
              <a:defRPr sz="66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1"/>
          <p:cNvSpPr txBox="1"/>
          <p:nvPr/>
        </p:nvSpPr>
        <p:spPr>
          <a:xfrm>
            <a:off x="2448000" y="648001"/>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8" name="Google Shape;18;p21"/>
          <p:cNvSpPr txBox="1">
            <a:spLocks noGrp="1"/>
          </p:cNvSpPr>
          <p:nvPr>
            <p:ph type="body" idx="1"/>
          </p:nvPr>
        </p:nvSpPr>
        <p:spPr>
          <a:xfrm>
            <a:off x="2160000" y="53827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9" name="Google Shape;19;p21"/>
          <p:cNvSpPr txBox="1">
            <a:spLocks noGrp="1"/>
          </p:cNvSpPr>
          <p:nvPr>
            <p:ph type="body" idx="2"/>
          </p:nvPr>
        </p:nvSpPr>
        <p:spPr>
          <a:xfrm>
            <a:off x="2160000" y="2448002"/>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22"/>
          <p:cNvSpPr txBox="1">
            <a:spLocks noGrp="1"/>
          </p:cNvSpPr>
          <p:nvPr>
            <p:ph type="ctrTitle"/>
          </p:nvPr>
        </p:nvSpPr>
        <p:spPr>
          <a:xfrm>
            <a:off x="2286000" y="1683545"/>
            <a:ext cx="13716000" cy="3581700"/>
          </a:xfrm>
          <a:prstGeom prst="rect">
            <a:avLst/>
          </a:prstGeom>
          <a:noFill/>
          <a:ln>
            <a:noFill/>
          </a:ln>
        </p:spPr>
        <p:txBody>
          <a:bodyPr spcFirstLastPara="1" wrap="square" lIns="137150" tIns="68550" rIns="137150" bIns="6855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2" name="Google Shape;22;p22"/>
          <p:cNvSpPr txBox="1">
            <a:spLocks noGrp="1"/>
          </p:cNvSpPr>
          <p:nvPr>
            <p:ph type="subTitle" idx="1"/>
          </p:nvPr>
        </p:nvSpPr>
        <p:spPr>
          <a:xfrm>
            <a:off x="2286000" y="5403057"/>
            <a:ext cx="13716000" cy="2483700"/>
          </a:xfrm>
          <a:prstGeom prst="rect">
            <a:avLst/>
          </a:prstGeom>
          <a:noFill/>
          <a:ln>
            <a:noFill/>
          </a:ln>
        </p:spPr>
        <p:txBody>
          <a:bodyPr spcFirstLastPara="1" wrap="square" lIns="137150" tIns="68550" rIns="137150" bIns="6855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800"/>
              </a:spcBef>
              <a:spcAft>
                <a:spcPts val="0"/>
              </a:spcAft>
              <a:buClr>
                <a:schemeClr val="dk1"/>
              </a:buClr>
              <a:buSzPts val="3000"/>
              <a:buNone/>
              <a:defRPr sz="3000"/>
            </a:lvl2pPr>
            <a:lvl3pPr lvl="2" algn="ctr">
              <a:lnSpc>
                <a:spcPct val="90000"/>
              </a:lnSpc>
              <a:spcBef>
                <a:spcPts val="800"/>
              </a:spcBef>
              <a:spcAft>
                <a:spcPts val="0"/>
              </a:spcAft>
              <a:buClr>
                <a:schemeClr val="dk1"/>
              </a:buClr>
              <a:buSzPts val="2700"/>
              <a:buNone/>
              <a:defRPr sz="2700"/>
            </a:lvl3pPr>
            <a:lvl4pPr lvl="3" algn="ctr">
              <a:lnSpc>
                <a:spcPct val="90000"/>
              </a:lnSpc>
              <a:spcBef>
                <a:spcPts val="800"/>
              </a:spcBef>
              <a:spcAft>
                <a:spcPts val="0"/>
              </a:spcAft>
              <a:buClr>
                <a:schemeClr val="dk1"/>
              </a:buClr>
              <a:buSzPts val="2400"/>
              <a:buNone/>
              <a:defRPr sz="2400"/>
            </a:lvl4pPr>
            <a:lvl5pPr lvl="4" algn="ctr">
              <a:lnSpc>
                <a:spcPct val="90000"/>
              </a:lnSpc>
              <a:spcBef>
                <a:spcPts val="800"/>
              </a:spcBef>
              <a:spcAft>
                <a:spcPts val="0"/>
              </a:spcAft>
              <a:buClr>
                <a:schemeClr val="dk1"/>
              </a:buClr>
              <a:buSzPts val="2400"/>
              <a:buNone/>
              <a:defRPr sz="2400"/>
            </a:lvl5pPr>
            <a:lvl6pPr lvl="5" algn="ctr">
              <a:lnSpc>
                <a:spcPct val="90000"/>
              </a:lnSpc>
              <a:spcBef>
                <a:spcPts val="800"/>
              </a:spcBef>
              <a:spcAft>
                <a:spcPts val="0"/>
              </a:spcAft>
              <a:buClr>
                <a:schemeClr val="dk1"/>
              </a:buClr>
              <a:buSzPts val="2400"/>
              <a:buNone/>
              <a:defRPr sz="2400"/>
            </a:lvl6pPr>
            <a:lvl7pPr lvl="6" algn="ctr">
              <a:lnSpc>
                <a:spcPct val="90000"/>
              </a:lnSpc>
              <a:spcBef>
                <a:spcPts val="800"/>
              </a:spcBef>
              <a:spcAft>
                <a:spcPts val="0"/>
              </a:spcAft>
              <a:buClr>
                <a:schemeClr val="dk1"/>
              </a:buClr>
              <a:buSzPts val="2400"/>
              <a:buNone/>
              <a:defRPr sz="2400"/>
            </a:lvl7pPr>
            <a:lvl8pPr lvl="7" algn="ctr">
              <a:lnSpc>
                <a:spcPct val="90000"/>
              </a:lnSpc>
              <a:spcBef>
                <a:spcPts val="800"/>
              </a:spcBef>
              <a:spcAft>
                <a:spcPts val="0"/>
              </a:spcAft>
              <a:buClr>
                <a:schemeClr val="dk1"/>
              </a:buClr>
              <a:buSzPts val="2400"/>
              <a:buNone/>
              <a:defRPr sz="2400"/>
            </a:lvl8pPr>
            <a:lvl9pPr lvl="8" algn="ctr">
              <a:lnSpc>
                <a:spcPct val="90000"/>
              </a:lnSpc>
              <a:spcBef>
                <a:spcPts val="800"/>
              </a:spcBef>
              <a:spcAft>
                <a:spcPts val="0"/>
              </a:spcAft>
              <a:buClr>
                <a:schemeClr val="dk1"/>
              </a:buClr>
              <a:buSzPts val="2400"/>
              <a:buNone/>
              <a:defRPr sz="2400"/>
            </a:lvl9pPr>
          </a:lstStyle>
          <a:p>
            <a:endParaRPr/>
          </a:p>
        </p:txBody>
      </p:sp>
      <p:sp>
        <p:nvSpPr>
          <p:cNvPr id="23" name="Google Shape;23;p22"/>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4" name="Google Shape;24;p22"/>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5" name="Google Shape;25;p22"/>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23"/>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8" name="Google Shape;28;p23"/>
          <p:cNvSpPr txBox="1">
            <a:spLocks noGrp="1"/>
          </p:cNvSpPr>
          <p:nvPr>
            <p:ph type="body" idx="1"/>
          </p:nvPr>
        </p:nvSpPr>
        <p:spPr>
          <a:xfrm>
            <a:off x="1257300" y="2738438"/>
            <a:ext cx="15773400" cy="65268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29" name="Google Shape;29;p23"/>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0" name="Google Shape;30;p23"/>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1" name="Google Shape;31;p23"/>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4"/>
          <p:cNvSpPr txBox="1">
            <a:spLocks noGrp="1"/>
          </p:cNvSpPr>
          <p:nvPr>
            <p:ph type="title"/>
          </p:nvPr>
        </p:nvSpPr>
        <p:spPr>
          <a:xfrm>
            <a:off x="1247775" y="2564607"/>
            <a:ext cx="15773400" cy="42792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4" name="Google Shape;34;p24"/>
          <p:cNvSpPr txBox="1">
            <a:spLocks noGrp="1"/>
          </p:cNvSpPr>
          <p:nvPr>
            <p:ph type="body" idx="1"/>
          </p:nvPr>
        </p:nvSpPr>
        <p:spPr>
          <a:xfrm>
            <a:off x="1247775" y="6884195"/>
            <a:ext cx="15773400" cy="22506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800"/>
              </a:spcBef>
              <a:spcAft>
                <a:spcPts val="0"/>
              </a:spcAft>
              <a:buClr>
                <a:srgbClr val="888888"/>
              </a:buClr>
              <a:buSzPts val="3000"/>
              <a:buNone/>
              <a:defRPr sz="3000">
                <a:solidFill>
                  <a:srgbClr val="888888"/>
                </a:solidFill>
              </a:defRPr>
            </a:lvl2pPr>
            <a:lvl3pPr marL="1371600" lvl="2" indent="-228600" algn="l">
              <a:lnSpc>
                <a:spcPct val="90000"/>
              </a:lnSpc>
              <a:spcBef>
                <a:spcPts val="800"/>
              </a:spcBef>
              <a:spcAft>
                <a:spcPts val="0"/>
              </a:spcAft>
              <a:buClr>
                <a:srgbClr val="888888"/>
              </a:buClr>
              <a:buSzPts val="2700"/>
              <a:buNone/>
              <a:defRPr sz="2700">
                <a:solidFill>
                  <a:srgbClr val="888888"/>
                </a:solidFill>
              </a:defRPr>
            </a:lvl3pPr>
            <a:lvl4pPr marL="1828800" lvl="3" indent="-228600" algn="l">
              <a:lnSpc>
                <a:spcPct val="90000"/>
              </a:lnSpc>
              <a:spcBef>
                <a:spcPts val="800"/>
              </a:spcBef>
              <a:spcAft>
                <a:spcPts val="0"/>
              </a:spcAft>
              <a:buClr>
                <a:srgbClr val="888888"/>
              </a:buClr>
              <a:buSzPts val="2400"/>
              <a:buNone/>
              <a:defRPr sz="2400">
                <a:solidFill>
                  <a:srgbClr val="888888"/>
                </a:solidFill>
              </a:defRPr>
            </a:lvl4pPr>
            <a:lvl5pPr marL="2286000" lvl="4" indent="-228600" algn="l">
              <a:lnSpc>
                <a:spcPct val="90000"/>
              </a:lnSpc>
              <a:spcBef>
                <a:spcPts val="800"/>
              </a:spcBef>
              <a:spcAft>
                <a:spcPts val="0"/>
              </a:spcAft>
              <a:buClr>
                <a:srgbClr val="888888"/>
              </a:buClr>
              <a:buSzPts val="2400"/>
              <a:buNone/>
              <a:defRPr sz="2400">
                <a:solidFill>
                  <a:srgbClr val="888888"/>
                </a:solidFill>
              </a:defRPr>
            </a:lvl5pPr>
            <a:lvl6pPr marL="2743200" lvl="5" indent="-228600" algn="l">
              <a:lnSpc>
                <a:spcPct val="90000"/>
              </a:lnSpc>
              <a:spcBef>
                <a:spcPts val="800"/>
              </a:spcBef>
              <a:spcAft>
                <a:spcPts val="0"/>
              </a:spcAft>
              <a:buClr>
                <a:srgbClr val="888888"/>
              </a:buClr>
              <a:buSzPts val="2400"/>
              <a:buNone/>
              <a:defRPr sz="2400">
                <a:solidFill>
                  <a:srgbClr val="888888"/>
                </a:solidFill>
              </a:defRPr>
            </a:lvl6pPr>
            <a:lvl7pPr marL="3200400" lvl="6" indent="-228600" algn="l">
              <a:lnSpc>
                <a:spcPct val="90000"/>
              </a:lnSpc>
              <a:spcBef>
                <a:spcPts val="800"/>
              </a:spcBef>
              <a:spcAft>
                <a:spcPts val="0"/>
              </a:spcAft>
              <a:buClr>
                <a:srgbClr val="888888"/>
              </a:buClr>
              <a:buSzPts val="2400"/>
              <a:buNone/>
              <a:defRPr sz="2400">
                <a:solidFill>
                  <a:srgbClr val="888888"/>
                </a:solidFill>
              </a:defRPr>
            </a:lvl7pPr>
            <a:lvl8pPr marL="3657600" lvl="7" indent="-228600" algn="l">
              <a:lnSpc>
                <a:spcPct val="90000"/>
              </a:lnSpc>
              <a:spcBef>
                <a:spcPts val="800"/>
              </a:spcBef>
              <a:spcAft>
                <a:spcPts val="0"/>
              </a:spcAft>
              <a:buClr>
                <a:srgbClr val="888888"/>
              </a:buClr>
              <a:buSzPts val="2400"/>
              <a:buNone/>
              <a:defRPr sz="2400">
                <a:solidFill>
                  <a:srgbClr val="888888"/>
                </a:solidFill>
              </a:defRPr>
            </a:lvl8pPr>
            <a:lvl9pPr marL="4114800" lvl="8" indent="-228600" algn="l">
              <a:lnSpc>
                <a:spcPct val="90000"/>
              </a:lnSpc>
              <a:spcBef>
                <a:spcPts val="800"/>
              </a:spcBef>
              <a:spcAft>
                <a:spcPts val="0"/>
              </a:spcAft>
              <a:buClr>
                <a:srgbClr val="888888"/>
              </a:buClr>
              <a:buSzPts val="2400"/>
              <a:buNone/>
              <a:defRPr sz="2400">
                <a:solidFill>
                  <a:srgbClr val="888888"/>
                </a:solidFill>
              </a:defRPr>
            </a:lvl9pPr>
          </a:lstStyle>
          <a:p>
            <a:endParaRPr/>
          </a:p>
        </p:txBody>
      </p:sp>
      <p:sp>
        <p:nvSpPr>
          <p:cNvPr id="35" name="Google Shape;35;p24"/>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6" name="Google Shape;36;p24"/>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7" name="Google Shape;37;p24"/>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0" name="Google Shape;40;p25"/>
          <p:cNvSpPr txBox="1">
            <a:spLocks noGrp="1"/>
          </p:cNvSpPr>
          <p:nvPr>
            <p:ph type="body" idx="1"/>
          </p:nvPr>
        </p:nvSpPr>
        <p:spPr>
          <a:xfrm>
            <a:off x="1257300" y="2738438"/>
            <a:ext cx="7772400" cy="65268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1" name="Google Shape;41;p25"/>
          <p:cNvSpPr txBox="1">
            <a:spLocks noGrp="1"/>
          </p:cNvSpPr>
          <p:nvPr>
            <p:ph type="body" idx="2"/>
          </p:nvPr>
        </p:nvSpPr>
        <p:spPr>
          <a:xfrm>
            <a:off x="9258300" y="2738438"/>
            <a:ext cx="7772400" cy="65268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2" name="Google Shape;42;p25"/>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3" name="Google Shape;43;p25"/>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4" name="Google Shape;44;p25"/>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1259682"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7" name="Google Shape;47;p26"/>
          <p:cNvSpPr txBox="1">
            <a:spLocks noGrp="1"/>
          </p:cNvSpPr>
          <p:nvPr>
            <p:ph type="body" idx="1"/>
          </p:nvPr>
        </p:nvSpPr>
        <p:spPr>
          <a:xfrm>
            <a:off x="1259682" y="2521745"/>
            <a:ext cx="7737000" cy="1235700"/>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48" name="Google Shape;48;p26"/>
          <p:cNvSpPr txBox="1">
            <a:spLocks noGrp="1"/>
          </p:cNvSpPr>
          <p:nvPr>
            <p:ph type="body" idx="2"/>
          </p:nvPr>
        </p:nvSpPr>
        <p:spPr>
          <a:xfrm>
            <a:off x="1259682" y="3757613"/>
            <a:ext cx="7737000" cy="55269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9" name="Google Shape;49;p26"/>
          <p:cNvSpPr txBox="1">
            <a:spLocks noGrp="1"/>
          </p:cNvSpPr>
          <p:nvPr>
            <p:ph type="body" idx="3"/>
          </p:nvPr>
        </p:nvSpPr>
        <p:spPr>
          <a:xfrm>
            <a:off x="9258300" y="2521745"/>
            <a:ext cx="7774500" cy="1235700"/>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50" name="Google Shape;50;p26"/>
          <p:cNvSpPr txBox="1">
            <a:spLocks noGrp="1"/>
          </p:cNvSpPr>
          <p:nvPr>
            <p:ph type="body" idx="4"/>
          </p:nvPr>
        </p:nvSpPr>
        <p:spPr>
          <a:xfrm>
            <a:off x="9258300" y="3757613"/>
            <a:ext cx="7774500" cy="55269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51" name="Google Shape;51;p26"/>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2" name="Google Shape;52;p26"/>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3" name="Google Shape;53;p26"/>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6" name="Google Shape;56;p27"/>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7" name="Google Shape;57;p27"/>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8" name="Google Shape;58;p27"/>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1257300" y="2738438"/>
            <a:ext cx="15773400" cy="6526800"/>
          </a:xfrm>
          <a:prstGeom prst="rect">
            <a:avLst/>
          </a:prstGeom>
          <a:noFill/>
          <a:ln>
            <a:noFill/>
          </a:ln>
        </p:spPr>
        <p:txBody>
          <a:bodyPr spcFirstLastPara="1" wrap="square" lIns="137150" tIns="68550" rIns="137150" bIns="6855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marR="0" lvl="0" algn="l" rtl="0">
              <a:lnSpc>
                <a:spcPct val="100000"/>
              </a:lnSpc>
              <a:spcBef>
                <a:spcPts val="0"/>
              </a:spcBef>
              <a:spcAft>
                <a:spcPts val="0"/>
              </a:spcAft>
              <a:buClr>
                <a:srgbClr val="000000"/>
              </a:buClr>
              <a:buSzPts val="21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1257300" y="547688"/>
            <a:ext cx="15773400" cy="19884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91" name="Google Shape;91;p11"/>
          <p:cNvSpPr txBox="1">
            <a:spLocks noGrp="1"/>
          </p:cNvSpPr>
          <p:nvPr>
            <p:ph type="body" idx="1"/>
          </p:nvPr>
        </p:nvSpPr>
        <p:spPr>
          <a:xfrm>
            <a:off x="1257300" y="2738438"/>
            <a:ext cx="15773400" cy="6526800"/>
          </a:xfrm>
          <a:prstGeom prst="rect">
            <a:avLst/>
          </a:prstGeom>
          <a:noFill/>
          <a:ln>
            <a:noFill/>
          </a:ln>
        </p:spPr>
        <p:txBody>
          <a:bodyPr spcFirstLastPara="1" wrap="square" lIns="182850" tIns="91400" rIns="182850" bIns="914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dt" idx="10"/>
          </p:nvPr>
        </p:nvSpPr>
        <p:spPr>
          <a:xfrm>
            <a:off x="1257300" y="9534526"/>
            <a:ext cx="4114800" cy="5478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ftr" idx="11"/>
          </p:nvPr>
        </p:nvSpPr>
        <p:spPr>
          <a:xfrm>
            <a:off x="6057900" y="9534526"/>
            <a:ext cx="6172200" cy="5478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4" name="Google Shape;94;p11"/>
          <p:cNvSpPr txBox="1">
            <a:spLocks noGrp="1"/>
          </p:cNvSpPr>
          <p:nvPr>
            <p:ph type="sldNum" idx="12"/>
          </p:nvPr>
        </p:nvSpPr>
        <p:spPr>
          <a:xfrm>
            <a:off x="14034350" y="9467601"/>
            <a:ext cx="4114800" cy="5478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g"/><Relationship Id="rId18" Type="http://schemas.openxmlformats.org/officeDocument/2006/relationships/image" Target="../media/image60.png"/><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5.jpg"/><Relationship Id="rId17" Type="http://schemas.openxmlformats.org/officeDocument/2006/relationships/image" Target="../media/image59.png"/><Relationship Id="rId2" Type="http://schemas.openxmlformats.org/officeDocument/2006/relationships/notesSlide" Target="../notesSlides/notesSlide39.xml"/><Relationship Id="rId16" Type="http://schemas.openxmlformats.org/officeDocument/2006/relationships/image" Target="../media/image58.png"/><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png"/><Relationship Id="rId15" Type="http://schemas.openxmlformats.org/officeDocument/2006/relationships/image" Target="../media/image57.jp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jpg"/><Relationship Id="rId14" Type="http://schemas.openxmlformats.org/officeDocument/2006/relationships/hyperlink" Target="http://www.google.ie/url?sa=i&amp;rct=j&amp;q=&amp;esrc=s&amp;source=images&amp;cd=&amp;cad=rja&amp;uact=8&amp;ved=0ahUKEwiE0KKE2I3UAhWjCcAKHZl-AcwQjRwIBw&amp;url=http://www.irishtimes.com/business/financial-services/brexit-would-hit-our-financial-services-sector-harris-warns-1.2478905&amp;psig=AFQjCNGB3S5mXtuiKJ7RCK8e0wiRi-8EEA&amp;ust=1495892501290422"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1.png"/><Relationship Id="rId12" Type="http://schemas.openxmlformats.org/officeDocument/2006/relationships/image" Target="../media/image78.png"/><Relationship Id="rId2" Type="http://schemas.openxmlformats.org/officeDocument/2006/relationships/notesSlide" Target="../notesSlides/notesSlide42.xml"/><Relationship Id="rId16"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70.png"/><Relationship Id="rId11" Type="http://schemas.openxmlformats.org/officeDocument/2006/relationships/image" Target="../media/image77.jpg"/><Relationship Id="rId5" Type="http://schemas.openxmlformats.org/officeDocument/2006/relationships/image" Target="../media/image69.png"/><Relationship Id="rId15" Type="http://schemas.openxmlformats.org/officeDocument/2006/relationships/image" Target="../media/image81.png"/><Relationship Id="rId10" Type="http://schemas.openxmlformats.org/officeDocument/2006/relationships/image" Target="../media/image76.jpg"/><Relationship Id="rId4" Type="http://schemas.openxmlformats.org/officeDocument/2006/relationships/image" Target="../media/image73.png"/><Relationship Id="rId9" Type="http://schemas.openxmlformats.org/officeDocument/2006/relationships/image" Target="../media/image75.png"/><Relationship Id="rId1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p:nvPr/>
        </p:nvSpPr>
        <p:spPr>
          <a:xfrm>
            <a:off x="505375" y="4042850"/>
            <a:ext cx="16537200" cy="1828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9200"/>
              <a:buFont typeface="Arial"/>
              <a:buNone/>
            </a:pPr>
            <a:r>
              <a:rPr lang="en-US" sz="8700">
                <a:solidFill>
                  <a:schemeClr val="lt1"/>
                </a:solidFill>
              </a:rPr>
              <a:t>Urgent &amp; Emergency Care (UEC) </a:t>
            </a:r>
            <a:endParaRPr sz="1600" b="0" i="0" u="none" strike="noStrike" cap="none">
              <a:solidFill>
                <a:srgbClr val="000000"/>
              </a:solidFill>
              <a:latin typeface="Arial"/>
              <a:ea typeface="Arial"/>
              <a:cs typeface="Arial"/>
              <a:sym typeface="Arial"/>
            </a:endParaRPr>
          </a:p>
        </p:txBody>
      </p:sp>
      <p:sp>
        <p:nvSpPr>
          <p:cNvPr id="130" name="Google Shape;130;p1"/>
          <p:cNvSpPr/>
          <p:nvPr/>
        </p:nvSpPr>
        <p:spPr>
          <a:xfrm>
            <a:off x="505375" y="6748400"/>
            <a:ext cx="8671500" cy="492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5 September, Convention Centre Dublin</a:t>
            </a:r>
            <a:endParaRPr sz="2100" b="0" i="0" u="none" strike="noStrike" cap="none">
              <a:solidFill>
                <a:srgbClr val="000000"/>
              </a:solidFill>
              <a:latin typeface="Arial"/>
              <a:ea typeface="Arial"/>
              <a:cs typeface="Arial"/>
              <a:sym typeface="Arial"/>
            </a:endParaRPr>
          </a:p>
        </p:txBody>
      </p:sp>
      <p:pic>
        <p:nvPicPr>
          <p:cNvPr id="131" name="Google Shape;131;p1"/>
          <p:cNvPicPr preferRelativeResize="0"/>
          <p:nvPr/>
        </p:nvPicPr>
        <p:blipFill rotWithShape="1">
          <a:blip r:embed="rId3">
            <a:alphaModFix/>
          </a:blip>
          <a:srcRect/>
          <a:stretch/>
        </p:blipFill>
        <p:spPr>
          <a:xfrm>
            <a:off x="743775" y="8625449"/>
            <a:ext cx="3585700" cy="1267800"/>
          </a:xfrm>
          <a:prstGeom prst="rect">
            <a:avLst/>
          </a:prstGeom>
          <a:noFill/>
          <a:ln>
            <a:noFill/>
          </a:ln>
        </p:spPr>
      </p:pic>
      <p:sp>
        <p:nvSpPr>
          <p:cNvPr id="132" name="Google Shape;132;p1"/>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dk1"/>
                </a:solidFill>
                <a:latin typeface="Arial"/>
                <a:ea typeface="Arial"/>
                <a:cs typeface="Arial"/>
                <a:sym typeface="Arial"/>
              </a:rPr>
              <a:t>1</a:t>
            </a:fld>
            <a:endParaRPr sz="1900" b="1"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fbc011fb8e_0_68"/>
          <p:cNvSpPr txBox="1">
            <a:spLocks noGrp="1"/>
          </p:cNvSpPr>
          <p:nvPr>
            <p:ph type="body" idx="1"/>
          </p:nvPr>
        </p:nvSpPr>
        <p:spPr>
          <a:xfrm>
            <a:off x="2160000" y="538275"/>
            <a:ext cx="107268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The “Push &amp; Pull” in UHW </a:t>
            </a:r>
            <a:endParaRPr sz="3800"/>
          </a:p>
          <a:p>
            <a:pPr marL="0" lvl="0" indent="0" algn="l" rtl="0">
              <a:spcBef>
                <a:spcPts val="1500"/>
              </a:spcBef>
              <a:spcAft>
                <a:spcPts val="0"/>
              </a:spcAft>
              <a:buNone/>
            </a:pPr>
            <a:endParaRPr sz="3800"/>
          </a:p>
        </p:txBody>
      </p:sp>
      <p:sp>
        <p:nvSpPr>
          <p:cNvPr id="209" name="Google Shape;209;g2fbc011fb8e_0_68"/>
          <p:cNvSpPr txBox="1">
            <a:spLocks noGrp="1"/>
          </p:cNvSpPr>
          <p:nvPr>
            <p:ph type="body" idx="2"/>
          </p:nvPr>
        </p:nvSpPr>
        <p:spPr>
          <a:xfrm>
            <a:off x="1036863" y="3035550"/>
            <a:ext cx="8222700" cy="4215900"/>
          </a:xfrm>
          <a:prstGeom prst="rect">
            <a:avLst/>
          </a:prstGeom>
          <a:solidFill>
            <a:srgbClr val="D0E0E3"/>
          </a:solidFill>
        </p:spPr>
        <p:txBody>
          <a:bodyPr spcFirstLastPara="1" wrap="square" lIns="0" tIns="0" rIns="0" bIns="0" anchor="ctr" anchorCtr="0">
            <a:noAutofit/>
          </a:bodyPr>
          <a:lstStyle/>
          <a:p>
            <a:pPr marL="457200" lvl="0" indent="-419100" algn="l" rtl="0">
              <a:spcBef>
                <a:spcPts val="1500"/>
              </a:spcBef>
              <a:spcAft>
                <a:spcPts val="0"/>
              </a:spcAft>
              <a:buSzPts val="3000"/>
              <a:buChar char="●"/>
            </a:pPr>
            <a:r>
              <a:rPr lang="en-US" sz="3000"/>
              <a:t>Senior Manager assigned to “beds” daily</a:t>
            </a:r>
            <a:endParaRPr sz="3000"/>
          </a:p>
          <a:p>
            <a:pPr marL="457200" lvl="0" indent="-419100" algn="l" rtl="0">
              <a:spcBef>
                <a:spcPts val="1000"/>
              </a:spcBef>
              <a:spcAft>
                <a:spcPts val="0"/>
              </a:spcAft>
              <a:buSzPts val="3000"/>
              <a:buChar char="●"/>
            </a:pPr>
            <a:r>
              <a:rPr lang="en-US" sz="3000"/>
              <a:t>Know the house - a plan for every patient</a:t>
            </a:r>
            <a:endParaRPr sz="3000"/>
          </a:p>
          <a:p>
            <a:pPr marL="457200" lvl="0" indent="-419100" algn="l" rtl="0">
              <a:spcBef>
                <a:spcPts val="1000"/>
              </a:spcBef>
              <a:spcAft>
                <a:spcPts val="0"/>
              </a:spcAft>
              <a:buSzPts val="3000"/>
              <a:buChar char="●"/>
            </a:pPr>
            <a:r>
              <a:rPr lang="en-US" sz="3000"/>
              <a:t>Streaming of patients at ED level</a:t>
            </a:r>
            <a:endParaRPr sz="3000"/>
          </a:p>
          <a:p>
            <a:pPr marL="457200" lvl="0" indent="-419100" algn="l" rtl="0">
              <a:spcBef>
                <a:spcPts val="1000"/>
              </a:spcBef>
              <a:spcAft>
                <a:spcPts val="0"/>
              </a:spcAft>
              <a:buSzPts val="3000"/>
              <a:buChar char="●"/>
            </a:pPr>
            <a:r>
              <a:rPr lang="en-US" sz="3000"/>
              <a:t>Weekly DToC &amp; &gt;7days LOS meetings</a:t>
            </a:r>
            <a:endParaRPr sz="3000"/>
          </a:p>
          <a:p>
            <a:pPr marL="457200" lvl="0" indent="-419100" algn="l" rtl="0">
              <a:spcBef>
                <a:spcPts val="1500"/>
              </a:spcBef>
              <a:spcAft>
                <a:spcPts val="1000"/>
              </a:spcAft>
              <a:buSzPts val="3000"/>
              <a:buChar char="●"/>
            </a:pPr>
            <a:r>
              <a:rPr lang="en-US" sz="3000"/>
              <a:t>Assigned ADoN for Patient Flow</a:t>
            </a:r>
            <a:endParaRPr sz="3000"/>
          </a:p>
        </p:txBody>
      </p:sp>
      <p:sp>
        <p:nvSpPr>
          <p:cNvPr id="210" name="Google Shape;210;g2fbc011fb8e_0_68"/>
          <p:cNvSpPr txBox="1">
            <a:spLocks noGrp="1"/>
          </p:cNvSpPr>
          <p:nvPr>
            <p:ph type="body" idx="2"/>
          </p:nvPr>
        </p:nvSpPr>
        <p:spPr>
          <a:xfrm>
            <a:off x="9259563" y="3035550"/>
            <a:ext cx="8222700" cy="4215900"/>
          </a:xfrm>
          <a:prstGeom prst="rect">
            <a:avLst/>
          </a:prstGeom>
          <a:solidFill>
            <a:srgbClr val="D0E0E3"/>
          </a:solidFill>
        </p:spPr>
        <p:txBody>
          <a:bodyPr spcFirstLastPara="1" wrap="square" lIns="0" tIns="0" rIns="0" bIns="0" anchor="ctr" anchorCtr="0">
            <a:noAutofit/>
          </a:bodyPr>
          <a:lstStyle/>
          <a:p>
            <a:pPr marL="457200" lvl="0" indent="-419100" algn="l" rtl="0">
              <a:spcBef>
                <a:spcPts val="1500"/>
              </a:spcBef>
              <a:spcAft>
                <a:spcPts val="0"/>
              </a:spcAft>
              <a:buSzPts val="3000"/>
              <a:buChar char="●"/>
            </a:pPr>
            <a:r>
              <a:rPr lang="en-US" sz="3000"/>
              <a:t>‘Beds’ huddles throughout the day</a:t>
            </a:r>
            <a:endParaRPr sz="3000"/>
          </a:p>
          <a:p>
            <a:pPr marL="457200" lvl="0" indent="-419100" algn="l" rtl="0">
              <a:spcBef>
                <a:spcPts val="1000"/>
              </a:spcBef>
              <a:spcAft>
                <a:spcPts val="0"/>
              </a:spcAft>
              <a:buSzPts val="3000"/>
              <a:buChar char="●"/>
            </a:pPr>
            <a:r>
              <a:rPr lang="en-US" sz="3000"/>
              <a:t>Manage IP&amp;C and Diagnostics</a:t>
            </a:r>
            <a:endParaRPr sz="3000"/>
          </a:p>
          <a:p>
            <a:pPr marL="457200" lvl="0" indent="-419100" algn="l" rtl="0">
              <a:spcBef>
                <a:spcPts val="1000"/>
              </a:spcBef>
              <a:spcAft>
                <a:spcPts val="0"/>
              </a:spcAft>
              <a:buSzPts val="3000"/>
              <a:buChar char="●"/>
            </a:pPr>
            <a:r>
              <a:rPr lang="en-US" sz="3000"/>
              <a:t>Use of all capacity ………. PUSH!</a:t>
            </a:r>
            <a:endParaRPr sz="3000"/>
          </a:p>
          <a:p>
            <a:pPr marL="457200" lvl="0" indent="-419100" algn="l" rtl="0">
              <a:spcBef>
                <a:spcPts val="1000"/>
              </a:spcBef>
              <a:spcAft>
                <a:spcPts val="0"/>
              </a:spcAft>
              <a:buSzPts val="3000"/>
              <a:buChar char="●"/>
            </a:pPr>
            <a:r>
              <a:rPr lang="en-US" sz="3000"/>
              <a:t>Transport to support discharges</a:t>
            </a:r>
            <a:endParaRPr sz="3000"/>
          </a:p>
          <a:p>
            <a:pPr marL="457200" lvl="0" indent="-419100" algn="l" rtl="0">
              <a:spcBef>
                <a:spcPts val="1500"/>
              </a:spcBef>
              <a:spcAft>
                <a:spcPts val="1000"/>
              </a:spcAft>
              <a:buSzPts val="3000"/>
              <a:buChar char="●"/>
            </a:pPr>
            <a:r>
              <a:rPr lang="en-US" sz="3000"/>
              <a:t>Maximise use of CIT, Home First and OPAT</a:t>
            </a:r>
            <a:endParaRPr sz="3000"/>
          </a:p>
        </p:txBody>
      </p:sp>
      <p:sp>
        <p:nvSpPr>
          <p:cNvPr id="211" name="Google Shape;211;g2fbc011fb8e_0_68"/>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10</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fbc011fb8e_0_73"/>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Daily Status Reports</a:t>
            </a:r>
            <a:endParaRPr sz="3800"/>
          </a:p>
          <a:p>
            <a:pPr marL="0" lvl="0" indent="0" algn="l" rtl="0">
              <a:spcBef>
                <a:spcPts val="1500"/>
              </a:spcBef>
              <a:spcAft>
                <a:spcPts val="0"/>
              </a:spcAft>
              <a:buNone/>
            </a:pPr>
            <a:endParaRPr sz="3800"/>
          </a:p>
        </p:txBody>
      </p:sp>
      <p:pic>
        <p:nvPicPr>
          <p:cNvPr id="217" name="Google Shape;217;g2fbc011fb8e_0_73"/>
          <p:cNvPicPr preferRelativeResize="0"/>
          <p:nvPr/>
        </p:nvPicPr>
        <p:blipFill rotWithShape="1">
          <a:blip r:embed="rId3">
            <a:alphaModFix/>
          </a:blip>
          <a:srcRect/>
          <a:stretch/>
        </p:blipFill>
        <p:spPr>
          <a:xfrm>
            <a:off x="44960" y="1845574"/>
            <a:ext cx="8370000" cy="2255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218" name="Google Shape;218;g2fbc011fb8e_0_73"/>
          <p:cNvSpPr txBox="1"/>
          <p:nvPr/>
        </p:nvSpPr>
        <p:spPr>
          <a:xfrm>
            <a:off x="12464173" y="3998559"/>
            <a:ext cx="6456900" cy="40731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600"/>
              <a:buFont typeface="Arial"/>
              <a:buNone/>
            </a:pPr>
            <a:endParaRPr sz="1600" b="0">
              <a:solidFill>
                <a:srgbClr val="000000"/>
              </a:solidFill>
              <a:latin typeface="Arial"/>
              <a:ea typeface="Arial"/>
              <a:cs typeface="Arial"/>
              <a:sym typeface="Arial"/>
            </a:endParaRPr>
          </a:p>
        </p:txBody>
      </p:sp>
      <p:pic>
        <p:nvPicPr>
          <p:cNvPr id="219" name="Google Shape;219;g2fbc011fb8e_0_73"/>
          <p:cNvPicPr preferRelativeResize="0"/>
          <p:nvPr/>
        </p:nvPicPr>
        <p:blipFill rotWithShape="1">
          <a:blip r:embed="rId4">
            <a:alphaModFix/>
          </a:blip>
          <a:srcRect/>
          <a:stretch/>
        </p:blipFill>
        <p:spPr>
          <a:xfrm>
            <a:off x="44963" y="3894698"/>
            <a:ext cx="8370000" cy="14211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220" name="Google Shape;220;g2fbc011fb8e_0_73"/>
          <p:cNvPicPr preferRelativeResize="0"/>
          <p:nvPr/>
        </p:nvPicPr>
        <p:blipFill rotWithShape="1">
          <a:blip r:embed="rId5">
            <a:alphaModFix/>
          </a:blip>
          <a:srcRect/>
          <a:stretch/>
        </p:blipFill>
        <p:spPr>
          <a:xfrm>
            <a:off x="8742215" y="1845574"/>
            <a:ext cx="9202800" cy="20463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221" name="Google Shape;221;g2fbc011fb8e_0_73"/>
          <p:cNvPicPr preferRelativeResize="0"/>
          <p:nvPr/>
        </p:nvPicPr>
        <p:blipFill rotWithShape="1">
          <a:blip r:embed="rId6">
            <a:alphaModFix/>
          </a:blip>
          <a:srcRect/>
          <a:stretch/>
        </p:blipFill>
        <p:spPr>
          <a:xfrm>
            <a:off x="8742215" y="3918006"/>
            <a:ext cx="9202800" cy="15681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222" name="Google Shape;222;g2fbc011fb8e_0_73"/>
          <p:cNvPicPr preferRelativeResize="0"/>
          <p:nvPr/>
        </p:nvPicPr>
        <p:blipFill rotWithShape="1">
          <a:blip r:embed="rId7">
            <a:alphaModFix/>
          </a:blip>
          <a:srcRect/>
          <a:stretch/>
        </p:blipFill>
        <p:spPr>
          <a:xfrm>
            <a:off x="8742214" y="5485893"/>
            <a:ext cx="9202800" cy="14742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223" name="Google Shape;223;g2fbc011fb8e_0_73"/>
          <p:cNvPicPr preferRelativeResize="0"/>
          <p:nvPr/>
        </p:nvPicPr>
        <p:blipFill rotWithShape="1">
          <a:blip r:embed="rId8">
            <a:alphaModFix/>
          </a:blip>
          <a:srcRect/>
          <a:stretch/>
        </p:blipFill>
        <p:spPr>
          <a:xfrm>
            <a:off x="44962" y="5351986"/>
            <a:ext cx="8370000" cy="11919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224" name="Google Shape;224;g2fbc011fb8e_0_73"/>
          <p:cNvPicPr preferRelativeResize="0"/>
          <p:nvPr/>
        </p:nvPicPr>
        <p:blipFill rotWithShape="1">
          <a:blip r:embed="rId9">
            <a:alphaModFix/>
          </a:blip>
          <a:srcRect/>
          <a:stretch/>
        </p:blipFill>
        <p:spPr>
          <a:xfrm>
            <a:off x="8742214" y="7013966"/>
            <a:ext cx="9302100" cy="15750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grpSp>
        <p:nvGrpSpPr>
          <p:cNvPr id="225" name="Google Shape;225;g2fbc011fb8e_0_73"/>
          <p:cNvGrpSpPr/>
          <p:nvPr/>
        </p:nvGrpSpPr>
        <p:grpSpPr>
          <a:xfrm>
            <a:off x="44971" y="6624349"/>
            <a:ext cx="8370768" cy="1326664"/>
            <a:chOff x="400050" y="2452687"/>
            <a:chExt cx="11391900" cy="1952700"/>
          </a:xfrm>
        </p:grpSpPr>
        <p:pic>
          <p:nvPicPr>
            <p:cNvPr id="226" name="Google Shape;226;g2fbc011fb8e_0_73"/>
            <p:cNvPicPr preferRelativeResize="0"/>
            <p:nvPr/>
          </p:nvPicPr>
          <p:blipFill rotWithShape="1">
            <a:blip r:embed="rId10">
              <a:alphaModFix/>
            </a:blip>
            <a:srcRect/>
            <a:stretch/>
          </p:blipFill>
          <p:spPr>
            <a:xfrm>
              <a:off x="400050" y="2452687"/>
              <a:ext cx="11391900" cy="19527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10"/>
                </a:srgbClr>
              </a:outerShdw>
            </a:effectLst>
          </p:spPr>
        </p:pic>
        <p:sp>
          <p:nvSpPr>
            <p:cNvPr id="227" name="Google Shape;227;g2fbc011fb8e_0_73"/>
            <p:cNvSpPr/>
            <p:nvPr/>
          </p:nvSpPr>
          <p:spPr>
            <a:xfrm>
              <a:off x="3317631" y="3030415"/>
              <a:ext cx="7702200" cy="398700"/>
            </a:xfrm>
            <a:prstGeom prst="rect">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28" name="Google Shape;228;g2fbc011fb8e_0_73"/>
            <p:cNvPicPr preferRelativeResize="0"/>
            <p:nvPr/>
          </p:nvPicPr>
          <p:blipFill rotWithShape="1">
            <a:blip r:embed="rId11">
              <a:alphaModFix/>
            </a:blip>
            <a:srcRect/>
            <a:stretch/>
          </p:blipFill>
          <p:spPr>
            <a:xfrm>
              <a:off x="4696923" y="2943224"/>
              <a:ext cx="4943475" cy="485775"/>
            </a:xfrm>
            <a:prstGeom prst="rect">
              <a:avLst/>
            </a:prstGeom>
            <a:solidFill>
              <a:srgbClr val="ECECEC"/>
            </a:solidFill>
            <a:ln w="88900" cap="sq" cmpd="sng">
              <a:solidFill>
                <a:srgbClr val="FFFFFF"/>
              </a:solidFill>
              <a:prstDash val="solid"/>
              <a:miter lim="800000"/>
              <a:headEnd type="none" w="sm" len="sm"/>
              <a:tailEnd type="none" w="sm" len="sm"/>
            </a:ln>
          </p:spPr>
        </p:pic>
      </p:grpSp>
      <p:grpSp>
        <p:nvGrpSpPr>
          <p:cNvPr id="229" name="Google Shape;229;g2fbc011fb8e_0_73"/>
          <p:cNvGrpSpPr/>
          <p:nvPr/>
        </p:nvGrpSpPr>
        <p:grpSpPr>
          <a:xfrm>
            <a:off x="2" y="7958758"/>
            <a:ext cx="8460852" cy="1684516"/>
            <a:chOff x="83694" y="5510093"/>
            <a:chExt cx="10515600" cy="1343100"/>
          </a:xfrm>
        </p:grpSpPr>
        <p:pic>
          <p:nvPicPr>
            <p:cNvPr id="230" name="Google Shape;230;g2fbc011fb8e_0_73"/>
            <p:cNvPicPr preferRelativeResize="0"/>
            <p:nvPr/>
          </p:nvPicPr>
          <p:blipFill rotWithShape="1">
            <a:blip r:embed="rId12">
              <a:alphaModFix/>
            </a:blip>
            <a:srcRect b="14089"/>
            <a:stretch/>
          </p:blipFill>
          <p:spPr>
            <a:xfrm>
              <a:off x="83694" y="5510093"/>
              <a:ext cx="10515600" cy="13431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10"/>
                </a:srgbClr>
              </a:outerShdw>
            </a:effectLst>
          </p:spPr>
        </p:pic>
        <p:sp>
          <p:nvSpPr>
            <p:cNvPr id="231" name="Google Shape;231;g2fbc011fb8e_0_73"/>
            <p:cNvSpPr/>
            <p:nvPr/>
          </p:nvSpPr>
          <p:spPr>
            <a:xfrm>
              <a:off x="2880306" y="5814281"/>
              <a:ext cx="7203900" cy="449400"/>
            </a:xfrm>
            <a:prstGeom prst="rect">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32" name="Google Shape;232;g2fbc011fb8e_0_73"/>
            <p:cNvPicPr preferRelativeResize="0"/>
            <p:nvPr/>
          </p:nvPicPr>
          <p:blipFill rotWithShape="1">
            <a:blip r:embed="rId13">
              <a:alphaModFix/>
            </a:blip>
            <a:srcRect/>
            <a:stretch/>
          </p:blipFill>
          <p:spPr>
            <a:xfrm>
              <a:off x="4933594" y="5877568"/>
              <a:ext cx="2562225" cy="393247"/>
            </a:xfrm>
            <a:prstGeom prst="rect">
              <a:avLst/>
            </a:prstGeom>
            <a:noFill/>
            <a:ln>
              <a:noFill/>
            </a:ln>
          </p:spPr>
        </p:pic>
      </p:grpSp>
      <p:pic>
        <p:nvPicPr>
          <p:cNvPr id="233" name="Google Shape;233;g2fbc011fb8e_0_73"/>
          <p:cNvPicPr preferRelativeResize="0"/>
          <p:nvPr/>
        </p:nvPicPr>
        <p:blipFill rotWithShape="1">
          <a:blip r:embed="rId14">
            <a:alphaModFix/>
          </a:blip>
          <a:srcRect l="12008" t="82359" r="11696"/>
          <a:stretch/>
        </p:blipFill>
        <p:spPr>
          <a:xfrm>
            <a:off x="8742214" y="8583229"/>
            <a:ext cx="9295200" cy="11100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234" name="Google Shape;234;g2fbc011fb8e_0_73"/>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11</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fbc011fb8e_0_78"/>
          <p:cNvSpPr txBox="1">
            <a:spLocks noGrp="1"/>
          </p:cNvSpPr>
          <p:nvPr>
            <p:ph type="body" idx="1"/>
          </p:nvPr>
        </p:nvSpPr>
        <p:spPr>
          <a:xfrm>
            <a:off x="2160000" y="538275"/>
            <a:ext cx="89937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COVID - Our Trigger for Change</a:t>
            </a:r>
            <a:endParaRPr sz="3800"/>
          </a:p>
          <a:p>
            <a:pPr marL="0" lvl="0" indent="0" algn="l" rtl="0">
              <a:spcBef>
                <a:spcPts val="1500"/>
              </a:spcBef>
              <a:spcAft>
                <a:spcPts val="0"/>
              </a:spcAft>
              <a:buNone/>
            </a:pPr>
            <a:endParaRPr sz="3800"/>
          </a:p>
        </p:txBody>
      </p:sp>
      <p:sp>
        <p:nvSpPr>
          <p:cNvPr id="240" name="Google Shape;240;g2fbc011fb8e_0_78"/>
          <p:cNvSpPr/>
          <p:nvPr/>
        </p:nvSpPr>
        <p:spPr>
          <a:xfrm>
            <a:off x="892472" y="3182195"/>
            <a:ext cx="5742300" cy="4524000"/>
          </a:xfrm>
          <a:prstGeom prst="roundRect">
            <a:avLst>
              <a:gd name="adj" fmla="val 16667"/>
            </a:avLst>
          </a:prstGeom>
          <a:solidFill>
            <a:srgbClr val="00615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FFFF"/>
                </a:solidFill>
              </a:rPr>
              <a:t>Initial fall in demand due to COVID-19 was not sustained and current demand has surpassed 2019 levels</a:t>
            </a:r>
            <a:endParaRPr sz="2800"/>
          </a:p>
          <a:p>
            <a:pPr marL="0" marR="0" lvl="0" indent="0" algn="ctr" rtl="0">
              <a:spcBef>
                <a:spcPts val="0"/>
              </a:spcBef>
              <a:spcAft>
                <a:spcPts val="0"/>
              </a:spcAft>
              <a:buNone/>
            </a:pPr>
            <a:endParaRPr sz="2800">
              <a:solidFill>
                <a:srgbClr val="FFFFFF"/>
              </a:solidFill>
            </a:endParaRPr>
          </a:p>
          <a:p>
            <a:pPr marL="0" marR="0" lvl="0" indent="0" algn="ctr" rtl="0">
              <a:spcBef>
                <a:spcPts val="0"/>
              </a:spcBef>
              <a:spcAft>
                <a:spcPts val="0"/>
              </a:spcAft>
              <a:buNone/>
            </a:pPr>
            <a:r>
              <a:rPr lang="en-US" sz="2800">
                <a:solidFill>
                  <a:srgbClr val="FFFFFF"/>
                </a:solidFill>
              </a:rPr>
              <a:t>YTD ED Attendances ↑27% (n=10,355)</a:t>
            </a:r>
            <a:endParaRPr sz="2800"/>
          </a:p>
          <a:p>
            <a:pPr marL="0" marR="0" lvl="0" indent="0" algn="ctr" rtl="0">
              <a:spcBef>
                <a:spcPts val="0"/>
              </a:spcBef>
              <a:spcAft>
                <a:spcPts val="0"/>
              </a:spcAft>
              <a:buNone/>
            </a:pPr>
            <a:r>
              <a:rPr lang="en-US" sz="2800">
                <a:solidFill>
                  <a:srgbClr val="FFFFFF"/>
                </a:solidFill>
              </a:rPr>
              <a:t>YTD ED Admissions ↑20% (n=1,703)</a:t>
            </a:r>
            <a:endParaRPr sz="2800">
              <a:solidFill>
                <a:srgbClr val="FFFFFF"/>
              </a:solidFill>
            </a:endParaRPr>
          </a:p>
        </p:txBody>
      </p:sp>
      <p:pic>
        <p:nvPicPr>
          <p:cNvPr id="241" name="Google Shape;241;g2fbc011fb8e_0_78" descr="Screen Clipping"/>
          <p:cNvPicPr preferRelativeResize="0"/>
          <p:nvPr/>
        </p:nvPicPr>
        <p:blipFill rotWithShape="1">
          <a:blip r:embed="rId3">
            <a:alphaModFix/>
          </a:blip>
          <a:srcRect l="229"/>
          <a:stretch/>
        </p:blipFill>
        <p:spPr>
          <a:xfrm>
            <a:off x="7464248" y="1777798"/>
            <a:ext cx="9803774" cy="7931450"/>
          </a:xfrm>
          <a:prstGeom prst="rect">
            <a:avLst/>
          </a:prstGeom>
          <a:noFill/>
          <a:ln>
            <a:noFill/>
          </a:ln>
        </p:spPr>
      </p:pic>
      <p:sp>
        <p:nvSpPr>
          <p:cNvPr id="242" name="Google Shape;242;g2fbc011fb8e_0_78"/>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12</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fbc011fb8e_0_114"/>
          <p:cNvSpPr txBox="1">
            <a:spLocks noGrp="1"/>
          </p:cNvSpPr>
          <p:nvPr>
            <p:ph type="body" idx="1"/>
          </p:nvPr>
        </p:nvSpPr>
        <p:spPr>
          <a:xfrm>
            <a:off x="2160000" y="538275"/>
            <a:ext cx="89937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COVID - Our Trigger for Change</a:t>
            </a:r>
            <a:endParaRPr sz="3800"/>
          </a:p>
          <a:p>
            <a:pPr marL="0" lvl="0" indent="0" algn="l" rtl="0">
              <a:spcBef>
                <a:spcPts val="1500"/>
              </a:spcBef>
              <a:spcAft>
                <a:spcPts val="0"/>
              </a:spcAft>
              <a:buNone/>
            </a:pPr>
            <a:endParaRPr sz="3800"/>
          </a:p>
        </p:txBody>
      </p:sp>
      <p:sp>
        <p:nvSpPr>
          <p:cNvPr id="248" name="Google Shape;248;g2fbc011fb8e_0_114"/>
          <p:cNvSpPr/>
          <p:nvPr/>
        </p:nvSpPr>
        <p:spPr>
          <a:xfrm>
            <a:off x="4286430" y="1686779"/>
            <a:ext cx="9328500" cy="1727700"/>
          </a:xfrm>
          <a:prstGeom prst="roundRect">
            <a:avLst>
              <a:gd name="adj" fmla="val 16667"/>
            </a:avLst>
          </a:prstGeom>
          <a:solidFill>
            <a:srgbClr val="00615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300">
                <a:solidFill>
                  <a:srgbClr val="FFFFFF"/>
                </a:solidFill>
              </a:rPr>
              <a:t>Despite continued demand, the improvements introduced for COVID-19 have been sustained – the new standard! </a:t>
            </a:r>
            <a:endParaRPr sz="3300">
              <a:solidFill>
                <a:srgbClr val="FFFFFF"/>
              </a:solidFill>
            </a:endParaRPr>
          </a:p>
        </p:txBody>
      </p:sp>
      <p:pic>
        <p:nvPicPr>
          <p:cNvPr id="249" name="Google Shape;249;g2fbc011fb8e_0_114" descr="Screen Clipping"/>
          <p:cNvPicPr preferRelativeResize="0"/>
          <p:nvPr/>
        </p:nvPicPr>
        <p:blipFill rotWithShape="1">
          <a:blip r:embed="rId3">
            <a:alphaModFix/>
          </a:blip>
          <a:srcRect/>
          <a:stretch/>
        </p:blipFill>
        <p:spPr>
          <a:xfrm>
            <a:off x="740371" y="3496067"/>
            <a:ext cx="16807250" cy="6132962"/>
          </a:xfrm>
          <a:prstGeom prst="rect">
            <a:avLst/>
          </a:prstGeom>
          <a:noFill/>
          <a:ln>
            <a:noFill/>
          </a:ln>
        </p:spPr>
      </p:pic>
      <p:sp>
        <p:nvSpPr>
          <p:cNvPr id="250" name="Google Shape;250;g2fbc011fb8e_0_114"/>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13</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fbc011fb8e_0_30"/>
          <p:cNvSpPr/>
          <p:nvPr/>
        </p:nvSpPr>
        <p:spPr>
          <a:xfrm>
            <a:off x="1413600" y="2548150"/>
            <a:ext cx="15710400" cy="43833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6" name="Google Shape;256;g2fbc011fb8e_0_30"/>
          <p:cNvSpPr txBox="1"/>
          <p:nvPr/>
        </p:nvSpPr>
        <p:spPr>
          <a:xfrm>
            <a:off x="1570898" y="2551819"/>
            <a:ext cx="15460800" cy="43833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None/>
            </a:pPr>
            <a:r>
              <a:rPr lang="en-US" sz="4800" b="1">
                <a:solidFill>
                  <a:srgbClr val="006152"/>
                </a:solidFill>
              </a:rPr>
              <a:t>“The ability to deliver timely care in emergency departments requires a whole system approach to service improvement”</a:t>
            </a:r>
            <a:endParaRPr sz="4800" b="1">
              <a:solidFill>
                <a:srgbClr val="006152"/>
              </a:solidFill>
            </a:endParaRPr>
          </a:p>
        </p:txBody>
      </p:sp>
      <p:sp>
        <p:nvSpPr>
          <p:cNvPr id="257" name="Google Shape;257;g2fbc011fb8e_0_30"/>
          <p:cNvSpPr txBox="1"/>
          <p:nvPr/>
        </p:nvSpPr>
        <p:spPr>
          <a:xfrm>
            <a:off x="9953158" y="8340569"/>
            <a:ext cx="7924800" cy="80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300">
                <a:solidFill>
                  <a:srgbClr val="006152"/>
                </a:solidFill>
              </a:rPr>
              <a:t>HIQA Overview Report: Monitoring Programme Against the National Standards in Emergency Departments in 2022 </a:t>
            </a:r>
            <a:endParaRPr sz="1900"/>
          </a:p>
        </p:txBody>
      </p:sp>
      <p:sp>
        <p:nvSpPr>
          <p:cNvPr id="258" name="Google Shape;258;g2fbc011fb8e_0_3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14</a:t>
            </a:fld>
            <a:endParaRPr sz="1900" b="1" i="0" u="none" strike="noStrike" cap="none">
              <a:solidFill>
                <a:schemeClr val="lt1"/>
              </a:solidFill>
              <a:latin typeface="Arial"/>
              <a:ea typeface="Arial"/>
              <a:cs typeface="Arial"/>
              <a:sym typeface="Arial"/>
            </a:endParaRPr>
          </a:p>
        </p:txBody>
      </p:sp>
      <p:sp>
        <p:nvSpPr>
          <p:cNvPr id="259" name="Google Shape;259;g2fbc011fb8e_0_30"/>
          <p:cNvSpPr txBox="1"/>
          <p:nvPr/>
        </p:nvSpPr>
        <p:spPr>
          <a:xfrm>
            <a:off x="17723925" y="100192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fbc011fb8e_0_35"/>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The Six Cs</a:t>
            </a:r>
            <a:endParaRPr sz="3800"/>
          </a:p>
        </p:txBody>
      </p:sp>
      <p:grpSp>
        <p:nvGrpSpPr>
          <p:cNvPr id="265" name="Google Shape;265;g2fbc011fb8e_0_35"/>
          <p:cNvGrpSpPr/>
          <p:nvPr/>
        </p:nvGrpSpPr>
        <p:grpSpPr>
          <a:xfrm>
            <a:off x="4572011" y="1738250"/>
            <a:ext cx="8746903" cy="8115372"/>
            <a:chOff x="1219009" y="1276"/>
            <a:chExt cx="5169870" cy="5255389"/>
          </a:xfrm>
        </p:grpSpPr>
        <p:sp>
          <p:nvSpPr>
            <p:cNvPr id="266" name="Google Shape;266;g2fbc011fb8e_0_35"/>
            <p:cNvSpPr/>
            <p:nvPr/>
          </p:nvSpPr>
          <p:spPr>
            <a:xfrm>
              <a:off x="3096244" y="1276"/>
              <a:ext cx="1415400" cy="920100"/>
            </a:xfrm>
            <a:prstGeom prst="roundRect">
              <a:avLst>
                <a:gd name="adj" fmla="val 16667"/>
              </a:avLst>
            </a:prstGeom>
            <a:solidFill>
              <a:srgbClr val="00615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2fbc011fb8e_0_35"/>
            <p:cNvSpPr txBox="1"/>
            <p:nvPr/>
          </p:nvSpPr>
          <p:spPr>
            <a:xfrm>
              <a:off x="3141153" y="46185"/>
              <a:ext cx="1325400" cy="8301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3000" b="1">
                  <a:solidFill>
                    <a:srgbClr val="FFFFFF"/>
                  </a:solidFill>
                </a:rPr>
                <a:t>Capacity</a:t>
              </a:r>
              <a:endParaRPr sz="3000" b="1">
                <a:solidFill>
                  <a:srgbClr val="FFFFFF"/>
                </a:solidFill>
              </a:endParaRPr>
            </a:p>
          </p:txBody>
        </p:sp>
        <p:sp>
          <p:nvSpPr>
            <p:cNvPr id="268" name="Google Shape;268;g2fbc011fb8e_0_35"/>
            <p:cNvSpPr/>
            <p:nvPr/>
          </p:nvSpPr>
          <p:spPr>
            <a:xfrm>
              <a:off x="1636259" y="461255"/>
              <a:ext cx="4335300" cy="4335300"/>
            </a:xfrm>
            <a:custGeom>
              <a:avLst/>
              <a:gdLst/>
              <a:ahLst/>
              <a:cxnLst/>
              <a:rect l="l" t="t" r="r" b="b"/>
              <a:pathLst>
                <a:path w="120000" h="120000" extrusionOk="0">
                  <a:moveTo>
                    <a:pt x="79838" y="3375"/>
                  </a:moveTo>
                  <a:lnTo>
                    <a:pt x="79838" y="3375"/>
                  </a:lnTo>
                  <a:cubicBezTo>
                    <a:pt x="88115" y="6275"/>
                    <a:pt x="95656" y="10954"/>
                    <a:pt x="101929" y="17083"/>
                  </a:cubicBezTo>
                </a:path>
              </a:pathLst>
            </a:custGeom>
            <a:noFill/>
            <a:ln w="76200" cap="flat" cmpd="sng">
              <a:solidFill>
                <a:srgbClr val="0061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g2fbc011fb8e_0_35"/>
            <p:cNvSpPr/>
            <p:nvPr/>
          </p:nvSpPr>
          <p:spPr>
            <a:xfrm>
              <a:off x="4973479" y="1085098"/>
              <a:ext cx="1415400" cy="920100"/>
            </a:xfrm>
            <a:prstGeom prst="roundRect">
              <a:avLst>
                <a:gd name="adj" fmla="val 16667"/>
              </a:avLst>
            </a:prstGeom>
            <a:solidFill>
              <a:srgbClr val="00615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g2fbc011fb8e_0_35"/>
            <p:cNvSpPr txBox="1"/>
            <p:nvPr/>
          </p:nvSpPr>
          <p:spPr>
            <a:xfrm>
              <a:off x="5018388" y="1130007"/>
              <a:ext cx="1325400" cy="8301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3000" b="1">
                  <a:solidFill>
                    <a:srgbClr val="FFFFFF"/>
                  </a:solidFill>
                </a:rPr>
                <a:t>Control</a:t>
              </a:r>
              <a:endParaRPr sz="3000" b="1">
                <a:solidFill>
                  <a:srgbClr val="FFFFFF"/>
                </a:solidFill>
              </a:endParaRPr>
            </a:p>
          </p:txBody>
        </p:sp>
        <p:sp>
          <p:nvSpPr>
            <p:cNvPr id="271" name="Google Shape;271;g2fbc011fb8e_0_35"/>
            <p:cNvSpPr/>
            <p:nvPr/>
          </p:nvSpPr>
          <p:spPr>
            <a:xfrm>
              <a:off x="1636259" y="461255"/>
              <a:ext cx="4335300" cy="4335300"/>
            </a:xfrm>
            <a:custGeom>
              <a:avLst/>
              <a:gdLst/>
              <a:ahLst/>
              <a:cxnLst/>
              <a:rect l="l" t="t" r="r" b="b"/>
              <a:pathLst>
                <a:path w="120000" h="120000" extrusionOk="0">
                  <a:moveTo>
                    <a:pt x="117560" y="43063"/>
                  </a:moveTo>
                  <a:lnTo>
                    <a:pt x="117560" y="43063"/>
                  </a:lnTo>
                  <a:cubicBezTo>
                    <a:pt x="120813" y="54120"/>
                    <a:pt x="120813" y="65880"/>
                    <a:pt x="117560" y="76937"/>
                  </a:cubicBezTo>
                </a:path>
              </a:pathLst>
            </a:custGeom>
            <a:noFill/>
            <a:ln w="76200" cap="flat" cmpd="sng">
              <a:solidFill>
                <a:srgbClr val="0061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g2fbc011fb8e_0_35"/>
            <p:cNvSpPr/>
            <p:nvPr/>
          </p:nvSpPr>
          <p:spPr>
            <a:xfrm>
              <a:off x="4973479" y="3252743"/>
              <a:ext cx="1415400" cy="920100"/>
            </a:xfrm>
            <a:prstGeom prst="roundRect">
              <a:avLst>
                <a:gd name="adj" fmla="val 16667"/>
              </a:avLst>
            </a:prstGeom>
            <a:solidFill>
              <a:srgbClr val="00615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g2fbc011fb8e_0_35"/>
            <p:cNvSpPr txBox="1"/>
            <p:nvPr/>
          </p:nvSpPr>
          <p:spPr>
            <a:xfrm>
              <a:off x="5018388" y="3297652"/>
              <a:ext cx="1325400" cy="8301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2200" b="1">
                  <a:solidFill>
                    <a:srgbClr val="FFFFFF"/>
                  </a:solidFill>
                </a:rPr>
                <a:t>Communication</a:t>
              </a:r>
              <a:endParaRPr sz="2200" b="1">
                <a:solidFill>
                  <a:srgbClr val="FFFFFF"/>
                </a:solidFill>
              </a:endParaRPr>
            </a:p>
          </p:txBody>
        </p:sp>
        <p:sp>
          <p:nvSpPr>
            <p:cNvPr id="274" name="Google Shape;274;g2fbc011fb8e_0_35"/>
            <p:cNvSpPr/>
            <p:nvPr/>
          </p:nvSpPr>
          <p:spPr>
            <a:xfrm>
              <a:off x="1636259" y="461255"/>
              <a:ext cx="4335300" cy="4335300"/>
            </a:xfrm>
            <a:custGeom>
              <a:avLst/>
              <a:gdLst/>
              <a:ahLst/>
              <a:cxnLst/>
              <a:rect l="l" t="t" r="r" b="b"/>
              <a:pathLst>
                <a:path w="120000" h="120000" extrusionOk="0">
                  <a:moveTo>
                    <a:pt x="101929" y="102918"/>
                  </a:moveTo>
                  <a:cubicBezTo>
                    <a:pt x="95656" y="109047"/>
                    <a:pt x="88115" y="113726"/>
                    <a:pt x="79838" y="116626"/>
                  </a:cubicBezTo>
                </a:path>
              </a:pathLst>
            </a:custGeom>
            <a:noFill/>
            <a:ln w="76200" cap="flat" cmpd="sng">
              <a:solidFill>
                <a:srgbClr val="0061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2fbc011fb8e_0_35"/>
            <p:cNvSpPr/>
            <p:nvPr/>
          </p:nvSpPr>
          <p:spPr>
            <a:xfrm>
              <a:off x="3096244" y="4336565"/>
              <a:ext cx="1415400" cy="920100"/>
            </a:xfrm>
            <a:prstGeom prst="roundRect">
              <a:avLst>
                <a:gd name="adj" fmla="val 16667"/>
              </a:avLst>
            </a:prstGeom>
            <a:solidFill>
              <a:srgbClr val="00615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2fbc011fb8e_0_35"/>
            <p:cNvSpPr txBox="1"/>
            <p:nvPr/>
          </p:nvSpPr>
          <p:spPr>
            <a:xfrm>
              <a:off x="3141153" y="4381474"/>
              <a:ext cx="1325400" cy="8301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3000" b="1">
                  <a:solidFill>
                    <a:srgbClr val="FFFFFF"/>
                  </a:solidFill>
                </a:rPr>
                <a:t>Capability</a:t>
              </a:r>
              <a:endParaRPr sz="3000" b="1">
                <a:solidFill>
                  <a:srgbClr val="FFFFFF"/>
                </a:solidFill>
              </a:endParaRPr>
            </a:p>
          </p:txBody>
        </p:sp>
        <p:sp>
          <p:nvSpPr>
            <p:cNvPr id="277" name="Google Shape;277;g2fbc011fb8e_0_35"/>
            <p:cNvSpPr/>
            <p:nvPr/>
          </p:nvSpPr>
          <p:spPr>
            <a:xfrm>
              <a:off x="1636259" y="461255"/>
              <a:ext cx="4335300" cy="4335300"/>
            </a:xfrm>
            <a:custGeom>
              <a:avLst/>
              <a:gdLst/>
              <a:ahLst/>
              <a:cxnLst/>
              <a:rect l="l" t="t" r="r" b="b"/>
              <a:pathLst>
                <a:path w="120000" h="120000" extrusionOk="0">
                  <a:moveTo>
                    <a:pt x="40162" y="116625"/>
                  </a:moveTo>
                  <a:lnTo>
                    <a:pt x="40162" y="116625"/>
                  </a:lnTo>
                  <a:cubicBezTo>
                    <a:pt x="31885" y="113725"/>
                    <a:pt x="24344" y="109046"/>
                    <a:pt x="18071" y="102917"/>
                  </a:cubicBezTo>
                </a:path>
              </a:pathLst>
            </a:custGeom>
            <a:noFill/>
            <a:ln w="76200" cap="flat" cmpd="sng">
              <a:solidFill>
                <a:srgbClr val="0061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fbc011fb8e_0_35"/>
            <p:cNvSpPr/>
            <p:nvPr/>
          </p:nvSpPr>
          <p:spPr>
            <a:xfrm>
              <a:off x="1219009" y="3252743"/>
              <a:ext cx="1415400" cy="920100"/>
            </a:xfrm>
            <a:prstGeom prst="roundRect">
              <a:avLst>
                <a:gd name="adj" fmla="val 16667"/>
              </a:avLst>
            </a:prstGeom>
            <a:solidFill>
              <a:srgbClr val="00615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2fbc011fb8e_0_35"/>
            <p:cNvSpPr txBox="1"/>
            <p:nvPr/>
          </p:nvSpPr>
          <p:spPr>
            <a:xfrm>
              <a:off x="1263918" y="3297652"/>
              <a:ext cx="1325400" cy="8301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2700" b="1">
                  <a:solidFill>
                    <a:srgbClr val="FFFFFF"/>
                  </a:solidFill>
                </a:rPr>
                <a:t>Commitment</a:t>
              </a:r>
              <a:endParaRPr sz="2700" b="1">
                <a:solidFill>
                  <a:srgbClr val="FFFFFF"/>
                </a:solidFill>
              </a:endParaRPr>
            </a:p>
          </p:txBody>
        </p:sp>
        <p:sp>
          <p:nvSpPr>
            <p:cNvPr id="280" name="Google Shape;280;g2fbc011fb8e_0_35"/>
            <p:cNvSpPr/>
            <p:nvPr/>
          </p:nvSpPr>
          <p:spPr>
            <a:xfrm>
              <a:off x="1636259" y="461255"/>
              <a:ext cx="4335300" cy="4335300"/>
            </a:xfrm>
            <a:custGeom>
              <a:avLst/>
              <a:gdLst/>
              <a:ahLst/>
              <a:cxnLst/>
              <a:rect l="l" t="t" r="r" b="b"/>
              <a:pathLst>
                <a:path w="120000" h="120000" extrusionOk="0">
                  <a:moveTo>
                    <a:pt x="2440" y="76937"/>
                  </a:moveTo>
                  <a:cubicBezTo>
                    <a:pt x="-813" y="65880"/>
                    <a:pt x="-813" y="54120"/>
                    <a:pt x="2440" y="43063"/>
                  </a:cubicBezTo>
                </a:path>
              </a:pathLst>
            </a:custGeom>
            <a:noFill/>
            <a:ln w="76200" cap="flat" cmpd="sng">
              <a:solidFill>
                <a:srgbClr val="0061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fbc011fb8e_0_35"/>
            <p:cNvSpPr/>
            <p:nvPr/>
          </p:nvSpPr>
          <p:spPr>
            <a:xfrm>
              <a:off x="1219009" y="1085098"/>
              <a:ext cx="1415400" cy="920100"/>
            </a:xfrm>
            <a:prstGeom prst="roundRect">
              <a:avLst>
                <a:gd name="adj" fmla="val 16667"/>
              </a:avLst>
            </a:prstGeom>
            <a:solidFill>
              <a:srgbClr val="00615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2fbc011fb8e_0_35"/>
            <p:cNvSpPr txBox="1"/>
            <p:nvPr/>
          </p:nvSpPr>
          <p:spPr>
            <a:xfrm>
              <a:off x="1263918" y="1130007"/>
              <a:ext cx="1325400" cy="8301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3000" b="1">
                  <a:solidFill>
                    <a:srgbClr val="FFFFFF"/>
                  </a:solidFill>
                </a:rPr>
                <a:t>Culture</a:t>
              </a:r>
              <a:endParaRPr sz="3000" b="1">
                <a:solidFill>
                  <a:srgbClr val="FFFFFF"/>
                </a:solidFill>
              </a:endParaRPr>
            </a:p>
          </p:txBody>
        </p:sp>
        <p:sp>
          <p:nvSpPr>
            <p:cNvPr id="283" name="Google Shape;283;g2fbc011fb8e_0_35"/>
            <p:cNvSpPr/>
            <p:nvPr/>
          </p:nvSpPr>
          <p:spPr>
            <a:xfrm>
              <a:off x="1636259" y="461255"/>
              <a:ext cx="4335300" cy="4335300"/>
            </a:xfrm>
            <a:custGeom>
              <a:avLst/>
              <a:gdLst/>
              <a:ahLst/>
              <a:cxnLst/>
              <a:rect l="l" t="t" r="r" b="b"/>
              <a:pathLst>
                <a:path w="120000" h="120000" extrusionOk="0">
                  <a:moveTo>
                    <a:pt x="18071" y="17082"/>
                  </a:moveTo>
                  <a:lnTo>
                    <a:pt x="18071" y="17082"/>
                  </a:lnTo>
                  <a:cubicBezTo>
                    <a:pt x="24344" y="10953"/>
                    <a:pt x="31885" y="6274"/>
                    <a:pt x="40162" y="3374"/>
                  </a:cubicBezTo>
                </a:path>
              </a:pathLst>
            </a:custGeom>
            <a:noFill/>
            <a:ln w="76200" cap="flat" cmpd="sng">
              <a:solidFill>
                <a:srgbClr val="0061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 name="Google Shape;284;g2fbc011fb8e_0_35"/>
          <p:cNvPicPr preferRelativeResize="0"/>
          <p:nvPr/>
        </p:nvPicPr>
        <p:blipFill rotWithShape="1">
          <a:blip r:embed="rId3">
            <a:alphaModFix/>
          </a:blip>
          <a:srcRect/>
          <a:stretch/>
        </p:blipFill>
        <p:spPr>
          <a:xfrm>
            <a:off x="6951490" y="4045050"/>
            <a:ext cx="3833950" cy="2871800"/>
          </a:xfrm>
          <a:prstGeom prst="rect">
            <a:avLst/>
          </a:prstGeom>
          <a:noFill/>
          <a:ln>
            <a:noFill/>
          </a:ln>
        </p:spPr>
      </p:pic>
      <p:sp>
        <p:nvSpPr>
          <p:cNvPr id="285" name="Google Shape;285;g2fbc011fb8e_0_3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15</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fbc011fb8e_0_124"/>
          <p:cNvSpPr txBox="1">
            <a:spLocks noGrp="1"/>
          </p:cNvSpPr>
          <p:nvPr>
            <p:ph type="body" idx="1"/>
          </p:nvPr>
        </p:nvSpPr>
        <p:spPr>
          <a:xfrm>
            <a:off x="2160000" y="538275"/>
            <a:ext cx="95715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Groundhog Day…Again</a:t>
            </a:r>
            <a:endParaRPr sz="3800"/>
          </a:p>
        </p:txBody>
      </p:sp>
      <p:pic>
        <p:nvPicPr>
          <p:cNvPr id="291" name="Google Shape;291;g2fbc011fb8e_0_124"/>
          <p:cNvPicPr preferRelativeResize="0"/>
          <p:nvPr/>
        </p:nvPicPr>
        <p:blipFill rotWithShape="1">
          <a:blip r:embed="rId3">
            <a:alphaModFix/>
          </a:blip>
          <a:srcRect/>
          <a:stretch/>
        </p:blipFill>
        <p:spPr>
          <a:xfrm>
            <a:off x="2160000" y="1491195"/>
            <a:ext cx="13528825" cy="7576150"/>
          </a:xfrm>
          <a:prstGeom prst="rect">
            <a:avLst/>
          </a:prstGeom>
          <a:noFill/>
          <a:ln>
            <a:noFill/>
          </a:ln>
        </p:spPr>
      </p:pic>
      <p:sp>
        <p:nvSpPr>
          <p:cNvPr id="292" name="Google Shape;292;g2fbc011fb8e_0_124"/>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16</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fbc011fb8e_0_160"/>
          <p:cNvSpPr txBox="1"/>
          <p:nvPr/>
        </p:nvSpPr>
        <p:spPr>
          <a:xfrm>
            <a:off x="1051800" y="4123450"/>
            <a:ext cx="16184400" cy="1828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2200"/>
              <a:buFont typeface="Arial"/>
              <a:buNone/>
            </a:pPr>
            <a:r>
              <a:rPr lang="en-US" sz="8800">
                <a:solidFill>
                  <a:schemeClr val="lt1"/>
                </a:solidFill>
              </a:rPr>
              <a:t>Panel Discussion: Urgent and Emergency Care</a:t>
            </a:r>
            <a:endParaRPr sz="8800">
              <a:solidFill>
                <a:schemeClr val="lt1"/>
              </a:solidFill>
            </a:endParaRPr>
          </a:p>
          <a:p>
            <a:pPr marL="0" lvl="0" indent="0" algn="l" rtl="0">
              <a:spcBef>
                <a:spcPts val="0"/>
              </a:spcBef>
              <a:spcAft>
                <a:spcPts val="0"/>
              </a:spcAft>
              <a:buClr>
                <a:schemeClr val="dk1"/>
              </a:buClr>
              <a:buSzPts val="2200"/>
              <a:buFont typeface="Arial"/>
              <a:buNone/>
            </a:pPr>
            <a:endParaRPr sz="8800">
              <a:solidFill>
                <a:schemeClr val="lt1"/>
              </a:solidFill>
            </a:endParaRPr>
          </a:p>
          <a:p>
            <a:pPr marL="0" lvl="0" indent="0" algn="l" rtl="0">
              <a:spcBef>
                <a:spcPts val="0"/>
              </a:spcBef>
              <a:spcAft>
                <a:spcPts val="0"/>
              </a:spcAft>
              <a:buClr>
                <a:schemeClr val="dk1"/>
              </a:buClr>
              <a:buSzPts val="1200"/>
              <a:buFont typeface="Arial"/>
              <a:buNone/>
            </a:pPr>
            <a:endParaRPr sz="8800">
              <a:solidFill>
                <a:schemeClr val="lt1"/>
              </a:solidFill>
            </a:endParaRPr>
          </a:p>
        </p:txBody>
      </p:sp>
      <p:sp>
        <p:nvSpPr>
          <p:cNvPr id="298" name="Google Shape;298;g2fbc011fb8e_0_160"/>
          <p:cNvSpPr/>
          <p:nvPr/>
        </p:nvSpPr>
        <p:spPr>
          <a:xfrm>
            <a:off x="1380300" y="6903900"/>
            <a:ext cx="15527400" cy="1642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SzPts val="2200"/>
              <a:buNone/>
            </a:pPr>
            <a:r>
              <a:rPr lang="en-US" sz="3200">
                <a:solidFill>
                  <a:schemeClr val="lt1"/>
                </a:solidFill>
              </a:rPr>
              <a:t>MC: Dr Michael O’Connor</a:t>
            </a:r>
            <a:endParaRPr sz="3200">
              <a:solidFill>
                <a:schemeClr val="lt1"/>
              </a:solidFill>
            </a:endParaRPr>
          </a:p>
          <a:p>
            <a:pPr marL="0" lvl="0" indent="0" algn="ctr" rtl="0">
              <a:spcBef>
                <a:spcPts val="0"/>
              </a:spcBef>
              <a:spcAft>
                <a:spcPts val="0"/>
              </a:spcAft>
              <a:buSzPts val="2200"/>
              <a:buNone/>
            </a:pPr>
            <a:r>
              <a:rPr lang="en-US" sz="3200">
                <a:solidFill>
                  <a:schemeClr val="lt1"/>
                </a:solidFill>
              </a:rPr>
              <a:t>Panellists: Tony Canavan, Ian Carter, Dr Emer Ahern, Dr Anthony Cullen</a:t>
            </a: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marR="0" lvl="0" indent="0" algn="l" rtl="0">
              <a:spcBef>
                <a:spcPts val="0"/>
              </a:spcBef>
              <a:spcAft>
                <a:spcPts val="0"/>
              </a:spcAft>
              <a:buNone/>
            </a:pPr>
            <a:endParaRPr sz="3200">
              <a:solidFill>
                <a:schemeClr val="lt1"/>
              </a:solidFill>
            </a:endParaRPr>
          </a:p>
        </p:txBody>
      </p:sp>
      <p:sp>
        <p:nvSpPr>
          <p:cNvPr id="299" name="Google Shape;299;g2fbc011fb8e_0_16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17</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fbc011fb8e_0_217"/>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Questions</a:t>
            </a:r>
            <a:endParaRPr sz="3800"/>
          </a:p>
        </p:txBody>
      </p:sp>
      <p:sp>
        <p:nvSpPr>
          <p:cNvPr id="305" name="Google Shape;305;g2fbc011fb8e_0_217"/>
          <p:cNvSpPr txBox="1">
            <a:spLocks noGrp="1"/>
          </p:cNvSpPr>
          <p:nvPr>
            <p:ph type="body" idx="2"/>
          </p:nvPr>
        </p:nvSpPr>
        <p:spPr>
          <a:xfrm>
            <a:off x="2160000" y="2448000"/>
            <a:ext cx="14049000" cy="5752800"/>
          </a:xfrm>
          <a:prstGeom prst="rect">
            <a:avLst/>
          </a:prstGeom>
        </p:spPr>
        <p:txBody>
          <a:bodyPr spcFirstLastPara="1" wrap="square" lIns="0" tIns="0" rIns="0" bIns="0" anchor="ctr" anchorCtr="0">
            <a:noAutofit/>
          </a:bodyPr>
          <a:lstStyle/>
          <a:p>
            <a:pPr marL="457200" lvl="0" indent="-457200" algn="l" rtl="0">
              <a:spcBef>
                <a:spcPts val="1500"/>
              </a:spcBef>
              <a:spcAft>
                <a:spcPts val="0"/>
              </a:spcAft>
              <a:buSzPts val="3600"/>
              <a:buAutoNum type="arabicPeriod"/>
            </a:pPr>
            <a:r>
              <a:rPr lang="en-US" sz="3600" b="1"/>
              <a:t>What is happening to demand?</a:t>
            </a:r>
            <a:endParaRPr sz="3600" b="1"/>
          </a:p>
          <a:p>
            <a:pPr marL="457200" lvl="0" indent="-457200" algn="l" rtl="0">
              <a:spcBef>
                <a:spcPts val="1000"/>
              </a:spcBef>
              <a:spcAft>
                <a:spcPts val="0"/>
              </a:spcAft>
              <a:buSzPts val="3600"/>
              <a:buAutoNum type="arabicPeriod"/>
            </a:pPr>
            <a:r>
              <a:rPr lang="en-US" sz="3600"/>
              <a:t>What is happening with Older Population?</a:t>
            </a:r>
            <a:endParaRPr sz="3600"/>
          </a:p>
          <a:p>
            <a:pPr marL="457200" lvl="0" indent="-457200" algn="l" rtl="0">
              <a:spcBef>
                <a:spcPts val="1000"/>
              </a:spcBef>
              <a:spcAft>
                <a:spcPts val="0"/>
              </a:spcAft>
              <a:buSzPts val="3600"/>
              <a:buAutoNum type="arabicPeriod"/>
            </a:pPr>
            <a:r>
              <a:rPr lang="en-US" sz="3600"/>
              <a:t>What is happening in Primary Care?</a:t>
            </a:r>
            <a:endParaRPr sz="3600"/>
          </a:p>
          <a:p>
            <a:pPr marL="457200" lvl="0" indent="-457200" algn="l" rtl="0">
              <a:spcBef>
                <a:spcPts val="1000"/>
              </a:spcBef>
              <a:spcAft>
                <a:spcPts val="0"/>
              </a:spcAft>
              <a:buSzPts val="3600"/>
              <a:buAutoNum type="arabicPeriod"/>
            </a:pPr>
            <a:r>
              <a:rPr lang="en-US" sz="3600"/>
              <a:t>What is evidence for Harm?</a:t>
            </a:r>
            <a:endParaRPr sz="3600"/>
          </a:p>
          <a:p>
            <a:pPr marL="457200" lvl="0" indent="-457200" algn="l" rtl="0">
              <a:spcBef>
                <a:spcPts val="1500"/>
              </a:spcBef>
              <a:spcAft>
                <a:spcPts val="1000"/>
              </a:spcAft>
              <a:buSzPts val="3600"/>
              <a:buAutoNum type="arabicPeriod"/>
            </a:pPr>
            <a:r>
              <a:rPr lang="en-US" sz="3600"/>
              <a:t>Re-design?</a:t>
            </a:r>
            <a:endParaRPr sz="3600"/>
          </a:p>
        </p:txBody>
      </p:sp>
      <p:sp>
        <p:nvSpPr>
          <p:cNvPr id="306" name="Google Shape;306;g2fbc011fb8e_0_21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18</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fbc011fb8e_0_222"/>
          <p:cNvSpPr txBox="1">
            <a:spLocks noGrp="1"/>
          </p:cNvSpPr>
          <p:nvPr>
            <p:ph type="body" idx="1"/>
          </p:nvPr>
        </p:nvSpPr>
        <p:spPr>
          <a:xfrm>
            <a:off x="2160000" y="538275"/>
            <a:ext cx="159264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UEC Summary YTD vs Same Period Last Year</a:t>
            </a:r>
            <a:endParaRPr sz="3800"/>
          </a:p>
          <a:p>
            <a:pPr marL="0" lvl="0" indent="0" algn="l" rtl="0">
              <a:spcBef>
                <a:spcPts val="1500"/>
              </a:spcBef>
              <a:spcAft>
                <a:spcPts val="0"/>
              </a:spcAft>
              <a:buNone/>
            </a:pPr>
            <a:r>
              <a:rPr lang="en-US" sz="2500"/>
              <a:t>To week ending 25th August</a:t>
            </a:r>
            <a:endParaRPr sz="2500"/>
          </a:p>
        </p:txBody>
      </p:sp>
      <p:pic>
        <p:nvPicPr>
          <p:cNvPr id="312" name="Google Shape;312;g2fbc011fb8e_0_222"/>
          <p:cNvPicPr preferRelativeResize="0"/>
          <p:nvPr/>
        </p:nvPicPr>
        <p:blipFill rotWithShape="1">
          <a:blip r:embed="rId3">
            <a:alphaModFix/>
          </a:blip>
          <a:srcRect t="9706"/>
          <a:stretch/>
        </p:blipFill>
        <p:spPr>
          <a:xfrm>
            <a:off x="1052125" y="2455400"/>
            <a:ext cx="16183749" cy="7200426"/>
          </a:xfrm>
          <a:prstGeom prst="rect">
            <a:avLst/>
          </a:prstGeom>
          <a:noFill/>
          <a:ln>
            <a:noFill/>
          </a:ln>
        </p:spPr>
      </p:pic>
      <p:sp>
        <p:nvSpPr>
          <p:cNvPr id="313" name="Google Shape;313;g2fbc011fb8e_0_222"/>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19</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fbc011fb8e_0_40"/>
          <p:cNvSpPr txBox="1"/>
          <p:nvPr/>
        </p:nvSpPr>
        <p:spPr>
          <a:xfrm>
            <a:off x="505375" y="4042850"/>
            <a:ext cx="16537200" cy="1828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9200"/>
              <a:buFont typeface="Arial"/>
              <a:buNone/>
            </a:pPr>
            <a:r>
              <a:rPr lang="en-US" sz="8700">
                <a:solidFill>
                  <a:schemeClr val="lt1"/>
                </a:solidFill>
              </a:rPr>
              <a:t>University Hospital Waterford</a:t>
            </a:r>
            <a:endParaRPr sz="8700">
              <a:solidFill>
                <a:schemeClr val="lt1"/>
              </a:solidFill>
            </a:endParaRPr>
          </a:p>
          <a:p>
            <a:pPr marL="0" marR="0" lvl="0" indent="0" algn="l" rtl="0">
              <a:lnSpc>
                <a:spcPct val="90000"/>
              </a:lnSpc>
              <a:spcBef>
                <a:spcPts val="0"/>
              </a:spcBef>
              <a:spcAft>
                <a:spcPts val="0"/>
              </a:spcAft>
              <a:buClr>
                <a:schemeClr val="lt1"/>
              </a:buClr>
              <a:buSzPts val="9200"/>
              <a:buFont typeface="Arial"/>
              <a:buNone/>
            </a:pPr>
            <a:r>
              <a:rPr lang="en-US" sz="3800">
                <a:solidFill>
                  <a:schemeClr val="lt1"/>
                </a:solidFill>
              </a:rPr>
              <a:t>Our Unscheduled Care Story, 2019 to Present</a:t>
            </a:r>
            <a:endParaRPr sz="3800">
              <a:solidFill>
                <a:schemeClr val="lt1"/>
              </a:solidFill>
            </a:endParaRPr>
          </a:p>
        </p:txBody>
      </p:sp>
      <p:pic>
        <p:nvPicPr>
          <p:cNvPr id="138" name="Google Shape;138;g2fbc011fb8e_0_40"/>
          <p:cNvPicPr preferRelativeResize="0"/>
          <p:nvPr/>
        </p:nvPicPr>
        <p:blipFill rotWithShape="1">
          <a:blip r:embed="rId3">
            <a:alphaModFix/>
          </a:blip>
          <a:srcRect/>
          <a:stretch/>
        </p:blipFill>
        <p:spPr>
          <a:xfrm>
            <a:off x="743775" y="8625449"/>
            <a:ext cx="3585700" cy="1267800"/>
          </a:xfrm>
          <a:prstGeom prst="rect">
            <a:avLst/>
          </a:prstGeom>
          <a:noFill/>
          <a:ln>
            <a:noFill/>
          </a:ln>
        </p:spPr>
      </p:pic>
      <p:sp>
        <p:nvSpPr>
          <p:cNvPr id="139" name="Google Shape;139;g2fbc011fb8e_0_4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dk1"/>
                </a:solidFill>
                <a:latin typeface="Arial"/>
                <a:ea typeface="Arial"/>
                <a:cs typeface="Arial"/>
                <a:sym typeface="Arial"/>
              </a:rPr>
              <a:t>2</a:t>
            </a:fld>
            <a:endParaRPr sz="1900" b="1" i="0" u="none" strike="noStrike" cap="none">
              <a:solidFill>
                <a:schemeClr val="dk1"/>
              </a:solidFill>
              <a:latin typeface="Arial"/>
              <a:ea typeface="Arial"/>
              <a:cs typeface="Arial"/>
              <a:sym typeface="Arial"/>
            </a:endParaRPr>
          </a:p>
        </p:txBody>
      </p:sp>
      <p:sp>
        <p:nvSpPr>
          <p:cNvPr id="140" name="Google Shape;140;g2fbc011fb8e_0_40"/>
          <p:cNvSpPr txBox="1"/>
          <p:nvPr/>
        </p:nvSpPr>
        <p:spPr>
          <a:xfrm>
            <a:off x="4882075" y="7911600"/>
            <a:ext cx="10500000" cy="19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t>Dr Michael O’Connor</a:t>
            </a:r>
            <a:endParaRPr sz="2500">
              <a:solidFill>
                <a:srgbClr val="000000"/>
              </a:solidFill>
            </a:endParaRPr>
          </a:p>
          <a:p>
            <a:pPr marL="0" lvl="0" indent="0" algn="l" rtl="0">
              <a:spcBef>
                <a:spcPts val="0"/>
              </a:spcBef>
              <a:spcAft>
                <a:spcPts val="0"/>
              </a:spcAft>
              <a:buNone/>
            </a:pPr>
            <a:r>
              <a:rPr lang="en-US" sz="2500"/>
              <a:t>Consultant Geriatrician,                                                                </a:t>
            </a:r>
            <a:endParaRPr sz="2500"/>
          </a:p>
          <a:p>
            <a:pPr marL="0" lvl="0" indent="0" algn="l" rtl="0">
              <a:spcBef>
                <a:spcPts val="0"/>
              </a:spcBef>
              <a:spcAft>
                <a:spcPts val="0"/>
              </a:spcAft>
              <a:buNone/>
            </a:pPr>
            <a:r>
              <a:rPr lang="en-US" sz="2500"/>
              <a:t>National Clinical Advisor Acute Operations</a:t>
            </a:r>
            <a:endParaRPr sz="25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fbc011fb8e_0_263"/>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Questions</a:t>
            </a:r>
            <a:endParaRPr sz="3800"/>
          </a:p>
        </p:txBody>
      </p:sp>
      <p:sp>
        <p:nvSpPr>
          <p:cNvPr id="319" name="Google Shape;319;g2fbc011fb8e_0_263"/>
          <p:cNvSpPr txBox="1">
            <a:spLocks noGrp="1"/>
          </p:cNvSpPr>
          <p:nvPr>
            <p:ph type="body" idx="2"/>
          </p:nvPr>
        </p:nvSpPr>
        <p:spPr>
          <a:xfrm>
            <a:off x="2160000" y="2448000"/>
            <a:ext cx="14049000" cy="5752800"/>
          </a:xfrm>
          <a:prstGeom prst="rect">
            <a:avLst/>
          </a:prstGeom>
        </p:spPr>
        <p:txBody>
          <a:bodyPr spcFirstLastPara="1" wrap="square" lIns="0" tIns="0" rIns="0" bIns="0" anchor="ctr" anchorCtr="0">
            <a:noAutofit/>
          </a:bodyPr>
          <a:lstStyle/>
          <a:p>
            <a:pPr marL="457200" lvl="0" indent="-457200" algn="l" rtl="0">
              <a:spcBef>
                <a:spcPts val="1500"/>
              </a:spcBef>
              <a:spcAft>
                <a:spcPts val="0"/>
              </a:spcAft>
              <a:buSzPts val="3600"/>
              <a:buAutoNum type="arabicPeriod"/>
            </a:pPr>
            <a:r>
              <a:rPr lang="en-US" sz="3600"/>
              <a:t>What is happening to demand?</a:t>
            </a:r>
            <a:endParaRPr sz="3600"/>
          </a:p>
          <a:p>
            <a:pPr marL="457200" lvl="0" indent="-457200" algn="l" rtl="0">
              <a:spcBef>
                <a:spcPts val="1000"/>
              </a:spcBef>
              <a:spcAft>
                <a:spcPts val="0"/>
              </a:spcAft>
              <a:buSzPts val="3600"/>
              <a:buAutoNum type="arabicPeriod"/>
            </a:pPr>
            <a:r>
              <a:rPr lang="en-US" sz="3600" b="1"/>
              <a:t>What is happening with Older Population?</a:t>
            </a:r>
            <a:endParaRPr sz="3600" b="1"/>
          </a:p>
          <a:p>
            <a:pPr marL="457200" lvl="0" indent="-457200" algn="l" rtl="0">
              <a:spcBef>
                <a:spcPts val="1000"/>
              </a:spcBef>
              <a:spcAft>
                <a:spcPts val="0"/>
              </a:spcAft>
              <a:buSzPts val="3600"/>
              <a:buAutoNum type="arabicPeriod"/>
            </a:pPr>
            <a:r>
              <a:rPr lang="en-US" sz="3600"/>
              <a:t>What is happening in Primary Care?</a:t>
            </a:r>
            <a:endParaRPr sz="3600"/>
          </a:p>
          <a:p>
            <a:pPr marL="457200" lvl="0" indent="-457200" algn="l" rtl="0">
              <a:spcBef>
                <a:spcPts val="1000"/>
              </a:spcBef>
              <a:spcAft>
                <a:spcPts val="0"/>
              </a:spcAft>
              <a:buSzPts val="3600"/>
              <a:buAutoNum type="arabicPeriod"/>
            </a:pPr>
            <a:r>
              <a:rPr lang="en-US" sz="3600"/>
              <a:t>What is evidence for Harm?</a:t>
            </a:r>
            <a:endParaRPr sz="3600"/>
          </a:p>
          <a:p>
            <a:pPr marL="457200" lvl="0" indent="-457200" algn="l" rtl="0">
              <a:spcBef>
                <a:spcPts val="1500"/>
              </a:spcBef>
              <a:spcAft>
                <a:spcPts val="1000"/>
              </a:spcAft>
              <a:buSzPts val="3600"/>
              <a:buAutoNum type="arabicPeriod"/>
            </a:pPr>
            <a:r>
              <a:rPr lang="en-US" sz="3600"/>
              <a:t>Re-design ?</a:t>
            </a:r>
            <a:endParaRPr sz="3600"/>
          </a:p>
        </p:txBody>
      </p:sp>
      <p:sp>
        <p:nvSpPr>
          <p:cNvPr id="320" name="Google Shape;320;g2fbc011fb8e_0_263"/>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20</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fbc011fb8e_0_227"/>
          <p:cNvSpPr txBox="1">
            <a:spLocks noGrp="1"/>
          </p:cNvSpPr>
          <p:nvPr>
            <p:ph type="body" idx="1"/>
          </p:nvPr>
        </p:nvSpPr>
        <p:spPr>
          <a:xfrm>
            <a:off x="2160000" y="538275"/>
            <a:ext cx="129093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The Need for Change: Demographic Advances</a:t>
            </a:r>
            <a:endParaRPr sz="3800"/>
          </a:p>
          <a:p>
            <a:pPr marL="0" lvl="0" indent="0" algn="l" rtl="0">
              <a:spcBef>
                <a:spcPts val="1500"/>
              </a:spcBef>
              <a:spcAft>
                <a:spcPts val="0"/>
              </a:spcAft>
              <a:buNone/>
            </a:pPr>
            <a:endParaRPr sz="3800"/>
          </a:p>
        </p:txBody>
      </p:sp>
      <p:pic>
        <p:nvPicPr>
          <p:cNvPr id="326" name="Google Shape;326;g2fbc011fb8e_0_227" descr="Content Placeholder 3"/>
          <p:cNvPicPr preferRelativeResize="0"/>
          <p:nvPr/>
        </p:nvPicPr>
        <p:blipFill rotWithShape="1">
          <a:blip r:embed="rId3">
            <a:alphaModFix/>
          </a:blip>
          <a:srcRect/>
          <a:stretch/>
        </p:blipFill>
        <p:spPr>
          <a:xfrm>
            <a:off x="387149" y="1904243"/>
            <a:ext cx="9428623" cy="7708700"/>
          </a:xfrm>
          <a:prstGeom prst="rect">
            <a:avLst/>
          </a:prstGeom>
          <a:noFill/>
          <a:ln>
            <a:noFill/>
          </a:ln>
        </p:spPr>
      </p:pic>
      <p:pic>
        <p:nvPicPr>
          <p:cNvPr id="327" name="Google Shape;327;g2fbc011fb8e_0_227" descr="Content Placeholder 3"/>
          <p:cNvPicPr preferRelativeResize="0"/>
          <p:nvPr/>
        </p:nvPicPr>
        <p:blipFill rotWithShape="1">
          <a:blip r:embed="rId4">
            <a:alphaModFix/>
          </a:blip>
          <a:srcRect/>
          <a:stretch/>
        </p:blipFill>
        <p:spPr>
          <a:xfrm>
            <a:off x="9197400" y="1983024"/>
            <a:ext cx="8946149" cy="7052200"/>
          </a:xfrm>
          <a:prstGeom prst="rect">
            <a:avLst/>
          </a:prstGeom>
          <a:noFill/>
          <a:ln>
            <a:noFill/>
          </a:ln>
        </p:spPr>
      </p:pic>
      <p:sp>
        <p:nvSpPr>
          <p:cNvPr id="328" name="Google Shape;328;g2fbc011fb8e_0_22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21</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fbc011fb8e_0_232"/>
          <p:cNvSpPr txBox="1">
            <a:spLocks noGrp="1"/>
          </p:cNvSpPr>
          <p:nvPr>
            <p:ph type="body" idx="1"/>
          </p:nvPr>
        </p:nvSpPr>
        <p:spPr>
          <a:xfrm>
            <a:off x="2160000" y="538275"/>
            <a:ext cx="155415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Project Population &gt;65 Ireland</a:t>
            </a:r>
            <a:endParaRPr sz="3800"/>
          </a:p>
          <a:p>
            <a:pPr marL="0" lvl="0" indent="0" algn="l" rtl="0">
              <a:spcBef>
                <a:spcPts val="1500"/>
              </a:spcBef>
              <a:spcAft>
                <a:spcPts val="0"/>
              </a:spcAft>
              <a:buNone/>
            </a:pPr>
            <a:r>
              <a:rPr lang="en-US" sz="2500"/>
              <a:t>2006 - 2041</a:t>
            </a:r>
            <a:endParaRPr sz="2500"/>
          </a:p>
        </p:txBody>
      </p:sp>
      <p:pic>
        <p:nvPicPr>
          <p:cNvPr id="334" name="Google Shape;334;g2fbc011fb8e_0_232"/>
          <p:cNvPicPr preferRelativeResize="0"/>
          <p:nvPr/>
        </p:nvPicPr>
        <p:blipFill rotWithShape="1">
          <a:blip r:embed="rId3">
            <a:alphaModFix/>
          </a:blip>
          <a:srcRect t="19685"/>
          <a:stretch/>
        </p:blipFill>
        <p:spPr>
          <a:xfrm>
            <a:off x="484487" y="2006050"/>
            <a:ext cx="17319026" cy="7088025"/>
          </a:xfrm>
          <a:prstGeom prst="rect">
            <a:avLst/>
          </a:prstGeom>
          <a:noFill/>
          <a:ln w="9525" cap="flat" cmpd="sng">
            <a:solidFill>
              <a:srgbClr val="5B9BD5"/>
            </a:solidFill>
            <a:prstDash val="solid"/>
            <a:round/>
            <a:headEnd type="none" w="sm" len="sm"/>
            <a:tailEnd type="none" w="sm" len="sm"/>
          </a:ln>
        </p:spPr>
      </p:pic>
      <p:sp>
        <p:nvSpPr>
          <p:cNvPr id="335" name="Google Shape;335;g2fbc011fb8e_0_232"/>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22</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fbc011fb8e_0_237"/>
          <p:cNvSpPr txBox="1">
            <a:spLocks noGrp="1"/>
          </p:cNvSpPr>
          <p:nvPr>
            <p:ph type="body" idx="1"/>
          </p:nvPr>
        </p:nvSpPr>
        <p:spPr>
          <a:xfrm>
            <a:off x="2160000" y="538275"/>
            <a:ext cx="16128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Attendances 75+ Years Old YTD &amp; Site Level % Change vs Previous Years</a:t>
            </a:r>
            <a:endParaRPr sz="3800"/>
          </a:p>
          <a:p>
            <a:pPr marL="0" lvl="0" indent="0" algn="l" rtl="0">
              <a:spcBef>
                <a:spcPts val="1500"/>
              </a:spcBef>
              <a:spcAft>
                <a:spcPts val="0"/>
              </a:spcAft>
              <a:buNone/>
            </a:pPr>
            <a:r>
              <a:rPr lang="en-US" sz="2500"/>
              <a:t>To week ending 25th August</a:t>
            </a:r>
            <a:endParaRPr sz="2500"/>
          </a:p>
        </p:txBody>
      </p:sp>
      <p:pic>
        <p:nvPicPr>
          <p:cNvPr id="341" name="Google Shape;341;g2fbc011fb8e_0_237"/>
          <p:cNvPicPr preferRelativeResize="0"/>
          <p:nvPr/>
        </p:nvPicPr>
        <p:blipFill rotWithShape="1">
          <a:blip r:embed="rId3">
            <a:alphaModFix/>
          </a:blip>
          <a:srcRect t="8214"/>
          <a:stretch/>
        </p:blipFill>
        <p:spPr>
          <a:xfrm>
            <a:off x="1423200" y="2165475"/>
            <a:ext cx="15812726" cy="7813674"/>
          </a:xfrm>
          <a:prstGeom prst="rect">
            <a:avLst/>
          </a:prstGeom>
          <a:noFill/>
          <a:ln>
            <a:noFill/>
          </a:ln>
        </p:spPr>
      </p:pic>
      <p:sp>
        <p:nvSpPr>
          <p:cNvPr id="342" name="Google Shape;342;g2fbc011fb8e_0_23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23</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fbc011fb8e_0_242"/>
          <p:cNvSpPr txBox="1">
            <a:spLocks noGrp="1"/>
          </p:cNvSpPr>
          <p:nvPr>
            <p:ph type="body" idx="1"/>
          </p:nvPr>
        </p:nvSpPr>
        <p:spPr>
          <a:xfrm>
            <a:off x="2160000" y="538275"/>
            <a:ext cx="157821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 of Presentations by Triage Score 2018 - 2023, 75+</a:t>
            </a:r>
            <a:endParaRPr sz="3800"/>
          </a:p>
        </p:txBody>
      </p:sp>
      <p:pic>
        <p:nvPicPr>
          <p:cNvPr id="348" name="Google Shape;348;g2fbc011fb8e_0_242"/>
          <p:cNvPicPr preferRelativeResize="0"/>
          <p:nvPr/>
        </p:nvPicPr>
        <p:blipFill rotWithShape="1">
          <a:blip r:embed="rId3">
            <a:alphaModFix/>
          </a:blip>
          <a:srcRect t="8399"/>
          <a:stretch/>
        </p:blipFill>
        <p:spPr>
          <a:xfrm>
            <a:off x="1091475" y="1604825"/>
            <a:ext cx="15081900" cy="8263800"/>
          </a:xfrm>
          <a:prstGeom prst="rect">
            <a:avLst/>
          </a:prstGeom>
          <a:noFill/>
          <a:ln>
            <a:noFill/>
          </a:ln>
        </p:spPr>
      </p:pic>
      <p:sp>
        <p:nvSpPr>
          <p:cNvPr id="349" name="Google Shape;349;g2fbc011fb8e_0_242"/>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24</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fbc011fb8e_0_247"/>
          <p:cNvSpPr txBox="1">
            <a:spLocks noGrp="1"/>
          </p:cNvSpPr>
          <p:nvPr>
            <p:ph type="body" idx="1"/>
          </p:nvPr>
        </p:nvSpPr>
        <p:spPr>
          <a:xfrm>
            <a:off x="2160000" y="538275"/>
            <a:ext cx="152847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Public Hospital Bed Days Used by Type of Care, Age Group and Gender, 2022</a:t>
            </a:r>
            <a:endParaRPr sz="3800"/>
          </a:p>
        </p:txBody>
      </p:sp>
      <p:pic>
        <p:nvPicPr>
          <p:cNvPr id="355" name="Google Shape;355;g2fbc011fb8e_0_247"/>
          <p:cNvPicPr preferRelativeResize="0"/>
          <p:nvPr/>
        </p:nvPicPr>
        <p:blipFill rotWithShape="1">
          <a:blip r:embed="rId3">
            <a:alphaModFix/>
          </a:blip>
          <a:srcRect t="11063"/>
          <a:stretch/>
        </p:blipFill>
        <p:spPr>
          <a:xfrm>
            <a:off x="2511800" y="1776975"/>
            <a:ext cx="14001949" cy="8014776"/>
          </a:xfrm>
          <a:prstGeom prst="rect">
            <a:avLst/>
          </a:prstGeom>
          <a:noFill/>
          <a:ln>
            <a:noFill/>
          </a:ln>
        </p:spPr>
      </p:pic>
      <p:sp>
        <p:nvSpPr>
          <p:cNvPr id="356" name="Google Shape;356;g2fbc011fb8e_0_24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25</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fbc011fb8e_0_252"/>
          <p:cNvSpPr txBox="1">
            <a:spLocks noGrp="1"/>
          </p:cNvSpPr>
          <p:nvPr>
            <p:ph type="body" idx="1"/>
          </p:nvPr>
        </p:nvSpPr>
        <p:spPr>
          <a:xfrm>
            <a:off x="2160000" y="538275"/>
            <a:ext cx="16128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Accessing the Wrong  Care, Waiting for the Right Care &amp; Ageism</a:t>
            </a:r>
            <a:endParaRPr sz="3800"/>
          </a:p>
        </p:txBody>
      </p:sp>
      <p:sp>
        <p:nvSpPr>
          <p:cNvPr id="362" name="Google Shape;362;g2fbc011fb8e_0_252"/>
          <p:cNvSpPr txBox="1"/>
          <p:nvPr/>
        </p:nvSpPr>
        <p:spPr>
          <a:xfrm>
            <a:off x="838200" y="1842401"/>
            <a:ext cx="7855800" cy="7372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Longest LoS in ED</a:t>
            </a:r>
            <a:endParaRPr sz="2400">
              <a:solidFill>
                <a:srgbClr val="000000"/>
              </a:solidFill>
              <a:latin typeface="Calibri"/>
              <a:ea typeface="Calibri"/>
              <a:cs typeface="Calibri"/>
              <a:sym typeface="Calibri"/>
            </a:endParaRPr>
          </a:p>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Longest LoS in hospital 13 days</a:t>
            </a:r>
            <a:endParaRPr sz="2400">
              <a:solidFill>
                <a:srgbClr val="000000"/>
              </a:solidFill>
              <a:latin typeface="Calibri"/>
              <a:ea typeface="Calibri"/>
              <a:cs typeface="Calibri"/>
              <a:sym typeface="Calibri"/>
            </a:endParaRPr>
          </a:p>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30% get sicker in hospital</a:t>
            </a:r>
            <a:endParaRPr sz="2400">
              <a:solidFill>
                <a:srgbClr val="000000"/>
              </a:solidFill>
              <a:latin typeface="Calibri"/>
              <a:ea typeface="Calibri"/>
              <a:cs typeface="Calibri"/>
              <a:sym typeface="Calibri"/>
            </a:endParaRPr>
          </a:p>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Delayed Transfers of Care</a:t>
            </a:r>
            <a:endParaRPr sz="2400">
              <a:solidFill>
                <a:srgbClr val="000000"/>
              </a:solidFill>
              <a:latin typeface="Calibri"/>
              <a:ea typeface="Calibri"/>
              <a:cs typeface="Calibri"/>
              <a:sym typeface="Calibri"/>
            </a:endParaRPr>
          </a:p>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Higher institutionalisation rate</a:t>
            </a:r>
            <a:endParaRPr sz="2400">
              <a:solidFill>
                <a:srgbClr val="000000"/>
              </a:solidFill>
              <a:latin typeface="Calibri"/>
              <a:ea typeface="Calibri"/>
              <a:cs typeface="Calibri"/>
              <a:sym typeface="Calibri"/>
            </a:endParaRPr>
          </a:p>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Higher mortality rate</a:t>
            </a:r>
            <a:endParaRPr sz="2400">
              <a:solidFill>
                <a:srgbClr val="000000"/>
              </a:solidFill>
              <a:latin typeface="Calibri"/>
              <a:ea typeface="Calibri"/>
              <a:cs typeface="Calibri"/>
              <a:sym typeface="Calibri"/>
            </a:endParaRPr>
          </a:p>
          <a:p>
            <a:pPr marL="457200" lvl="0" indent="-475297" algn="l" rtl="0">
              <a:lnSpc>
                <a:spcPct val="170000"/>
              </a:lnSpc>
              <a:spcBef>
                <a:spcPts val="0"/>
              </a:spcBef>
              <a:spcAft>
                <a:spcPts val="0"/>
              </a:spcAft>
              <a:buClr>
                <a:srgbClr val="000000"/>
              </a:buClr>
              <a:buSzPct val="100000"/>
              <a:buChar char="●"/>
            </a:pPr>
            <a:r>
              <a:rPr lang="en-US" sz="4200">
                <a:solidFill>
                  <a:srgbClr val="000000"/>
                </a:solidFill>
              </a:rPr>
              <a:t>Higher readmission rate</a:t>
            </a:r>
            <a:endParaRPr sz="2400">
              <a:solidFill>
                <a:srgbClr val="000000"/>
              </a:solidFill>
              <a:latin typeface="Calibri"/>
              <a:ea typeface="Calibri"/>
              <a:cs typeface="Calibri"/>
              <a:sym typeface="Calibri"/>
            </a:endParaRPr>
          </a:p>
          <a:p>
            <a:pPr marL="228600" lvl="0" indent="-130810" algn="l" rtl="0">
              <a:lnSpc>
                <a:spcPct val="90000"/>
              </a:lnSpc>
              <a:spcBef>
                <a:spcPts val="1000"/>
              </a:spcBef>
              <a:spcAft>
                <a:spcPts val="0"/>
              </a:spcAft>
              <a:buNone/>
            </a:pPr>
            <a:endParaRPr sz="2800">
              <a:solidFill>
                <a:srgbClr val="000000"/>
              </a:solidFill>
              <a:latin typeface="Calibri"/>
              <a:ea typeface="Calibri"/>
              <a:cs typeface="Calibri"/>
              <a:sym typeface="Calibri"/>
            </a:endParaRPr>
          </a:p>
        </p:txBody>
      </p:sp>
      <p:pic>
        <p:nvPicPr>
          <p:cNvPr id="363" name="Google Shape;363;g2fbc011fb8e_0_252"/>
          <p:cNvPicPr preferRelativeResize="0"/>
          <p:nvPr/>
        </p:nvPicPr>
        <p:blipFill rotWithShape="1">
          <a:blip r:embed="rId3">
            <a:alphaModFix/>
          </a:blip>
          <a:srcRect/>
          <a:stretch/>
        </p:blipFill>
        <p:spPr>
          <a:xfrm>
            <a:off x="9767284" y="1797574"/>
            <a:ext cx="7131642" cy="7462326"/>
          </a:xfrm>
          <a:prstGeom prst="rect">
            <a:avLst/>
          </a:prstGeom>
          <a:noFill/>
          <a:ln>
            <a:noFill/>
          </a:ln>
        </p:spPr>
      </p:pic>
      <p:sp>
        <p:nvSpPr>
          <p:cNvPr id="364" name="Google Shape;364;g2fbc011fb8e_0_252"/>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26</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fbc011fb8e_0_276"/>
          <p:cNvSpPr txBox="1">
            <a:spLocks noGrp="1"/>
          </p:cNvSpPr>
          <p:nvPr>
            <p:ph type="body" idx="1"/>
          </p:nvPr>
        </p:nvSpPr>
        <p:spPr>
          <a:xfrm>
            <a:off x="2160000" y="538275"/>
            <a:ext cx="142896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Health System Design</a:t>
            </a:r>
            <a:endParaRPr sz="3800"/>
          </a:p>
          <a:p>
            <a:pPr marL="0" lvl="0" indent="0" algn="l" rtl="0">
              <a:spcBef>
                <a:spcPts val="1500"/>
              </a:spcBef>
              <a:spcAft>
                <a:spcPts val="0"/>
              </a:spcAft>
              <a:buNone/>
            </a:pPr>
            <a:r>
              <a:rPr lang="en-US" sz="2500"/>
              <a:t>Not for older adults…</a:t>
            </a:r>
            <a:endParaRPr sz="2500"/>
          </a:p>
        </p:txBody>
      </p:sp>
      <p:sp>
        <p:nvSpPr>
          <p:cNvPr id="370" name="Google Shape;370;g2fbc011fb8e_0_276"/>
          <p:cNvSpPr txBox="1">
            <a:spLocks noGrp="1"/>
          </p:cNvSpPr>
          <p:nvPr>
            <p:ph type="body" idx="2"/>
          </p:nvPr>
        </p:nvSpPr>
        <p:spPr>
          <a:xfrm>
            <a:off x="1233825" y="2165475"/>
            <a:ext cx="16417500" cy="7213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2900"/>
              <a:t>Because older adults are not simply people who are just older: they are a cohort with different &amp; age-specific needs:</a:t>
            </a:r>
            <a:endParaRPr sz="2900"/>
          </a:p>
          <a:p>
            <a:pPr marL="457200" lvl="0" indent="-412750" algn="l" rtl="0">
              <a:spcBef>
                <a:spcPts val="1500"/>
              </a:spcBef>
              <a:spcAft>
                <a:spcPts val="0"/>
              </a:spcAft>
              <a:buSzPts val="2900"/>
              <a:buChar char="●"/>
            </a:pPr>
            <a:r>
              <a:rPr lang="en-US" sz="2900"/>
              <a:t>They present differently when sick</a:t>
            </a:r>
            <a:endParaRPr sz="2900"/>
          </a:p>
          <a:p>
            <a:pPr marL="457200" lvl="0" indent="-412750" algn="l" rtl="0">
              <a:spcBef>
                <a:spcPts val="1000"/>
              </a:spcBef>
              <a:spcAft>
                <a:spcPts val="0"/>
              </a:spcAft>
              <a:buSzPts val="2900"/>
              <a:buChar char="●"/>
            </a:pPr>
            <a:r>
              <a:rPr lang="en-US" sz="2900"/>
              <a:t>Their bodies, minds and personalities react differently when sick</a:t>
            </a:r>
            <a:endParaRPr sz="2900"/>
          </a:p>
          <a:p>
            <a:pPr marL="457200" lvl="0" indent="-412750" algn="l" rtl="0">
              <a:spcBef>
                <a:spcPts val="1000"/>
              </a:spcBef>
              <a:spcAft>
                <a:spcPts val="0"/>
              </a:spcAft>
              <a:buSzPts val="2900"/>
              <a:buChar char="●"/>
            </a:pPr>
            <a:r>
              <a:rPr lang="en-US" sz="2900"/>
              <a:t>They need bespoke assessments &amp; treatments to get better</a:t>
            </a:r>
            <a:endParaRPr sz="2900"/>
          </a:p>
          <a:p>
            <a:pPr marL="457200" lvl="0" indent="-412750" algn="l" rtl="0">
              <a:spcBef>
                <a:spcPts val="1000"/>
              </a:spcBef>
              <a:spcAft>
                <a:spcPts val="0"/>
              </a:spcAft>
              <a:buSzPts val="2900"/>
              <a:buChar char="●"/>
            </a:pPr>
            <a:r>
              <a:rPr lang="en-US" sz="2900"/>
              <a:t>Thy can be harmed by medications &amp; treatments given to make them better</a:t>
            </a:r>
            <a:endParaRPr sz="2900"/>
          </a:p>
          <a:p>
            <a:pPr marL="457200" lvl="0" indent="-412750" algn="l" rtl="0">
              <a:spcBef>
                <a:spcPts val="1000"/>
              </a:spcBef>
              <a:spcAft>
                <a:spcPts val="0"/>
              </a:spcAft>
              <a:buSzPts val="2900"/>
              <a:buChar char="●"/>
            </a:pPr>
            <a:r>
              <a:rPr lang="en-US" sz="2900"/>
              <a:t>They needs staff who are skilled to recognise these differences</a:t>
            </a:r>
            <a:endParaRPr sz="2900"/>
          </a:p>
          <a:p>
            <a:pPr marL="457200" lvl="0" indent="-412750" algn="l" rtl="0">
              <a:spcBef>
                <a:spcPts val="1000"/>
              </a:spcBef>
              <a:spcAft>
                <a:spcPts val="0"/>
              </a:spcAft>
              <a:buSzPts val="2900"/>
              <a:buChar char="●"/>
            </a:pPr>
            <a:r>
              <a:rPr lang="en-US" sz="2900"/>
              <a:t>They need age-friendly environments to ensure dignity &amp; reduce harm</a:t>
            </a:r>
            <a:endParaRPr sz="2900"/>
          </a:p>
          <a:p>
            <a:pPr marL="457200" lvl="0" indent="-412750" algn="l" rtl="0">
              <a:spcBef>
                <a:spcPts val="1000"/>
              </a:spcBef>
              <a:spcAft>
                <a:spcPts val="0"/>
              </a:spcAft>
              <a:buSzPts val="2900"/>
              <a:buChar char="●"/>
            </a:pPr>
            <a:r>
              <a:rPr lang="en-US" sz="2900"/>
              <a:t>They need their families</a:t>
            </a:r>
            <a:endParaRPr sz="2900"/>
          </a:p>
          <a:p>
            <a:pPr marL="457200" lvl="0" indent="-412750" algn="l" rtl="0">
              <a:spcBef>
                <a:spcPts val="1500"/>
              </a:spcBef>
              <a:spcAft>
                <a:spcPts val="0"/>
              </a:spcAft>
              <a:buSzPts val="2900"/>
              <a:buChar char="●"/>
            </a:pPr>
            <a:r>
              <a:rPr lang="en-US" sz="2900"/>
              <a:t>They need time &amp; access to rehabilitation to recover</a:t>
            </a:r>
            <a:endParaRPr sz="2900"/>
          </a:p>
          <a:p>
            <a:pPr marL="0" lvl="0" indent="0" algn="l" rtl="0">
              <a:spcBef>
                <a:spcPts val="1500"/>
              </a:spcBef>
              <a:spcAft>
                <a:spcPts val="0"/>
              </a:spcAft>
              <a:buNone/>
            </a:pPr>
            <a:endParaRPr sz="2900"/>
          </a:p>
          <a:p>
            <a:pPr marL="0" lvl="0" indent="0" algn="l" rtl="0">
              <a:spcBef>
                <a:spcPts val="1500"/>
              </a:spcBef>
              <a:spcAft>
                <a:spcPts val="0"/>
              </a:spcAft>
              <a:buNone/>
            </a:pPr>
            <a:endParaRPr sz="2900"/>
          </a:p>
        </p:txBody>
      </p:sp>
      <p:sp>
        <p:nvSpPr>
          <p:cNvPr id="371" name="Google Shape;371;g2fbc011fb8e_0_276"/>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27</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fbc011fb8e_0_281"/>
          <p:cNvSpPr/>
          <p:nvPr/>
        </p:nvSpPr>
        <p:spPr>
          <a:xfrm>
            <a:off x="1492500" y="3122012"/>
            <a:ext cx="15303000" cy="36897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7" name="Google Shape;377;g2fbc011fb8e_0_281"/>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Service Design</a:t>
            </a:r>
            <a:endParaRPr sz="3800"/>
          </a:p>
        </p:txBody>
      </p:sp>
      <p:sp>
        <p:nvSpPr>
          <p:cNvPr id="378" name="Google Shape;378;g2fbc011fb8e_0_281"/>
          <p:cNvSpPr txBox="1"/>
          <p:nvPr/>
        </p:nvSpPr>
        <p:spPr>
          <a:xfrm>
            <a:off x="1657801" y="3559770"/>
            <a:ext cx="14972400" cy="2950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800"/>
              <a:buFont typeface="Calibri"/>
              <a:buNone/>
            </a:pPr>
            <a:r>
              <a:rPr lang="en-US" sz="3800" b="0" i="1" u="none" strike="noStrike" cap="none">
                <a:solidFill>
                  <a:srgbClr val="000000"/>
                </a:solidFill>
                <a:latin typeface="Calibri"/>
                <a:ea typeface="Calibri"/>
                <a:cs typeface="Calibri"/>
                <a:sym typeface="Calibri"/>
              </a:rPr>
              <a:t>If we design services for people with only one thing wrong at once but people with many things wrong turn up, the fault is not with the users but with the service, yet all too often these patients are labelled as inappropriate and presented as a problem…</a:t>
            </a:r>
            <a:endParaRPr sz="3800" b="0" i="1" u="none" strike="noStrike" cap="none">
              <a:solidFill>
                <a:srgbClr val="000000"/>
              </a:solidFill>
              <a:latin typeface="Calibri"/>
              <a:ea typeface="Calibri"/>
              <a:cs typeface="Calibri"/>
              <a:sym typeface="Calibri"/>
            </a:endParaRPr>
          </a:p>
          <a:p>
            <a:pPr marL="0" marR="0" lvl="0" indent="0" algn="r" rtl="0">
              <a:lnSpc>
                <a:spcPct val="100000"/>
              </a:lnSpc>
              <a:spcBef>
                <a:spcPts val="200"/>
              </a:spcBef>
              <a:spcAft>
                <a:spcPts val="0"/>
              </a:spcAft>
              <a:buClr>
                <a:srgbClr val="000000"/>
              </a:buClr>
              <a:buSzPts val="3800"/>
              <a:buFont typeface="Calibri"/>
              <a:buNone/>
            </a:pPr>
            <a:r>
              <a:rPr lang="en-US" sz="3800" b="1" i="0" u="none" strike="noStrike" cap="none">
                <a:solidFill>
                  <a:srgbClr val="000000"/>
                </a:solidFill>
                <a:latin typeface="Calibri"/>
                <a:ea typeface="Calibri"/>
                <a:cs typeface="Calibri"/>
                <a:sym typeface="Calibri"/>
              </a:rPr>
              <a:t>       </a:t>
            </a:r>
            <a:r>
              <a:rPr lang="en-US" sz="3000" b="1" i="0" u="none" strike="noStrike" cap="none">
                <a:solidFill>
                  <a:srgbClr val="000000"/>
                </a:solidFill>
                <a:latin typeface="Calibri"/>
                <a:ea typeface="Calibri"/>
                <a:cs typeface="Calibri"/>
                <a:sym typeface="Calibri"/>
              </a:rPr>
              <a:t>Prof Ken Rockwood</a:t>
            </a:r>
            <a:endParaRPr/>
          </a:p>
        </p:txBody>
      </p:sp>
      <p:sp>
        <p:nvSpPr>
          <p:cNvPr id="379" name="Google Shape;379;g2fbc011fb8e_0_281"/>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28</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fbc011fb8e_0_286"/>
          <p:cNvSpPr txBox="1">
            <a:spLocks noGrp="1"/>
          </p:cNvSpPr>
          <p:nvPr>
            <p:ph type="body" idx="1"/>
          </p:nvPr>
        </p:nvSpPr>
        <p:spPr>
          <a:xfrm>
            <a:off x="2160000" y="538275"/>
            <a:ext cx="16128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Population Projections and Healthcare Utilisation</a:t>
            </a:r>
            <a:endParaRPr sz="3800"/>
          </a:p>
          <a:p>
            <a:pPr marL="0" lvl="0" indent="0" algn="l" rtl="0">
              <a:spcBef>
                <a:spcPts val="1500"/>
              </a:spcBef>
              <a:spcAft>
                <a:spcPts val="0"/>
              </a:spcAft>
              <a:buNone/>
            </a:pPr>
            <a:r>
              <a:rPr lang="en-US" sz="2500"/>
              <a:t>HSE National Clinical Advisor for Acute Operations 2023</a:t>
            </a:r>
            <a:endParaRPr sz="2500"/>
          </a:p>
        </p:txBody>
      </p:sp>
      <p:pic>
        <p:nvPicPr>
          <p:cNvPr id="385" name="Google Shape;385;g2fbc011fb8e_0_286"/>
          <p:cNvPicPr preferRelativeResize="0"/>
          <p:nvPr/>
        </p:nvPicPr>
        <p:blipFill rotWithShape="1">
          <a:blip r:embed="rId3">
            <a:alphaModFix/>
          </a:blip>
          <a:srcRect t="22660"/>
          <a:stretch/>
        </p:blipFill>
        <p:spPr>
          <a:xfrm>
            <a:off x="1822975" y="2391200"/>
            <a:ext cx="14772376" cy="6627976"/>
          </a:xfrm>
          <a:prstGeom prst="rect">
            <a:avLst/>
          </a:prstGeom>
          <a:noFill/>
          <a:ln>
            <a:noFill/>
          </a:ln>
        </p:spPr>
      </p:pic>
      <p:sp>
        <p:nvSpPr>
          <p:cNvPr id="386" name="Google Shape;386;g2fbc011fb8e_0_286"/>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29</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fbc011fb8e_0_0"/>
          <p:cNvSpPr txBox="1">
            <a:spLocks noGrp="1"/>
          </p:cNvSpPr>
          <p:nvPr>
            <p:ph type="body" idx="1"/>
          </p:nvPr>
        </p:nvSpPr>
        <p:spPr>
          <a:xfrm>
            <a:off x="2160000" y="538275"/>
            <a:ext cx="12123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ED Attendances</a:t>
            </a:r>
            <a:endParaRPr sz="3800"/>
          </a:p>
          <a:p>
            <a:pPr marL="0" lvl="0" indent="0" algn="l" rtl="0">
              <a:spcBef>
                <a:spcPts val="1500"/>
              </a:spcBef>
              <a:spcAft>
                <a:spcPts val="0"/>
              </a:spcAft>
              <a:buNone/>
            </a:pPr>
            <a:endParaRPr sz="3800"/>
          </a:p>
        </p:txBody>
      </p:sp>
      <p:pic>
        <p:nvPicPr>
          <p:cNvPr id="146" name="Google Shape;146;g2fbc011fb8e_0_0"/>
          <p:cNvPicPr preferRelativeResize="0"/>
          <p:nvPr/>
        </p:nvPicPr>
        <p:blipFill rotWithShape="1">
          <a:blip r:embed="rId3">
            <a:alphaModFix/>
          </a:blip>
          <a:srcRect t="2353"/>
          <a:stretch/>
        </p:blipFill>
        <p:spPr>
          <a:xfrm>
            <a:off x="694863" y="2334450"/>
            <a:ext cx="16898274" cy="7363376"/>
          </a:xfrm>
          <a:prstGeom prst="rect">
            <a:avLst/>
          </a:prstGeom>
          <a:noFill/>
          <a:ln>
            <a:noFill/>
          </a:ln>
        </p:spPr>
      </p:pic>
      <p:sp>
        <p:nvSpPr>
          <p:cNvPr id="147" name="Google Shape;147;g2fbc011fb8e_0_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fbc011fb8e_0_305"/>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Questions</a:t>
            </a:r>
            <a:endParaRPr sz="3800"/>
          </a:p>
        </p:txBody>
      </p:sp>
      <p:sp>
        <p:nvSpPr>
          <p:cNvPr id="392" name="Google Shape;392;g2fbc011fb8e_0_305"/>
          <p:cNvSpPr txBox="1">
            <a:spLocks noGrp="1"/>
          </p:cNvSpPr>
          <p:nvPr>
            <p:ph type="body" idx="2"/>
          </p:nvPr>
        </p:nvSpPr>
        <p:spPr>
          <a:xfrm>
            <a:off x="2160000" y="2448000"/>
            <a:ext cx="14049000" cy="5752800"/>
          </a:xfrm>
          <a:prstGeom prst="rect">
            <a:avLst/>
          </a:prstGeom>
        </p:spPr>
        <p:txBody>
          <a:bodyPr spcFirstLastPara="1" wrap="square" lIns="0" tIns="0" rIns="0" bIns="0" anchor="ctr" anchorCtr="0">
            <a:noAutofit/>
          </a:bodyPr>
          <a:lstStyle/>
          <a:p>
            <a:pPr marL="457200" lvl="0" indent="-457200" algn="l" rtl="0">
              <a:spcBef>
                <a:spcPts val="1500"/>
              </a:spcBef>
              <a:spcAft>
                <a:spcPts val="0"/>
              </a:spcAft>
              <a:buSzPts val="3600"/>
              <a:buAutoNum type="arabicPeriod"/>
            </a:pPr>
            <a:r>
              <a:rPr lang="en-US" sz="3600"/>
              <a:t>What is happening to demand?</a:t>
            </a:r>
            <a:endParaRPr sz="3600"/>
          </a:p>
          <a:p>
            <a:pPr marL="457200" lvl="0" indent="-457200" algn="l" rtl="0">
              <a:spcBef>
                <a:spcPts val="1000"/>
              </a:spcBef>
              <a:spcAft>
                <a:spcPts val="0"/>
              </a:spcAft>
              <a:buSzPts val="3600"/>
              <a:buAutoNum type="arabicPeriod"/>
            </a:pPr>
            <a:r>
              <a:rPr lang="en-US" sz="3600"/>
              <a:t>What is happening with Older Population?</a:t>
            </a:r>
            <a:endParaRPr sz="3600"/>
          </a:p>
          <a:p>
            <a:pPr marL="457200" lvl="0" indent="-457200" algn="l" rtl="0">
              <a:spcBef>
                <a:spcPts val="1000"/>
              </a:spcBef>
              <a:spcAft>
                <a:spcPts val="0"/>
              </a:spcAft>
              <a:buSzPts val="3600"/>
              <a:buAutoNum type="arabicPeriod"/>
            </a:pPr>
            <a:r>
              <a:rPr lang="en-US" sz="3600" b="1"/>
              <a:t>What is happening in Primary Care?</a:t>
            </a:r>
            <a:endParaRPr sz="3600" b="1"/>
          </a:p>
          <a:p>
            <a:pPr marL="457200" lvl="0" indent="-457200" algn="l" rtl="0">
              <a:spcBef>
                <a:spcPts val="1000"/>
              </a:spcBef>
              <a:spcAft>
                <a:spcPts val="0"/>
              </a:spcAft>
              <a:buSzPts val="3600"/>
              <a:buAutoNum type="arabicPeriod"/>
            </a:pPr>
            <a:r>
              <a:rPr lang="en-US" sz="3600"/>
              <a:t>What is evidence for Harm?</a:t>
            </a:r>
            <a:endParaRPr sz="3600"/>
          </a:p>
          <a:p>
            <a:pPr marL="457200" lvl="0" indent="-457200" algn="l" rtl="0">
              <a:spcBef>
                <a:spcPts val="1500"/>
              </a:spcBef>
              <a:spcAft>
                <a:spcPts val="1000"/>
              </a:spcAft>
              <a:buSzPts val="3600"/>
              <a:buAutoNum type="arabicPeriod"/>
            </a:pPr>
            <a:r>
              <a:rPr lang="en-US" sz="3600"/>
              <a:t>Re-design ?</a:t>
            </a:r>
            <a:endParaRPr sz="3600"/>
          </a:p>
        </p:txBody>
      </p:sp>
      <p:sp>
        <p:nvSpPr>
          <p:cNvPr id="393" name="Google Shape;393;g2fbc011fb8e_0_30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30</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fbc011fb8e_0_291"/>
          <p:cNvSpPr txBox="1">
            <a:spLocks noGrp="1"/>
          </p:cNvSpPr>
          <p:nvPr>
            <p:ph type="body" idx="1"/>
          </p:nvPr>
        </p:nvSpPr>
        <p:spPr>
          <a:xfrm>
            <a:off x="2160000" y="538275"/>
            <a:ext cx="15798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Model 4 Cork University Hospital GP Referrals</a:t>
            </a:r>
            <a:r>
              <a:rPr lang="en-US"/>
              <a:t> </a:t>
            </a:r>
            <a:endParaRPr/>
          </a:p>
          <a:p>
            <a:pPr marL="0" lvl="0" indent="0" algn="l" rtl="0">
              <a:spcBef>
                <a:spcPts val="1500"/>
              </a:spcBef>
              <a:spcAft>
                <a:spcPts val="0"/>
              </a:spcAft>
              <a:buNone/>
            </a:pPr>
            <a:r>
              <a:rPr lang="en-US" sz="2500"/>
              <a:t>To Emergency Department Per Day by Age group</a:t>
            </a:r>
            <a:endParaRPr sz="2500"/>
          </a:p>
        </p:txBody>
      </p:sp>
      <p:pic>
        <p:nvPicPr>
          <p:cNvPr id="399" name="Google Shape;399;g2fbc011fb8e_0_291"/>
          <p:cNvPicPr preferRelativeResize="0"/>
          <p:nvPr/>
        </p:nvPicPr>
        <p:blipFill rotWithShape="1">
          <a:blip r:embed="rId3">
            <a:alphaModFix/>
          </a:blip>
          <a:srcRect/>
          <a:stretch/>
        </p:blipFill>
        <p:spPr>
          <a:xfrm>
            <a:off x="2236998" y="2475194"/>
            <a:ext cx="14517500" cy="2124408"/>
          </a:xfrm>
          <a:prstGeom prst="rect">
            <a:avLst/>
          </a:prstGeom>
          <a:noFill/>
          <a:ln>
            <a:noFill/>
          </a:ln>
        </p:spPr>
      </p:pic>
      <p:pic>
        <p:nvPicPr>
          <p:cNvPr id="400" name="Google Shape;400;g2fbc011fb8e_0_291"/>
          <p:cNvPicPr preferRelativeResize="0"/>
          <p:nvPr/>
        </p:nvPicPr>
        <p:blipFill rotWithShape="1">
          <a:blip r:embed="rId4">
            <a:alphaModFix/>
          </a:blip>
          <a:srcRect/>
          <a:stretch/>
        </p:blipFill>
        <p:spPr>
          <a:xfrm>
            <a:off x="2236998" y="6863220"/>
            <a:ext cx="14517500" cy="2124408"/>
          </a:xfrm>
          <a:prstGeom prst="rect">
            <a:avLst/>
          </a:prstGeom>
          <a:noFill/>
          <a:ln>
            <a:noFill/>
          </a:ln>
        </p:spPr>
      </p:pic>
      <p:sp>
        <p:nvSpPr>
          <p:cNvPr id="401" name="Google Shape;401;g2fbc011fb8e_0_291"/>
          <p:cNvSpPr txBox="1"/>
          <p:nvPr/>
        </p:nvSpPr>
        <p:spPr>
          <a:xfrm>
            <a:off x="98400" y="3214150"/>
            <a:ext cx="2061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00"/>
                </a:solidFill>
              </a:rPr>
              <a:t>All Ages</a:t>
            </a:r>
            <a:endParaRPr sz="3600" b="1">
              <a:solidFill>
                <a:srgbClr val="000000"/>
              </a:solidFill>
            </a:endParaRPr>
          </a:p>
        </p:txBody>
      </p:sp>
      <p:sp>
        <p:nvSpPr>
          <p:cNvPr id="402" name="Google Shape;402;g2fbc011fb8e_0_291"/>
          <p:cNvSpPr txBox="1"/>
          <p:nvPr/>
        </p:nvSpPr>
        <p:spPr>
          <a:xfrm>
            <a:off x="224843" y="7602166"/>
            <a:ext cx="1661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00"/>
                </a:solidFill>
              </a:rPr>
              <a:t>&gt;75yrs</a:t>
            </a:r>
            <a:endParaRPr sz="3600" b="1">
              <a:solidFill>
                <a:srgbClr val="000000"/>
              </a:solidFill>
            </a:endParaRPr>
          </a:p>
        </p:txBody>
      </p:sp>
      <p:sp>
        <p:nvSpPr>
          <p:cNvPr id="403" name="Google Shape;403;g2fbc011fb8e_0_291"/>
          <p:cNvSpPr/>
          <p:nvPr/>
        </p:nvSpPr>
        <p:spPr>
          <a:xfrm>
            <a:off x="15489844" y="3947313"/>
            <a:ext cx="1264500" cy="7200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4" name="Google Shape;404;g2fbc011fb8e_0_291"/>
          <p:cNvSpPr/>
          <p:nvPr/>
        </p:nvSpPr>
        <p:spPr>
          <a:xfrm>
            <a:off x="3621376" y="8379481"/>
            <a:ext cx="1264500" cy="7200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5" name="Google Shape;405;g2fbc011fb8e_0_291"/>
          <p:cNvSpPr/>
          <p:nvPr/>
        </p:nvSpPr>
        <p:spPr>
          <a:xfrm>
            <a:off x="15344947" y="8271606"/>
            <a:ext cx="1264500" cy="7200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6" name="Google Shape;406;g2fbc011fb8e_0_291"/>
          <p:cNvSpPr/>
          <p:nvPr/>
        </p:nvSpPr>
        <p:spPr>
          <a:xfrm>
            <a:off x="3647477" y="3976499"/>
            <a:ext cx="1264500" cy="7200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7" name="Google Shape;407;g2fbc011fb8e_0_291"/>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31</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fbc011fb8e_0_318"/>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Questions</a:t>
            </a:r>
            <a:endParaRPr sz="3800"/>
          </a:p>
        </p:txBody>
      </p:sp>
      <p:sp>
        <p:nvSpPr>
          <p:cNvPr id="413" name="Google Shape;413;g2fbc011fb8e_0_318"/>
          <p:cNvSpPr txBox="1">
            <a:spLocks noGrp="1"/>
          </p:cNvSpPr>
          <p:nvPr>
            <p:ph type="body" idx="2"/>
          </p:nvPr>
        </p:nvSpPr>
        <p:spPr>
          <a:xfrm>
            <a:off x="2160000" y="2448000"/>
            <a:ext cx="14049000" cy="5752800"/>
          </a:xfrm>
          <a:prstGeom prst="rect">
            <a:avLst/>
          </a:prstGeom>
        </p:spPr>
        <p:txBody>
          <a:bodyPr spcFirstLastPara="1" wrap="square" lIns="0" tIns="0" rIns="0" bIns="0" anchor="ctr" anchorCtr="0">
            <a:noAutofit/>
          </a:bodyPr>
          <a:lstStyle/>
          <a:p>
            <a:pPr marL="457200" lvl="0" indent="-457200" algn="l" rtl="0">
              <a:spcBef>
                <a:spcPts val="1500"/>
              </a:spcBef>
              <a:spcAft>
                <a:spcPts val="0"/>
              </a:spcAft>
              <a:buSzPts val="3600"/>
              <a:buAutoNum type="arabicPeriod"/>
            </a:pPr>
            <a:r>
              <a:rPr lang="en-US" sz="3600"/>
              <a:t>What is happening to demand?</a:t>
            </a:r>
            <a:endParaRPr sz="3600"/>
          </a:p>
          <a:p>
            <a:pPr marL="457200" lvl="0" indent="-457200" algn="l" rtl="0">
              <a:spcBef>
                <a:spcPts val="1000"/>
              </a:spcBef>
              <a:spcAft>
                <a:spcPts val="0"/>
              </a:spcAft>
              <a:buSzPts val="3600"/>
              <a:buAutoNum type="arabicPeriod"/>
            </a:pPr>
            <a:r>
              <a:rPr lang="en-US" sz="3600"/>
              <a:t>What is happening with Older Population?</a:t>
            </a:r>
            <a:endParaRPr sz="3600"/>
          </a:p>
          <a:p>
            <a:pPr marL="457200" lvl="0" indent="-457200" algn="l" rtl="0">
              <a:spcBef>
                <a:spcPts val="1000"/>
              </a:spcBef>
              <a:spcAft>
                <a:spcPts val="0"/>
              </a:spcAft>
              <a:buSzPts val="3600"/>
              <a:buAutoNum type="arabicPeriod"/>
            </a:pPr>
            <a:r>
              <a:rPr lang="en-US" sz="3600"/>
              <a:t>What is happening in Primary Care?</a:t>
            </a:r>
            <a:endParaRPr sz="3600"/>
          </a:p>
          <a:p>
            <a:pPr marL="457200" lvl="0" indent="-457200" algn="l" rtl="0">
              <a:spcBef>
                <a:spcPts val="1000"/>
              </a:spcBef>
              <a:spcAft>
                <a:spcPts val="0"/>
              </a:spcAft>
              <a:buSzPts val="3600"/>
              <a:buAutoNum type="arabicPeriod"/>
            </a:pPr>
            <a:r>
              <a:rPr lang="en-US" sz="3600" b="1"/>
              <a:t>What is evidence for Harm?</a:t>
            </a:r>
            <a:endParaRPr sz="3600" b="1"/>
          </a:p>
          <a:p>
            <a:pPr marL="457200" lvl="0" indent="-457200" algn="l" rtl="0">
              <a:spcBef>
                <a:spcPts val="1500"/>
              </a:spcBef>
              <a:spcAft>
                <a:spcPts val="1000"/>
              </a:spcAft>
              <a:buSzPts val="3600"/>
              <a:buAutoNum type="arabicPeriod"/>
            </a:pPr>
            <a:r>
              <a:rPr lang="en-US" sz="3600"/>
              <a:t>Re-design ?</a:t>
            </a:r>
            <a:endParaRPr sz="3600"/>
          </a:p>
        </p:txBody>
      </p:sp>
      <p:sp>
        <p:nvSpPr>
          <p:cNvPr id="414" name="Google Shape;414;g2fbc011fb8e_0_318"/>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32</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fbc011fb8e_0_296"/>
          <p:cNvSpPr txBox="1">
            <a:spLocks noGrp="1"/>
          </p:cNvSpPr>
          <p:nvPr>
            <p:ph type="body" idx="1"/>
          </p:nvPr>
        </p:nvSpPr>
        <p:spPr>
          <a:xfrm>
            <a:off x="2160000" y="538275"/>
            <a:ext cx="160227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The Need for Change: Voice of Patients  </a:t>
            </a:r>
            <a:endParaRPr sz="3800"/>
          </a:p>
          <a:p>
            <a:pPr marL="0" lvl="0" indent="0" algn="l" rtl="0">
              <a:spcBef>
                <a:spcPts val="1500"/>
              </a:spcBef>
              <a:spcAft>
                <a:spcPts val="0"/>
              </a:spcAft>
              <a:buNone/>
            </a:pPr>
            <a:r>
              <a:rPr lang="en-US" sz="2500"/>
              <a:t>(National Inpatient Experience Survey 2022) </a:t>
            </a:r>
            <a:endParaRPr sz="2500"/>
          </a:p>
          <a:p>
            <a:pPr marL="0" lvl="0" indent="0" algn="l" rtl="0">
              <a:spcBef>
                <a:spcPts val="1500"/>
              </a:spcBef>
              <a:spcAft>
                <a:spcPts val="0"/>
              </a:spcAft>
              <a:buNone/>
            </a:pPr>
            <a:endParaRPr sz="3800"/>
          </a:p>
        </p:txBody>
      </p:sp>
      <p:sp>
        <p:nvSpPr>
          <p:cNvPr id="420" name="Google Shape;420;g2fbc011fb8e_0_296"/>
          <p:cNvSpPr txBox="1"/>
          <p:nvPr/>
        </p:nvSpPr>
        <p:spPr>
          <a:xfrm>
            <a:off x="338400" y="1625600"/>
            <a:ext cx="17186400" cy="73920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575757"/>
              </a:buClr>
              <a:buSzPts val="1400"/>
              <a:buFont typeface="Calibri"/>
              <a:buNone/>
            </a:pPr>
            <a:r>
              <a:rPr lang="en-US" sz="1400" i="0" u="none" strike="noStrike" cap="none">
                <a:solidFill>
                  <a:srgbClr val="575757"/>
                </a:solidFill>
              </a:rPr>
              <a:t>. </a:t>
            </a:r>
            <a:endParaRPr/>
          </a:p>
        </p:txBody>
      </p:sp>
      <p:sp>
        <p:nvSpPr>
          <p:cNvPr id="421" name="Google Shape;421;g2fbc011fb8e_0_296"/>
          <p:cNvSpPr/>
          <p:nvPr/>
        </p:nvSpPr>
        <p:spPr>
          <a:xfrm>
            <a:off x="1101010" y="3382633"/>
            <a:ext cx="4296000" cy="3877500"/>
          </a:xfrm>
          <a:prstGeom prst="rect">
            <a:avLst/>
          </a:prstGeom>
          <a:solidFill>
            <a:srgbClr val="F2F2F2"/>
          </a:solidFill>
          <a:ln>
            <a:noFill/>
          </a:ln>
        </p:spPr>
        <p:txBody>
          <a:bodyPr spcFirstLastPara="1" wrap="square" lIns="88900" tIns="88900" rIns="88900" bIns="88900" anchor="t" anchorCtr="0">
            <a:noAutofit/>
          </a:bodyPr>
          <a:lstStyle/>
          <a:p>
            <a:pPr marL="0" marR="0" lvl="0" indent="0" algn="l" rtl="0">
              <a:lnSpc>
                <a:spcPct val="100000"/>
              </a:lnSpc>
              <a:spcBef>
                <a:spcPts val="0"/>
              </a:spcBef>
              <a:spcAft>
                <a:spcPts val="0"/>
              </a:spcAft>
              <a:buClr>
                <a:srgbClr val="000000"/>
              </a:buClr>
              <a:buSzPts val="1600"/>
              <a:buFont typeface="Calibri"/>
              <a:buNone/>
            </a:pPr>
            <a:r>
              <a:rPr lang="en-US" sz="2000" b="1" i="0" u="none" strike="noStrike" cap="none">
                <a:solidFill>
                  <a:srgbClr val="000000"/>
                </a:solidFill>
              </a:rPr>
              <a:t>72% </a:t>
            </a:r>
            <a:r>
              <a:rPr lang="en-US" sz="2000" i="0" u="none" strike="noStrike" cap="none">
                <a:solidFill>
                  <a:srgbClr val="000000"/>
                </a:solidFill>
              </a:rPr>
              <a:t>of patients were given enough privacy when being examined or treated in the ED</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57% </a:t>
            </a:r>
            <a:r>
              <a:rPr lang="en-US" sz="2000" i="0" u="none" strike="noStrike" cap="none">
                <a:solidFill>
                  <a:srgbClr val="000000"/>
                </a:solidFill>
              </a:rPr>
              <a:t>of patients got answers they could understand from doctors and nurses in the ED</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29%</a:t>
            </a:r>
            <a:r>
              <a:rPr lang="en-US" sz="2000" i="0" u="none" strike="noStrike" cap="none">
                <a:solidFill>
                  <a:srgbClr val="000000"/>
                </a:solidFill>
              </a:rPr>
              <a:t> of patients were admitted to a ward in less than 6 hours</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30% </a:t>
            </a:r>
            <a:r>
              <a:rPr lang="en-US" sz="2000" i="0" u="none" strike="noStrike" cap="none">
                <a:solidFill>
                  <a:srgbClr val="000000"/>
                </a:solidFill>
              </a:rPr>
              <a:t>of patients waited over 12 hours for admission to a ward</a:t>
            </a:r>
            <a:endParaRPr sz="2000"/>
          </a:p>
        </p:txBody>
      </p:sp>
      <p:sp>
        <p:nvSpPr>
          <p:cNvPr id="422" name="Google Shape;422;g2fbc011fb8e_0_296"/>
          <p:cNvSpPr/>
          <p:nvPr/>
        </p:nvSpPr>
        <p:spPr>
          <a:xfrm>
            <a:off x="13066851" y="3382633"/>
            <a:ext cx="4296000" cy="3877500"/>
          </a:xfrm>
          <a:prstGeom prst="rect">
            <a:avLst/>
          </a:prstGeom>
          <a:solidFill>
            <a:srgbClr val="F2F2F2"/>
          </a:solidFill>
          <a:ln>
            <a:noFill/>
          </a:ln>
        </p:spPr>
        <p:txBody>
          <a:bodyPr spcFirstLastPara="1" wrap="square" lIns="88900" tIns="88900" rIns="88900" bIns="88900" anchor="t" anchorCtr="0">
            <a:noAutofit/>
          </a:bodyPr>
          <a:lstStyle/>
          <a:p>
            <a:pPr marL="0" marR="0" lvl="0" indent="0" algn="l" rtl="0">
              <a:lnSpc>
                <a:spcPct val="100000"/>
              </a:lnSpc>
              <a:spcBef>
                <a:spcPts val="0"/>
              </a:spcBef>
              <a:spcAft>
                <a:spcPts val="0"/>
              </a:spcAft>
              <a:buClr>
                <a:srgbClr val="000000"/>
              </a:buClr>
              <a:buSzPts val="1600"/>
              <a:buFont typeface="Calibri"/>
              <a:buNone/>
            </a:pPr>
            <a:r>
              <a:rPr lang="en-US" sz="2000" b="1" i="0" u="none" strike="noStrike" cap="none">
                <a:solidFill>
                  <a:srgbClr val="000000"/>
                </a:solidFill>
              </a:rPr>
              <a:t>60% </a:t>
            </a:r>
            <a:r>
              <a:rPr lang="en-US" sz="2000" i="0" u="none" strike="noStrike" cap="none">
                <a:solidFill>
                  <a:srgbClr val="000000"/>
                </a:solidFill>
              </a:rPr>
              <a:t>of patients felt they were involved in decisions about their discharge</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37% </a:t>
            </a:r>
            <a:r>
              <a:rPr lang="en-US" sz="2000" i="0" u="none" strike="noStrike" cap="none">
                <a:solidFill>
                  <a:srgbClr val="000000"/>
                </a:solidFill>
              </a:rPr>
              <a:t>of patients got information about medication side effects going home</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36% </a:t>
            </a:r>
            <a:r>
              <a:rPr lang="en-US" sz="2000" i="0" u="none" strike="noStrike" cap="none">
                <a:solidFill>
                  <a:srgbClr val="000000"/>
                </a:solidFill>
              </a:rPr>
              <a:t>of families got all the information needed to help care for patients at home</a:t>
            </a:r>
            <a:endParaRPr sz="2000"/>
          </a:p>
        </p:txBody>
      </p:sp>
      <p:sp>
        <p:nvSpPr>
          <p:cNvPr id="423" name="Google Shape;423;g2fbc011fb8e_0_296"/>
          <p:cNvSpPr/>
          <p:nvPr/>
        </p:nvSpPr>
        <p:spPr>
          <a:xfrm>
            <a:off x="6997249" y="3382633"/>
            <a:ext cx="4296000" cy="3877500"/>
          </a:xfrm>
          <a:prstGeom prst="rect">
            <a:avLst/>
          </a:prstGeom>
          <a:solidFill>
            <a:srgbClr val="F2F2F2"/>
          </a:solidFill>
          <a:ln>
            <a:noFill/>
          </a:ln>
        </p:spPr>
        <p:txBody>
          <a:bodyPr spcFirstLastPara="1" wrap="square" lIns="88900" tIns="88900" rIns="88900" bIns="88900" anchor="t" anchorCtr="0">
            <a:noAutofit/>
          </a:bodyPr>
          <a:lstStyle/>
          <a:p>
            <a:pPr marL="0" marR="0" lvl="0" indent="0" algn="l" rtl="0">
              <a:lnSpc>
                <a:spcPct val="100000"/>
              </a:lnSpc>
              <a:spcBef>
                <a:spcPts val="0"/>
              </a:spcBef>
              <a:spcAft>
                <a:spcPts val="0"/>
              </a:spcAft>
              <a:buClr>
                <a:srgbClr val="000000"/>
              </a:buClr>
              <a:buSzPts val="1600"/>
              <a:buFont typeface="Calibri"/>
              <a:buNone/>
            </a:pPr>
            <a:r>
              <a:rPr lang="en-US" sz="2000" b="1" i="0" u="none" strike="noStrike" cap="none">
                <a:solidFill>
                  <a:srgbClr val="000000"/>
                </a:solidFill>
              </a:rPr>
              <a:t>30% </a:t>
            </a:r>
            <a:r>
              <a:rPr lang="en-US" sz="2000" i="0" u="none" strike="noStrike" cap="none">
                <a:solidFill>
                  <a:srgbClr val="000000"/>
                </a:solidFill>
              </a:rPr>
              <a:t>of patients could find someone to talk about their worries and fears</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47% </a:t>
            </a:r>
            <a:r>
              <a:rPr lang="en-US" sz="2000" i="0" u="none" strike="noStrike" cap="none">
                <a:solidFill>
                  <a:srgbClr val="000000"/>
                </a:solidFill>
              </a:rPr>
              <a:t>of patients got help from staff in time to get to the bathroom or toilet</a:t>
            </a:r>
            <a:endParaRPr sz="2000"/>
          </a:p>
          <a:p>
            <a:pPr marL="0" marR="0" lvl="0" indent="0" algn="l" rtl="0">
              <a:lnSpc>
                <a:spcPct val="100000"/>
              </a:lnSpc>
              <a:spcBef>
                <a:spcPts val="1000"/>
              </a:spcBef>
              <a:spcAft>
                <a:spcPts val="0"/>
              </a:spcAft>
              <a:buClr>
                <a:srgbClr val="000000"/>
              </a:buClr>
              <a:buSzPts val="1600"/>
              <a:buFont typeface="Calibri"/>
              <a:buNone/>
            </a:pPr>
            <a:r>
              <a:rPr lang="en-US" sz="2000" b="1" i="0" u="none" strike="noStrike" cap="none">
                <a:solidFill>
                  <a:srgbClr val="000000"/>
                </a:solidFill>
              </a:rPr>
              <a:t>62% </a:t>
            </a:r>
            <a:r>
              <a:rPr lang="en-US" sz="2000" i="0" u="none" strike="noStrike" cap="none">
                <a:solidFill>
                  <a:srgbClr val="000000"/>
                </a:solidFill>
              </a:rPr>
              <a:t>of patients had enough time to discuss their care or treatment with a doctor</a:t>
            </a:r>
            <a:endParaRPr sz="2000"/>
          </a:p>
          <a:p>
            <a:pPr marL="0" marR="0" lvl="0" indent="0" algn="l" rtl="0">
              <a:lnSpc>
                <a:spcPct val="100000"/>
              </a:lnSpc>
              <a:spcBef>
                <a:spcPts val="1000"/>
              </a:spcBef>
              <a:spcAft>
                <a:spcPts val="0"/>
              </a:spcAft>
              <a:buClr>
                <a:srgbClr val="000000"/>
              </a:buClr>
              <a:buSzPts val="1400"/>
              <a:buFont typeface="Calibri"/>
              <a:buNone/>
            </a:pPr>
            <a:endParaRPr sz="2000" i="0" u="none" strike="noStrike" cap="none">
              <a:solidFill>
                <a:srgbClr val="000000"/>
              </a:solidFill>
            </a:endParaRPr>
          </a:p>
          <a:p>
            <a:pPr marL="285750" marR="0" lvl="0" indent="-196850" algn="just" rtl="0">
              <a:lnSpc>
                <a:spcPct val="100000"/>
              </a:lnSpc>
              <a:spcBef>
                <a:spcPts val="1000"/>
              </a:spcBef>
              <a:spcAft>
                <a:spcPts val="0"/>
              </a:spcAft>
              <a:buClr>
                <a:srgbClr val="000000"/>
              </a:buClr>
              <a:buSzPts val="1400"/>
              <a:buFont typeface="Arial"/>
              <a:buNone/>
            </a:pPr>
            <a:endParaRPr sz="2000" i="1" u="none" strike="noStrike" cap="none">
              <a:solidFill>
                <a:srgbClr val="000000"/>
              </a:solidFill>
            </a:endParaRPr>
          </a:p>
        </p:txBody>
      </p:sp>
      <p:sp>
        <p:nvSpPr>
          <p:cNvPr id="424" name="Google Shape;424;g2fbc011fb8e_0_296"/>
          <p:cNvSpPr/>
          <p:nvPr/>
        </p:nvSpPr>
        <p:spPr>
          <a:xfrm>
            <a:off x="1101010" y="2791256"/>
            <a:ext cx="4296000" cy="503400"/>
          </a:xfrm>
          <a:prstGeom prst="rect">
            <a:avLst/>
          </a:prstGeom>
          <a:solidFill>
            <a:srgbClr val="70AD47"/>
          </a:solidFill>
          <a:ln>
            <a:noFill/>
          </a:ln>
        </p:spPr>
        <p:txBody>
          <a:bodyPr spcFirstLastPara="1" wrap="square" lIns="88900" tIns="88900" rIns="88900" bIns="889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2000" b="1" i="0" u="none" strike="noStrike" cap="none">
                <a:solidFill>
                  <a:srgbClr val="FFFFFF"/>
                </a:solidFill>
              </a:rPr>
              <a:t>Emergency Department</a:t>
            </a:r>
            <a:endParaRPr sz="2000"/>
          </a:p>
        </p:txBody>
      </p:sp>
      <p:sp>
        <p:nvSpPr>
          <p:cNvPr id="425" name="Google Shape;425;g2fbc011fb8e_0_296"/>
          <p:cNvSpPr/>
          <p:nvPr/>
        </p:nvSpPr>
        <p:spPr>
          <a:xfrm>
            <a:off x="6997249" y="2791256"/>
            <a:ext cx="4296000" cy="503400"/>
          </a:xfrm>
          <a:prstGeom prst="rect">
            <a:avLst/>
          </a:prstGeom>
          <a:solidFill>
            <a:srgbClr val="5B9BD5"/>
          </a:solidFill>
          <a:ln>
            <a:noFill/>
          </a:ln>
        </p:spPr>
        <p:txBody>
          <a:bodyPr spcFirstLastPara="1" wrap="square" lIns="88900" tIns="88900" rIns="88900" bIns="889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2000" b="1" i="0" u="none" strike="noStrike" cap="none">
                <a:solidFill>
                  <a:srgbClr val="FFFFFF"/>
                </a:solidFill>
              </a:rPr>
              <a:t>Stay on the wards</a:t>
            </a:r>
            <a:endParaRPr sz="2000"/>
          </a:p>
        </p:txBody>
      </p:sp>
      <p:sp>
        <p:nvSpPr>
          <p:cNvPr id="426" name="Google Shape;426;g2fbc011fb8e_0_296"/>
          <p:cNvSpPr/>
          <p:nvPr/>
        </p:nvSpPr>
        <p:spPr>
          <a:xfrm>
            <a:off x="13066851" y="2791256"/>
            <a:ext cx="4296000" cy="503400"/>
          </a:xfrm>
          <a:prstGeom prst="rect">
            <a:avLst/>
          </a:prstGeom>
          <a:solidFill>
            <a:srgbClr val="52CAB8"/>
          </a:solidFill>
          <a:ln>
            <a:noFill/>
          </a:ln>
        </p:spPr>
        <p:txBody>
          <a:bodyPr spcFirstLastPara="1" wrap="square" lIns="88900" tIns="88900" rIns="88900" bIns="889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2000" b="1" i="0" u="none" strike="noStrike" cap="none">
                <a:solidFill>
                  <a:srgbClr val="FFFFFF"/>
                </a:solidFill>
              </a:rPr>
              <a:t>Discharge </a:t>
            </a:r>
            <a:endParaRPr sz="2000"/>
          </a:p>
        </p:txBody>
      </p:sp>
      <p:grpSp>
        <p:nvGrpSpPr>
          <p:cNvPr id="427" name="Google Shape;427;g2fbc011fb8e_0_296"/>
          <p:cNvGrpSpPr/>
          <p:nvPr/>
        </p:nvGrpSpPr>
        <p:grpSpPr>
          <a:xfrm>
            <a:off x="495386" y="2791195"/>
            <a:ext cx="540341" cy="492641"/>
            <a:chOff x="10324860" y="2855717"/>
            <a:chExt cx="361674" cy="361333"/>
          </a:xfrm>
        </p:grpSpPr>
        <p:sp>
          <p:nvSpPr>
            <p:cNvPr id="428" name="Google Shape;428;g2fbc011fb8e_0_296"/>
            <p:cNvSpPr/>
            <p:nvPr/>
          </p:nvSpPr>
          <p:spPr>
            <a:xfrm>
              <a:off x="10415597" y="2946370"/>
              <a:ext cx="180195" cy="180028"/>
            </a:xfrm>
            <a:custGeom>
              <a:avLst/>
              <a:gdLst/>
              <a:ahLst/>
              <a:cxnLst/>
              <a:rect l="l" t="t" r="r" b="b"/>
              <a:pathLst>
                <a:path w="180195" h="180028" extrusionOk="0">
                  <a:moveTo>
                    <a:pt x="118214" y="55541"/>
                  </a:moveTo>
                  <a:lnTo>
                    <a:pt x="118214" y="0"/>
                  </a:lnTo>
                  <a:lnTo>
                    <a:pt x="61982" y="0"/>
                  </a:lnTo>
                  <a:lnTo>
                    <a:pt x="61982" y="55541"/>
                  </a:lnTo>
                  <a:cubicBezTo>
                    <a:pt x="61982" y="59371"/>
                    <a:pt x="59427" y="61925"/>
                    <a:pt x="55592" y="61925"/>
                  </a:cubicBezTo>
                  <a:lnTo>
                    <a:pt x="0" y="61925"/>
                  </a:lnTo>
                  <a:lnTo>
                    <a:pt x="0" y="118104"/>
                  </a:lnTo>
                  <a:lnTo>
                    <a:pt x="55592" y="118104"/>
                  </a:lnTo>
                  <a:cubicBezTo>
                    <a:pt x="59427" y="118104"/>
                    <a:pt x="61982" y="120657"/>
                    <a:pt x="61982" y="124488"/>
                  </a:cubicBezTo>
                  <a:lnTo>
                    <a:pt x="61982" y="180028"/>
                  </a:lnTo>
                  <a:lnTo>
                    <a:pt x="118214" y="180028"/>
                  </a:lnTo>
                  <a:lnTo>
                    <a:pt x="118214" y="124488"/>
                  </a:lnTo>
                  <a:cubicBezTo>
                    <a:pt x="118214" y="120657"/>
                    <a:pt x="120770" y="118104"/>
                    <a:pt x="124604" y="118104"/>
                  </a:cubicBezTo>
                  <a:lnTo>
                    <a:pt x="180196" y="118104"/>
                  </a:lnTo>
                  <a:lnTo>
                    <a:pt x="180196" y="61925"/>
                  </a:lnTo>
                  <a:lnTo>
                    <a:pt x="124604" y="61925"/>
                  </a:lnTo>
                  <a:cubicBezTo>
                    <a:pt x="121409" y="61925"/>
                    <a:pt x="118214" y="59371"/>
                    <a:pt x="118214" y="55541"/>
                  </a:cubicBezTo>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29" name="Google Shape;429;g2fbc011fb8e_0_296"/>
            <p:cNvSpPr/>
            <p:nvPr/>
          </p:nvSpPr>
          <p:spPr>
            <a:xfrm>
              <a:off x="10324860" y="2855717"/>
              <a:ext cx="361674" cy="361333"/>
            </a:xfrm>
            <a:custGeom>
              <a:avLst/>
              <a:gdLst/>
              <a:ahLst/>
              <a:cxnLst/>
              <a:rect l="l" t="t" r="r" b="b"/>
              <a:pathLst>
                <a:path w="361674" h="361333" extrusionOk="0">
                  <a:moveTo>
                    <a:pt x="284352" y="215140"/>
                  </a:moveTo>
                  <a:cubicBezTo>
                    <a:pt x="284352" y="218971"/>
                    <a:pt x="281796" y="221524"/>
                    <a:pt x="277962" y="221524"/>
                  </a:cubicBezTo>
                  <a:lnTo>
                    <a:pt x="222369" y="221524"/>
                  </a:lnTo>
                  <a:lnTo>
                    <a:pt x="222369" y="277065"/>
                  </a:lnTo>
                  <a:cubicBezTo>
                    <a:pt x="222369" y="280895"/>
                    <a:pt x="219813" y="283449"/>
                    <a:pt x="215979" y="283449"/>
                  </a:cubicBezTo>
                  <a:lnTo>
                    <a:pt x="146969" y="283449"/>
                  </a:lnTo>
                  <a:cubicBezTo>
                    <a:pt x="143134" y="283449"/>
                    <a:pt x="140579" y="280895"/>
                    <a:pt x="140579" y="277065"/>
                  </a:cubicBezTo>
                  <a:lnTo>
                    <a:pt x="140579" y="221524"/>
                  </a:lnTo>
                  <a:lnTo>
                    <a:pt x="84986" y="221524"/>
                  </a:lnTo>
                  <a:cubicBezTo>
                    <a:pt x="81152" y="221524"/>
                    <a:pt x="78596" y="218971"/>
                    <a:pt x="78596" y="215140"/>
                  </a:cubicBezTo>
                  <a:lnTo>
                    <a:pt x="78596" y="146193"/>
                  </a:lnTo>
                  <a:cubicBezTo>
                    <a:pt x="78596" y="142363"/>
                    <a:pt x="81152" y="139809"/>
                    <a:pt x="84986" y="139809"/>
                  </a:cubicBezTo>
                  <a:lnTo>
                    <a:pt x="140579" y="139809"/>
                  </a:lnTo>
                  <a:lnTo>
                    <a:pt x="140579" y="84268"/>
                  </a:lnTo>
                  <a:cubicBezTo>
                    <a:pt x="140579" y="80438"/>
                    <a:pt x="143134" y="77884"/>
                    <a:pt x="146969" y="77884"/>
                  </a:cubicBezTo>
                  <a:lnTo>
                    <a:pt x="215979" y="77884"/>
                  </a:lnTo>
                  <a:cubicBezTo>
                    <a:pt x="219813" y="77884"/>
                    <a:pt x="222369" y="80438"/>
                    <a:pt x="222369" y="84268"/>
                  </a:cubicBezTo>
                  <a:lnTo>
                    <a:pt x="222369" y="139809"/>
                  </a:lnTo>
                  <a:lnTo>
                    <a:pt x="277962" y="139809"/>
                  </a:lnTo>
                  <a:cubicBezTo>
                    <a:pt x="281796" y="139809"/>
                    <a:pt x="284352" y="142363"/>
                    <a:pt x="284352" y="146193"/>
                  </a:cubicBezTo>
                  <a:lnTo>
                    <a:pt x="284352" y="215140"/>
                  </a:lnTo>
                  <a:close/>
                  <a:moveTo>
                    <a:pt x="180835" y="0"/>
                  </a:moveTo>
                  <a:cubicBezTo>
                    <a:pt x="80513" y="0"/>
                    <a:pt x="0" y="81076"/>
                    <a:pt x="0" y="180667"/>
                  </a:cubicBezTo>
                  <a:cubicBezTo>
                    <a:pt x="0" y="280895"/>
                    <a:pt x="81152" y="361333"/>
                    <a:pt x="180835" y="361333"/>
                  </a:cubicBezTo>
                  <a:cubicBezTo>
                    <a:pt x="280518" y="361333"/>
                    <a:pt x="361670" y="280257"/>
                    <a:pt x="361670" y="180667"/>
                  </a:cubicBezTo>
                  <a:cubicBezTo>
                    <a:pt x="362309" y="80438"/>
                    <a:pt x="281157" y="0"/>
                    <a:pt x="180835" y="0"/>
                  </a:cubicBezTo>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grpSp>
        <p:nvGrpSpPr>
          <p:cNvPr id="430" name="Google Shape;430;g2fbc011fb8e_0_296"/>
          <p:cNvGrpSpPr/>
          <p:nvPr/>
        </p:nvGrpSpPr>
        <p:grpSpPr>
          <a:xfrm>
            <a:off x="6407218" y="2800711"/>
            <a:ext cx="540336" cy="492641"/>
            <a:chOff x="9279466" y="3824168"/>
            <a:chExt cx="361671" cy="361333"/>
          </a:xfrm>
        </p:grpSpPr>
        <p:sp>
          <p:nvSpPr>
            <p:cNvPr id="431" name="Google Shape;431;g2fbc011fb8e_0_296"/>
            <p:cNvSpPr/>
            <p:nvPr/>
          </p:nvSpPr>
          <p:spPr>
            <a:xfrm>
              <a:off x="9542732" y="4026540"/>
              <a:ext cx="17891" cy="17875"/>
            </a:xfrm>
            <a:custGeom>
              <a:avLst/>
              <a:gdLst/>
              <a:ahLst/>
              <a:cxnLst/>
              <a:rect l="l" t="t" r="r" b="b"/>
              <a:pathLst>
                <a:path w="17891" h="17875" extrusionOk="0">
                  <a:moveTo>
                    <a:pt x="8946" y="0"/>
                  </a:moveTo>
                  <a:cubicBezTo>
                    <a:pt x="3834" y="0"/>
                    <a:pt x="0" y="3831"/>
                    <a:pt x="0" y="8938"/>
                  </a:cubicBezTo>
                  <a:cubicBezTo>
                    <a:pt x="0" y="14045"/>
                    <a:pt x="3834" y="17875"/>
                    <a:pt x="8946" y="17875"/>
                  </a:cubicBezTo>
                  <a:cubicBezTo>
                    <a:pt x="14058" y="17875"/>
                    <a:pt x="17891" y="14045"/>
                    <a:pt x="17891" y="8938"/>
                  </a:cubicBezTo>
                  <a:cubicBezTo>
                    <a:pt x="17891" y="3831"/>
                    <a:pt x="13419" y="0"/>
                    <a:pt x="8946" y="0"/>
                  </a:cubicBezTo>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32" name="Google Shape;432;g2fbc011fb8e_0_296"/>
            <p:cNvSpPr/>
            <p:nvPr/>
          </p:nvSpPr>
          <p:spPr>
            <a:xfrm>
              <a:off x="9279466" y="3824168"/>
              <a:ext cx="361671" cy="361333"/>
            </a:xfrm>
            <a:custGeom>
              <a:avLst/>
              <a:gdLst/>
              <a:ahLst/>
              <a:cxnLst/>
              <a:rect l="l" t="t" r="r" b="b"/>
              <a:pathLst>
                <a:path w="361671" h="361333" extrusionOk="0">
                  <a:moveTo>
                    <a:pt x="272212" y="233015"/>
                  </a:moveTo>
                  <a:cubicBezTo>
                    <a:pt x="260071" y="233015"/>
                    <a:pt x="250486" y="223439"/>
                    <a:pt x="250486" y="211310"/>
                  </a:cubicBezTo>
                  <a:cubicBezTo>
                    <a:pt x="250486" y="201734"/>
                    <a:pt x="256876" y="193435"/>
                    <a:pt x="265822" y="190881"/>
                  </a:cubicBezTo>
                  <a:lnTo>
                    <a:pt x="265822" y="158323"/>
                  </a:lnTo>
                  <a:cubicBezTo>
                    <a:pt x="265822" y="144916"/>
                    <a:pt x="254959" y="134064"/>
                    <a:pt x="241540" y="134064"/>
                  </a:cubicBezTo>
                  <a:cubicBezTo>
                    <a:pt x="228121" y="134064"/>
                    <a:pt x="217258" y="144916"/>
                    <a:pt x="217258" y="158323"/>
                  </a:cubicBezTo>
                  <a:lnTo>
                    <a:pt x="217258" y="226631"/>
                  </a:lnTo>
                  <a:cubicBezTo>
                    <a:pt x="217258" y="255359"/>
                    <a:pt x="193615" y="278341"/>
                    <a:pt x="165500" y="278341"/>
                  </a:cubicBezTo>
                  <a:cubicBezTo>
                    <a:pt x="136745" y="278341"/>
                    <a:pt x="113741" y="254721"/>
                    <a:pt x="113741" y="226631"/>
                  </a:cubicBezTo>
                  <a:lnTo>
                    <a:pt x="113741" y="187051"/>
                  </a:lnTo>
                  <a:cubicBezTo>
                    <a:pt x="91376" y="183859"/>
                    <a:pt x="68373" y="165984"/>
                    <a:pt x="68373" y="143001"/>
                  </a:cubicBezTo>
                  <a:lnTo>
                    <a:pt x="68373" y="90014"/>
                  </a:lnTo>
                  <a:cubicBezTo>
                    <a:pt x="68373" y="86184"/>
                    <a:pt x="70929" y="83630"/>
                    <a:pt x="74763" y="83630"/>
                  </a:cubicBezTo>
                  <a:lnTo>
                    <a:pt x="90099" y="83630"/>
                  </a:lnTo>
                  <a:cubicBezTo>
                    <a:pt x="93933" y="83630"/>
                    <a:pt x="96489" y="86184"/>
                    <a:pt x="96489" y="90014"/>
                  </a:cubicBezTo>
                  <a:cubicBezTo>
                    <a:pt x="96489" y="93844"/>
                    <a:pt x="93933" y="96398"/>
                    <a:pt x="90099" y="96398"/>
                  </a:cubicBezTo>
                  <a:lnTo>
                    <a:pt x="81153" y="96398"/>
                  </a:lnTo>
                  <a:lnTo>
                    <a:pt x="81153" y="143001"/>
                  </a:lnTo>
                  <a:cubicBezTo>
                    <a:pt x="81153" y="160238"/>
                    <a:pt x="102879" y="174921"/>
                    <a:pt x="120131" y="174921"/>
                  </a:cubicBezTo>
                  <a:cubicBezTo>
                    <a:pt x="138023" y="174921"/>
                    <a:pt x="159110" y="160238"/>
                    <a:pt x="159110" y="143001"/>
                  </a:cubicBezTo>
                  <a:lnTo>
                    <a:pt x="159110" y="96398"/>
                  </a:lnTo>
                  <a:lnTo>
                    <a:pt x="150164" y="96398"/>
                  </a:lnTo>
                  <a:cubicBezTo>
                    <a:pt x="146330" y="96398"/>
                    <a:pt x="143774" y="93844"/>
                    <a:pt x="143774" y="90014"/>
                  </a:cubicBezTo>
                  <a:cubicBezTo>
                    <a:pt x="143774" y="86184"/>
                    <a:pt x="146330" y="83630"/>
                    <a:pt x="150164" y="83630"/>
                  </a:cubicBezTo>
                  <a:lnTo>
                    <a:pt x="165500" y="83630"/>
                  </a:lnTo>
                  <a:cubicBezTo>
                    <a:pt x="169333" y="83630"/>
                    <a:pt x="171889" y="86184"/>
                    <a:pt x="171889" y="90014"/>
                  </a:cubicBezTo>
                  <a:lnTo>
                    <a:pt x="171889" y="143001"/>
                  </a:lnTo>
                  <a:cubicBezTo>
                    <a:pt x="171889" y="165984"/>
                    <a:pt x="148886" y="183859"/>
                    <a:pt x="126521" y="187051"/>
                  </a:cubicBezTo>
                  <a:lnTo>
                    <a:pt x="126521" y="226631"/>
                  </a:lnTo>
                  <a:cubicBezTo>
                    <a:pt x="126521" y="248337"/>
                    <a:pt x="144413" y="265574"/>
                    <a:pt x="165500" y="265574"/>
                  </a:cubicBezTo>
                  <a:cubicBezTo>
                    <a:pt x="187225" y="265574"/>
                    <a:pt x="204478" y="247698"/>
                    <a:pt x="204478" y="226631"/>
                  </a:cubicBezTo>
                  <a:lnTo>
                    <a:pt x="204478" y="158323"/>
                  </a:lnTo>
                  <a:cubicBezTo>
                    <a:pt x="204478" y="137894"/>
                    <a:pt x="221092" y="121296"/>
                    <a:pt x="241540" y="121296"/>
                  </a:cubicBezTo>
                  <a:cubicBezTo>
                    <a:pt x="261987" y="121296"/>
                    <a:pt x="278602" y="137894"/>
                    <a:pt x="278602" y="158323"/>
                  </a:cubicBezTo>
                  <a:lnTo>
                    <a:pt x="278602" y="190881"/>
                  </a:lnTo>
                  <a:cubicBezTo>
                    <a:pt x="287547" y="193435"/>
                    <a:pt x="293937" y="201734"/>
                    <a:pt x="293937" y="211310"/>
                  </a:cubicBezTo>
                  <a:cubicBezTo>
                    <a:pt x="293937" y="223439"/>
                    <a:pt x="283713" y="233015"/>
                    <a:pt x="272212" y="233015"/>
                  </a:cubicBezTo>
                  <a:moveTo>
                    <a:pt x="180836" y="0"/>
                  </a:moveTo>
                  <a:cubicBezTo>
                    <a:pt x="80514" y="0"/>
                    <a:pt x="0" y="81076"/>
                    <a:pt x="0" y="180667"/>
                  </a:cubicBezTo>
                  <a:cubicBezTo>
                    <a:pt x="0" y="280895"/>
                    <a:pt x="81153" y="361333"/>
                    <a:pt x="180836" y="361333"/>
                  </a:cubicBezTo>
                  <a:cubicBezTo>
                    <a:pt x="280518" y="361333"/>
                    <a:pt x="361671" y="280257"/>
                    <a:pt x="361671" y="180667"/>
                  </a:cubicBezTo>
                  <a:cubicBezTo>
                    <a:pt x="361671" y="81076"/>
                    <a:pt x="280518" y="0"/>
                    <a:pt x="180836" y="0"/>
                  </a:cubicBezTo>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433" name="Google Shape;433;g2fbc011fb8e_0_296"/>
          <p:cNvSpPr/>
          <p:nvPr/>
        </p:nvSpPr>
        <p:spPr>
          <a:xfrm>
            <a:off x="809300" y="1813475"/>
            <a:ext cx="16261800" cy="739200"/>
          </a:xfrm>
          <a:prstGeom prst="rect">
            <a:avLst/>
          </a:prstGeom>
          <a:solidFill>
            <a:srgbClr val="046A38">
              <a:alpha val="69800"/>
            </a:srgbClr>
          </a:solidFill>
          <a:ln>
            <a:noFill/>
          </a:ln>
        </p:spPr>
        <p:txBody>
          <a:bodyPr spcFirstLastPara="1" wrap="square" lIns="88900" tIns="88900" rIns="88900" bIns="88900" anchor="ctr" anchorCtr="0">
            <a:noAutofit/>
          </a:bodyPr>
          <a:lstStyle/>
          <a:p>
            <a:pPr marL="0" marR="0" lvl="0" indent="0" algn="ctr" rtl="0">
              <a:lnSpc>
                <a:spcPct val="100000"/>
              </a:lnSpc>
              <a:spcBef>
                <a:spcPts val="0"/>
              </a:spcBef>
              <a:spcAft>
                <a:spcPts val="0"/>
              </a:spcAft>
              <a:buClr>
                <a:srgbClr val="FFFFFF"/>
              </a:buClr>
              <a:buSzPts val="1300"/>
              <a:buFont typeface="Calibri"/>
              <a:buNone/>
            </a:pPr>
            <a:r>
              <a:rPr lang="en-US" sz="2500" b="1" i="0" u="none" strike="noStrike" cap="none">
                <a:solidFill>
                  <a:srgbClr val="FFFFFF"/>
                </a:solidFill>
              </a:rPr>
              <a:t>Even though older adults value, trust and believe in the healthcare system and its services, there are many poor experiences older adults continue to face</a:t>
            </a:r>
            <a:endParaRPr sz="2600"/>
          </a:p>
        </p:txBody>
      </p:sp>
      <p:grpSp>
        <p:nvGrpSpPr>
          <p:cNvPr id="434" name="Google Shape;434;g2fbc011fb8e_0_296"/>
          <p:cNvGrpSpPr/>
          <p:nvPr/>
        </p:nvGrpSpPr>
        <p:grpSpPr>
          <a:xfrm>
            <a:off x="13067064" y="7461855"/>
            <a:ext cx="4009396" cy="554222"/>
            <a:chOff x="8858250" y="5294453"/>
            <a:chExt cx="2683665" cy="406500"/>
          </a:xfrm>
        </p:grpSpPr>
        <p:sp>
          <p:nvSpPr>
            <p:cNvPr id="435" name="Google Shape;435;g2fbc011fb8e_0_296"/>
            <p:cNvSpPr txBox="1"/>
            <p:nvPr/>
          </p:nvSpPr>
          <p:spPr>
            <a:xfrm>
              <a:off x="9381915" y="5294453"/>
              <a:ext cx="2160000" cy="406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800" i="1" u="none" strike="noStrike" cap="none">
                  <a:solidFill>
                    <a:srgbClr val="000000"/>
                  </a:solidFill>
                </a:rPr>
                <a:t>“I was waiting all day to be told if I was going home“</a:t>
              </a:r>
              <a:endParaRPr sz="1800" i="1" u="none" strike="noStrike" cap="none">
                <a:solidFill>
                  <a:srgbClr val="000000"/>
                </a:solidFill>
              </a:endParaRPr>
            </a:p>
          </p:txBody>
        </p:sp>
        <p:grpSp>
          <p:nvGrpSpPr>
            <p:cNvPr id="436" name="Google Shape;436;g2fbc011fb8e_0_296"/>
            <p:cNvGrpSpPr/>
            <p:nvPr/>
          </p:nvGrpSpPr>
          <p:grpSpPr>
            <a:xfrm>
              <a:off x="8858250" y="5320503"/>
              <a:ext cx="361674" cy="361333"/>
              <a:chOff x="3607758" y="3339623"/>
              <a:chExt cx="361674" cy="361333"/>
            </a:xfrm>
          </p:grpSpPr>
          <p:sp>
            <p:nvSpPr>
              <p:cNvPr id="437" name="Google Shape;437;g2fbc011fb8e_0_296"/>
              <p:cNvSpPr/>
              <p:nvPr/>
            </p:nvSpPr>
            <p:spPr>
              <a:xfrm>
                <a:off x="3607758" y="3339623"/>
                <a:ext cx="361674" cy="361333"/>
              </a:xfrm>
              <a:custGeom>
                <a:avLst/>
                <a:gdLst/>
                <a:ahLst/>
                <a:cxnLst/>
                <a:rect l="l" t="t" r="r" b="b"/>
                <a:pathLst>
                  <a:path w="361674" h="361333" extrusionOk="0">
                    <a:moveTo>
                      <a:pt x="180836" y="0"/>
                    </a:moveTo>
                    <a:cubicBezTo>
                      <a:pt x="80513" y="0"/>
                      <a:pt x="0" y="81077"/>
                      <a:pt x="0" y="180667"/>
                    </a:cubicBezTo>
                    <a:cubicBezTo>
                      <a:pt x="0" y="280895"/>
                      <a:pt x="81152" y="361333"/>
                      <a:pt x="180836" y="361333"/>
                    </a:cubicBezTo>
                    <a:cubicBezTo>
                      <a:pt x="280518"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8"/>
                      <a:pt x="88181" y="13406"/>
                      <a:pt x="180836" y="13406"/>
                    </a:cubicBezTo>
                    <a:cubicBezTo>
                      <a:pt x="273490" y="13406"/>
                      <a:pt x="348891" y="88738"/>
                      <a:pt x="348891" y="181305"/>
                    </a:cubicBezTo>
                    <a:cubicBezTo>
                      <a:pt x="349530" y="273873"/>
                      <a:pt x="274128" y="349204"/>
                      <a:pt x="180836" y="349204"/>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38" name="Google Shape;438;g2fbc011fb8e_0_296"/>
              <p:cNvSpPr/>
              <p:nvPr/>
            </p:nvSpPr>
            <p:spPr>
              <a:xfrm>
                <a:off x="3663188" y="3446455"/>
                <a:ext cx="173969" cy="165125"/>
              </a:xfrm>
              <a:custGeom>
                <a:avLst/>
                <a:gdLst/>
                <a:ahLst/>
                <a:cxnLst/>
                <a:rect l="l" t="t" r="r" b="b"/>
                <a:pathLst>
                  <a:path w="173969" h="165125" extrusionOk="0">
                    <a:moveTo>
                      <a:pt x="140103" y="4888"/>
                    </a:moveTo>
                    <a:cubicBezTo>
                      <a:pt x="139463" y="2973"/>
                      <a:pt x="138186" y="1696"/>
                      <a:pt x="136268" y="419"/>
                    </a:cubicBezTo>
                    <a:cubicBezTo>
                      <a:pt x="134351" y="-219"/>
                      <a:pt x="132435" y="-219"/>
                      <a:pt x="130518" y="1058"/>
                    </a:cubicBezTo>
                    <a:lnTo>
                      <a:pt x="3358" y="77027"/>
                    </a:lnTo>
                    <a:cubicBezTo>
                      <a:pt x="802" y="78304"/>
                      <a:pt x="-476" y="81496"/>
                      <a:pt x="163" y="84050"/>
                    </a:cubicBezTo>
                    <a:lnTo>
                      <a:pt x="11026" y="126184"/>
                    </a:lnTo>
                    <a:cubicBezTo>
                      <a:pt x="11665" y="128737"/>
                      <a:pt x="14221" y="131291"/>
                      <a:pt x="17416" y="131291"/>
                    </a:cubicBezTo>
                    <a:lnTo>
                      <a:pt x="60228" y="131291"/>
                    </a:lnTo>
                    <a:cubicBezTo>
                      <a:pt x="60228" y="131929"/>
                      <a:pt x="59589" y="132568"/>
                      <a:pt x="59589" y="133206"/>
                    </a:cubicBezTo>
                    <a:cubicBezTo>
                      <a:pt x="59589" y="150443"/>
                      <a:pt x="73647" y="165126"/>
                      <a:pt x="91539" y="165126"/>
                    </a:cubicBezTo>
                    <a:cubicBezTo>
                      <a:pt x="109431" y="165126"/>
                      <a:pt x="123488" y="151081"/>
                      <a:pt x="123488" y="133206"/>
                    </a:cubicBezTo>
                    <a:cubicBezTo>
                      <a:pt x="123488" y="132568"/>
                      <a:pt x="123488" y="131929"/>
                      <a:pt x="122850" y="131291"/>
                    </a:cubicBezTo>
                    <a:lnTo>
                      <a:pt x="167579" y="131291"/>
                    </a:lnTo>
                    <a:lnTo>
                      <a:pt x="167579" y="131291"/>
                    </a:lnTo>
                    <a:cubicBezTo>
                      <a:pt x="169496" y="131291"/>
                      <a:pt x="171413" y="130653"/>
                      <a:pt x="172691" y="128737"/>
                    </a:cubicBezTo>
                    <a:cubicBezTo>
                      <a:pt x="173969" y="126822"/>
                      <a:pt x="173969" y="124907"/>
                      <a:pt x="173969" y="122992"/>
                    </a:cubicBezTo>
                    <a:lnTo>
                      <a:pt x="140103" y="4888"/>
                    </a:lnTo>
                    <a:close/>
                    <a:moveTo>
                      <a:pt x="110709" y="133845"/>
                    </a:moveTo>
                    <a:cubicBezTo>
                      <a:pt x="110709" y="144059"/>
                      <a:pt x="102402" y="152997"/>
                      <a:pt x="91539" y="152997"/>
                    </a:cubicBezTo>
                    <a:cubicBezTo>
                      <a:pt x="80676" y="152997"/>
                      <a:pt x="72369" y="144697"/>
                      <a:pt x="72369" y="133845"/>
                    </a:cubicBezTo>
                    <a:cubicBezTo>
                      <a:pt x="72369" y="133206"/>
                      <a:pt x="72369" y="132568"/>
                      <a:pt x="71730" y="131929"/>
                    </a:cubicBezTo>
                    <a:lnTo>
                      <a:pt x="110709" y="131929"/>
                    </a:lnTo>
                    <a:cubicBezTo>
                      <a:pt x="110709" y="131929"/>
                      <a:pt x="110709" y="132568"/>
                      <a:pt x="110709" y="133845"/>
                    </a:cubicBezTo>
                    <a:close/>
                    <a:moveTo>
                      <a:pt x="22528" y="118523"/>
                    </a:moveTo>
                    <a:lnTo>
                      <a:pt x="14221" y="85326"/>
                    </a:lnTo>
                    <a:lnTo>
                      <a:pt x="130518" y="15741"/>
                    </a:lnTo>
                    <a:lnTo>
                      <a:pt x="159911" y="118523"/>
                    </a:lnTo>
                    <a:lnTo>
                      <a:pt x="22528" y="118523"/>
                    </a:ln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39" name="Google Shape;439;g2fbc011fb8e_0_296"/>
              <p:cNvSpPr/>
              <p:nvPr/>
            </p:nvSpPr>
            <p:spPr>
              <a:xfrm>
                <a:off x="3842146" y="3480587"/>
                <a:ext cx="71813" cy="29488"/>
              </a:xfrm>
              <a:custGeom>
                <a:avLst/>
                <a:gdLst/>
                <a:ahLst/>
                <a:cxnLst/>
                <a:rect l="l" t="t" r="r" b="b"/>
                <a:pathLst>
                  <a:path w="71813" h="29488" extrusionOk="0">
                    <a:moveTo>
                      <a:pt x="71690" y="4591"/>
                    </a:moveTo>
                    <a:cubicBezTo>
                      <a:pt x="70412" y="1399"/>
                      <a:pt x="67217" y="-516"/>
                      <a:pt x="64022" y="122"/>
                    </a:cubicBezTo>
                    <a:lnTo>
                      <a:pt x="4595" y="17359"/>
                    </a:lnTo>
                    <a:cubicBezTo>
                      <a:pt x="1400" y="18636"/>
                      <a:pt x="-516" y="21828"/>
                      <a:pt x="122" y="25020"/>
                    </a:cubicBezTo>
                    <a:cubicBezTo>
                      <a:pt x="762" y="27574"/>
                      <a:pt x="3317" y="29489"/>
                      <a:pt x="6512" y="29489"/>
                    </a:cubicBezTo>
                    <a:cubicBezTo>
                      <a:pt x="7152" y="29489"/>
                      <a:pt x="7790" y="29489"/>
                      <a:pt x="8429" y="29489"/>
                    </a:cubicBezTo>
                    <a:lnTo>
                      <a:pt x="67856" y="12252"/>
                    </a:lnTo>
                    <a:cubicBezTo>
                      <a:pt x="70412" y="11614"/>
                      <a:pt x="72329" y="7783"/>
                      <a:pt x="71690" y="4591"/>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0" name="Google Shape;440;g2fbc011fb8e_0_296"/>
              <p:cNvSpPr/>
              <p:nvPr/>
            </p:nvSpPr>
            <p:spPr>
              <a:xfrm>
                <a:off x="3825179" y="3429801"/>
                <a:ext cx="54626" cy="46440"/>
              </a:xfrm>
              <a:custGeom>
                <a:avLst/>
                <a:gdLst/>
                <a:ahLst/>
                <a:cxnLst/>
                <a:rect l="l" t="t" r="r" b="b"/>
                <a:pathLst>
                  <a:path w="54626" h="46440" extrusionOk="0">
                    <a:moveTo>
                      <a:pt x="6226" y="46440"/>
                    </a:moveTo>
                    <a:cubicBezTo>
                      <a:pt x="7505" y="46440"/>
                      <a:pt x="8783" y="45801"/>
                      <a:pt x="10061" y="45163"/>
                    </a:cubicBezTo>
                    <a:lnTo>
                      <a:pt x="52234" y="11328"/>
                    </a:lnTo>
                    <a:cubicBezTo>
                      <a:pt x="54790" y="9413"/>
                      <a:pt x="55429" y="4944"/>
                      <a:pt x="53512" y="2390"/>
                    </a:cubicBezTo>
                    <a:cubicBezTo>
                      <a:pt x="51595" y="-163"/>
                      <a:pt x="47122" y="-802"/>
                      <a:pt x="44566" y="1114"/>
                    </a:cubicBezTo>
                    <a:lnTo>
                      <a:pt x="2393" y="34949"/>
                    </a:lnTo>
                    <a:cubicBezTo>
                      <a:pt x="-163" y="36864"/>
                      <a:pt x="-802" y="41333"/>
                      <a:pt x="1115" y="43886"/>
                    </a:cubicBezTo>
                    <a:cubicBezTo>
                      <a:pt x="2393" y="45801"/>
                      <a:pt x="4310" y="46440"/>
                      <a:pt x="6226" y="46440"/>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1" name="Google Shape;441;g2fbc011fb8e_0_296"/>
              <p:cNvSpPr/>
              <p:nvPr/>
            </p:nvSpPr>
            <p:spPr>
              <a:xfrm>
                <a:off x="3849838" y="3539982"/>
                <a:ext cx="64096" cy="21165"/>
              </a:xfrm>
              <a:custGeom>
                <a:avLst/>
                <a:gdLst/>
                <a:ahLst/>
                <a:cxnLst/>
                <a:rect l="l" t="t" r="r" b="b"/>
                <a:pathLst>
                  <a:path w="64096" h="21165" extrusionOk="0">
                    <a:moveTo>
                      <a:pt x="58886" y="8398"/>
                    </a:moveTo>
                    <a:lnTo>
                      <a:pt x="7767" y="99"/>
                    </a:lnTo>
                    <a:cubicBezTo>
                      <a:pt x="4572" y="-540"/>
                      <a:pt x="737" y="2014"/>
                      <a:pt x="99" y="5206"/>
                    </a:cubicBezTo>
                    <a:cubicBezTo>
                      <a:pt x="-540" y="8398"/>
                      <a:pt x="2015" y="12228"/>
                      <a:pt x="5210" y="12867"/>
                    </a:cubicBezTo>
                    <a:lnTo>
                      <a:pt x="56330" y="21166"/>
                    </a:lnTo>
                    <a:cubicBezTo>
                      <a:pt x="56969" y="21166"/>
                      <a:pt x="56969" y="21166"/>
                      <a:pt x="57608" y="21166"/>
                    </a:cubicBezTo>
                    <a:cubicBezTo>
                      <a:pt x="60803" y="21166"/>
                      <a:pt x="63359" y="19250"/>
                      <a:pt x="63998" y="16058"/>
                    </a:cubicBezTo>
                    <a:cubicBezTo>
                      <a:pt x="64637" y="12228"/>
                      <a:pt x="62081" y="9036"/>
                      <a:pt x="58886" y="8398"/>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grpSp>
      <p:grpSp>
        <p:nvGrpSpPr>
          <p:cNvPr id="442" name="Google Shape;442;g2fbc011fb8e_0_296"/>
          <p:cNvGrpSpPr/>
          <p:nvPr/>
        </p:nvGrpSpPr>
        <p:grpSpPr>
          <a:xfrm>
            <a:off x="13067064" y="8352568"/>
            <a:ext cx="4009396" cy="554222"/>
            <a:chOff x="8858250" y="5947756"/>
            <a:chExt cx="2683665" cy="406500"/>
          </a:xfrm>
        </p:grpSpPr>
        <p:sp>
          <p:nvSpPr>
            <p:cNvPr id="443" name="Google Shape;443;g2fbc011fb8e_0_296"/>
            <p:cNvSpPr txBox="1"/>
            <p:nvPr/>
          </p:nvSpPr>
          <p:spPr>
            <a:xfrm>
              <a:off x="9381915" y="5947756"/>
              <a:ext cx="2160000" cy="406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800" i="1" u="none" strike="noStrike" cap="none">
                  <a:solidFill>
                    <a:srgbClr val="000000"/>
                  </a:solidFill>
                </a:rPr>
                <a:t>“Sent me to respite and had to re-admit me a day later”</a:t>
              </a:r>
              <a:endParaRPr sz="1800" i="1" u="none" strike="noStrike" cap="none">
                <a:solidFill>
                  <a:srgbClr val="000000"/>
                </a:solidFill>
              </a:endParaRPr>
            </a:p>
          </p:txBody>
        </p:sp>
        <p:grpSp>
          <p:nvGrpSpPr>
            <p:cNvPr id="444" name="Google Shape;444;g2fbc011fb8e_0_296"/>
            <p:cNvGrpSpPr/>
            <p:nvPr/>
          </p:nvGrpSpPr>
          <p:grpSpPr>
            <a:xfrm>
              <a:off x="8858250" y="5973806"/>
              <a:ext cx="361674" cy="361333"/>
              <a:chOff x="3607758" y="3339623"/>
              <a:chExt cx="361674" cy="361333"/>
            </a:xfrm>
          </p:grpSpPr>
          <p:sp>
            <p:nvSpPr>
              <p:cNvPr id="445" name="Google Shape;445;g2fbc011fb8e_0_296"/>
              <p:cNvSpPr/>
              <p:nvPr/>
            </p:nvSpPr>
            <p:spPr>
              <a:xfrm>
                <a:off x="3607758" y="3339623"/>
                <a:ext cx="361674" cy="361333"/>
              </a:xfrm>
              <a:custGeom>
                <a:avLst/>
                <a:gdLst/>
                <a:ahLst/>
                <a:cxnLst/>
                <a:rect l="l" t="t" r="r" b="b"/>
                <a:pathLst>
                  <a:path w="361674" h="361333" extrusionOk="0">
                    <a:moveTo>
                      <a:pt x="180836" y="0"/>
                    </a:moveTo>
                    <a:cubicBezTo>
                      <a:pt x="80513" y="0"/>
                      <a:pt x="0" y="81077"/>
                      <a:pt x="0" y="180667"/>
                    </a:cubicBezTo>
                    <a:cubicBezTo>
                      <a:pt x="0" y="280895"/>
                      <a:pt x="81152" y="361333"/>
                      <a:pt x="180836" y="361333"/>
                    </a:cubicBezTo>
                    <a:cubicBezTo>
                      <a:pt x="280518"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8"/>
                      <a:pt x="88181" y="13406"/>
                      <a:pt x="180836" y="13406"/>
                    </a:cubicBezTo>
                    <a:cubicBezTo>
                      <a:pt x="273490" y="13406"/>
                      <a:pt x="348891" y="88738"/>
                      <a:pt x="348891" y="181305"/>
                    </a:cubicBezTo>
                    <a:cubicBezTo>
                      <a:pt x="349530" y="273873"/>
                      <a:pt x="274128" y="349204"/>
                      <a:pt x="180836" y="349204"/>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6" name="Google Shape;446;g2fbc011fb8e_0_296"/>
              <p:cNvSpPr/>
              <p:nvPr/>
            </p:nvSpPr>
            <p:spPr>
              <a:xfrm>
                <a:off x="3663188" y="3446455"/>
                <a:ext cx="173969" cy="165125"/>
              </a:xfrm>
              <a:custGeom>
                <a:avLst/>
                <a:gdLst/>
                <a:ahLst/>
                <a:cxnLst/>
                <a:rect l="l" t="t" r="r" b="b"/>
                <a:pathLst>
                  <a:path w="173969" h="165125" extrusionOk="0">
                    <a:moveTo>
                      <a:pt x="140103" y="4888"/>
                    </a:moveTo>
                    <a:cubicBezTo>
                      <a:pt x="139463" y="2973"/>
                      <a:pt x="138186" y="1696"/>
                      <a:pt x="136268" y="419"/>
                    </a:cubicBezTo>
                    <a:cubicBezTo>
                      <a:pt x="134351" y="-219"/>
                      <a:pt x="132435" y="-219"/>
                      <a:pt x="130518" y="1058"/>
                    </a:cubicBezTo>
                    <a:lnTo>
                      <a:pt x="3358" y="77027"/>
                    </a:lnTo>
                    <a:cubicBezTo>
                      <a:pt x="802" y="78304"/>
                      <a:pt x="-476" y="81496"/>
                      <a:pt x="163" y="84050"/>
                    </a:cubicBezTo>
                    <a:lnTo>
                      <a:pt x="11026" y="126184"/>
                    </a:lnTo>
                    <a:cubicBezTo>
                      <a:pt x="11665" y="128737"/>
                      <a:pt x="14221" y="131291"/>
                      <a:pt x="17416" y="131291"/>
                    </a:cubicBezTo>
                    <a:lnTo>
                      <a:pt x="60228" y="131291"/>
                    </a:lnTo>
                    <a:cubicBezTo>
                      <a:pt x="60228" y="131929"/>
                      <a:pt x="59589" y="132568"/>
                      <a:pt x="59589" y="133206"/>
                    </a:cubicBezTo>
                    <a:cubicBezTo>
                      <a:pt x="59589" y="150443"/>
                      <a:pt x="73647" y="165126"/>
                      <a:pt x="91539" y="165126"/>
                    </a:cubicBezTo>
                    <a:cubicBezTo>
                      <a:pt x="109431" y="165126"/>
                      <a:pt x="123488" y="151081"/>
                      <a:pt x="123488" y="133206"/>
                    </a:cubicBezTo>
                    <a:cubicBezTo>
                      <a:pt x="123488" y="132568"/>
                      <a:pt x="123488" y="131929"/>
                      <a:pt x="122850" y="131291"/>
                    </a:cubicBezTo>
                    <a:lnTo>
                      <a:pt x="167579" y="131291"/>
                    </a:lnTo>
                    <a:lnTo>
                      <a:pt x="167579" y="131291"/>
                    </a:lnTo>
                    <a:cubicBezTo>
                      <a:pt x="169496" y="131291"/>
                      <a:pt x="171413" y="130653"/>
                      <a:pt x="172691" y="128737"/>
                    </a:cubicBezTo>
                    <a:cubicBezTo>
                      <a:pt x="173969" y="126822"/>
                      <a:pt x="173969" y="124907"/>
                      <a:pt x="173969" y="122992"/>
                    </a:cubicBezTo>
                    <a:lnTo>
                      <a:pt x="140103" y="4888"/>
                    </a:lnTo>
                    <a:close/>
                    <a:moveTo>
                      <a:pt x="110709" y="133845"/>
                    </a:moveTo>
                    <a:cubicBezTo>
                      <a:pt x="110709" y="144059"/>
                      <a:pt x="102402" y="152997"/>
                      <a:pt x="91539" y="152997"/>
                    </a:cubicBezTo>
                    <a:cubicBezTo>
                      <a:pt x="80676" y="152997"/>
                      <a:pt x="72369" y="144697"/>
                      <a:pt x="72369" y="133845"/>
                    </a:cubicBezTo>
                    <a:cubicBezTo>
                      <a:pt x="72369" y="133206"/>
                      <a:pt x="72369" y="132568"/>
                      <a:pt x="71730" y="131929"/>
                    </a:cubicBezTo>
                    <a:lnTo>
                      <a:pt x="110709" y="131929"/>
                    </a:lnTo>
                    <a:cubicBezTo>
                      <a:pt x="110709" y="131929"/>
                      <a:pt x="110709" y="132568"/>
                      <a:pt x="110709" y="133845"/>
                    </a:cubicBezTo>
                    <a:close/>
                    <a:moveTo>
                      <a:pt x="22528" y="118523"/>
                    </a:moveTo>
                    <a:lnTo>
                      <a:pt x="14221" y="85326"/>
                    </a:lnTo>
                    <a:lnTo>
                      <a:pt x="130518" y="15741"/>
                    </a:lnTo>
                    <a:lnTo>
                      <a:pt x="159911" y="118523"/>
                    </a:lnTo>
                    <a:lnTo>
                      <a:pt x="22528" y="118523"/>
                    </a:ln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7" name="Google Shape;447;g2fbc011fb8e_0_296"/>
              <p:cNvSpPr/>
              <p:nvPr/>
            </p:nvSpPr>
            <p:spPr>
              <a:xfrm>
                <a:off x="3842146" y="3480587"/>
                <a:ext cx="71813" cy="29488"/>
              </a:xfrm>
              <a:custGeom>
                <a:avLst/>
                <a:gdLst/>
                <a:ahLst/>
                <a:cxnLst/>
                <a:rect l="l" t="t" r="r" b="b"/>
                <a:pathLst>
                  <a:path w="71813" h="29488" extrusionOk="0">
                    <a:moveTo>
                      <a:pt x="71690" y="4591"/>
                    </a:moveTo>
                    <a:cubicBezTo>
                      <a:pt x="70412" y="1399"/>
                      <a:pt x="67217" y="-516"/>
                      <a:pt x="64022" y="122"/>
                    </a:cubicBezTo>
                    <a:lnTo>
                      <a:pt x="4595" y="17359"/>
                    </a:lnTo>
                    <a:cubicBezTo>
                      <a:pt x="1400" y="18636"/>
                      <a:pt x="-516" y="21828"/>
                      <a:pt x="122" y="25020"/>
                    </a:cubicBezTo>
                    <a:cubicBezTo>
                      <a:pt x="762" y="27574"/>
                      <a:pt x="3317" y="29489"/>
                      <a:pt x="6512" y="29489"/>
                    </a:cubicBezTo>
                    <a:cubicBezTo>
                      <a:pt x="7152" y="29489"/>
                      <a:pt x="7790" y="29489"/>
                      <a:pt x="8429" y="29489"/>
                    </a:cubicBezTo>
                    <a:lnTo>
                      <a:pt x="67856" y="12252"/>
                    </a:lnTo>
                    <a:cubicBezTo>
                      <a:pt x="70412" y="11614"/>
                      <a:pt x="72329" y="7783"/>
                      <a:pt x="71690" y="4591"/>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8" name="Google Shape;448;g2fbc011fb8e_0_296"/>
              <p:cNvSpPr/>
              <p:nvPr/>
            </p:nvSpPr>
            <p:spPr>
              <a:xfrm>
                <a:off x="3825179" y="3429801"/>
                <a:ext cx="54626" cy="46440"/>
              </a:xfrm>
              <a:custGeom>
                <a:avLst/>
                <a:gdLst/>
                <a:ahLst/>
                <a:cxnLst/>
                <a:rect l="l" t="t" r="r" b="b"/>
                <a:pathLst>
                  <a:path w="54626" h="46440" extrusionOk="0">
                    <a:moveTo>
                      <a:pt x="6226" y="46440"/>
                    </a:moveTo>
                    <a:cubicBezTo>
                      <a:pt x="7505" y="46440"/>
                      <a:pt x="8783" y="45801"/>
                      <a:pt x="10061" y="45163"/>
                    </a:cubicBezTo>
                    <a:lnTo>
                      <a:pt x="52234" y="11328"/>
                    </a:lnTo>
                    <a:cubicBezTo>
                      <a:pt x="54790" y="9413"/>
                      <a:pt x="55429" y="4944"/>
                      <a:pt x="53512" y="2390"/>
                    </a:cubicBezTo>
                    <a:cubicBezTo>
                      <a:pt x="51595" y="-163"/>
                      <a:pt x="47122" y="-802"/>
                      <a:pt x="44566" y="1114"/>
                    </a:cubicBezTo>
                    <a:lnTo>
                      <a:pt x="2393" y="34949"/>
                    </a:lnTo>
                    <a:cubicBezTo>
                      <a:pt x="-163" y="36864"/>
                      <a:pt x="-802" y="41333"/>
                      <a:pt x="1115" y="43886"/>
                    </a:cubicBezTo>
                    <a:cubicBezTo>
                      <a:pt x="2393" y="45801"/>
                      <a:pt x="4310" y="46440"/>
                      <a:pt x="6226" y="46440"/>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9" name="Google Shape;449;g2fbc011fb8e_0_296"/>
              <p:cNvSpPr/>
              <p:nvPr/>
            </p:nvSpPr>
            <p:spPr>
              <a:xfrm>
                <a:off x="3849838" y="3539982"/>
                <a:ext cx="64096" cy="21165"/>
              </a:xfrm>
              <a:custGeom>
                <a:avLst/>
                <a:gdLst/>
                <a:ahLst/>
                <a:cxnLst/>
                <a:rect l="l" t="t" r="r" b="b"/>
                <a:pathLst>
                  <a:path w="64096" h="21165" extrusionOk="0">
                    <a:moveTo>
                      <a:pt x="58886" y="8398"/>
                    </a:moveTo>
                    <a:lnTo>
                      <a:pt x="7767" y="99"/>
                    </a:lnTo>
                    <a:cubicBezTo>
                      <a:pt x="4572" y="-540"/>
                      <a:pt x="737" y="2014"/>
                      <a:pt x="99" y="5206"/>
                    </a:cubicBezTo>
                    <a:cubicBezTo>
                      <a:pt x="-540" y="8398"/>
                      <a:pt x="2015" y="12228"/>
                      <a:pt x="5210" y="12867"/>
                    </a:cubicBezTo>
                    <a:lnTo>
                      <a:pt x="56330" y="21166"/>
                    </a:lnTo>
                    <a:cubicBezTo>
                      <a:pt x="56969" y="21166"/>
                      <a:pt x="56969" y="21166"/>
                      <a:pt x="57608" y="21166"/>
                    </a:cubicBezTo>
                    <a:cubicBezTo>
                      <a:pt x="60803" y="21166"/>
                      <a:pt x="63359" y="19250"/>
                      <a:pt x="63998" y="16058"/>
                    </a:cubicBezTo>
                    <a:cubicBezTo>
                      <a:pt x="64637" y="12228"/>
                      <a:pt x="62081" y="9036"/>
                      <a:pt x="58886" y="8398"/>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grpSp>
      <p:grpSp>
        <p:nvGrpSpPr>
          <p:cNvPr id="450" name="Google Shape;450;g2fbc011fb8e_0_296"/>
          <p:cNvGrpSpPr/>
          <p:nvPr/>
        </p:nvGrpSpPr>
        <p:grpSpPr>
          <a:xfrm>
            <a:off x="6947409" y="7497414"/>
            <a:ext cx="540341" cy="492641"/>
            <a:chOff x="3607758" y="3339623"/>
            <a:chExt cx="361674" cy="361333"/>
          </a:xfrm>
        </p:grpSpPr>
        <p:sp>
          <p:nvSpPr>
            <p:cNvPr id="451" name="Google Shape;451;g2fbc011fb8e_0_296"/>
            <p:cNvSpPr/>
            <p:nvPr/>
          </p:nvSpPr>
          <p:spPr>
            <a:xfrm>
              <a:off x="3607758" y="3339623"/>
              <a:ext cx="361674" cy="361333"/>
            </a:xfrm>
            <a:custGeom>
              <a:avLst/>
              <a:gdLst/>
              <a:ahLst/>
              <a:cxnLst/>
              <a:rect l="l" t="t" r="r" b="b"/>
              <a:pathLst>
                <a:path w="361674" h="361333" extrusionOk="0">
                  <a:moveTo>
                    <a:pt x="180836" y="0"/>
                  </a:moveTo>
                  <a:cubicBezTo>
                    <a:pt x="80513" y="0"/>
                    <a:pt x="0" y="81077"/>
                    <a:pt x="0" y="180667"/>
                  </a:cubicBezTo>
                  <a:cubicBezTo>
                    <a:pt x="0" y="280895"/>
                    <a:pt x="81152" y="361333"/>
                    <a:pt x="180836" y="361333"/>
                  </a:cubicBezTo>
                  <a:cubicBezTo>
                    <a:pt x="280518"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8"/>
                    <a:pt x="88181" y="13406"/>
                    <a:pt x="180836" y="13406"/>
                  </a:cubicBezTo>
                  <a:cubicBezTo>
                    <a:pt x="273490" y="13406"/>
                    <a:pt x="348891" y="88738"/>
                    <a:pt x="348891" y="181305"/>
                  </a:cubicBezTo>
                  <a:cubicBezTo>
                    <a:pt x="349530" y="273873"/>
                    <a:pt x="274128" y="349204"/>
                    <a:pt x="180836" y="349204"/>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52" name="Google Shape;452;g2fbc011fb8e_0_296"/>
            <p:cNvSpPr/>
            <p:nvPr/>
          </p:nvSpPr>
          <p:spPr>
            <a:xfrm>
              <a:off x="3663188" y="3446455"/>
              <a:ext cx="173969" cy="165125"/>
            </a:xfrm>
            <a:custGeom>
              <a:avLst/>
              <a:gdLst/>
              <a:ahLst/>
              <a:cxnLst/>
              <a:rect l="l" t="t" r="r" b="b"/>
              <a:pathLst>
                <a:path w="173969" h="165125" extrusionOk="0">
                  <a:moveTo>
                    <a:pt x="140103" y="4888"/>
                  </a:moveTo>
                  <a:cubicBezTo>
                    <a:pt x="139463" y="2973"/>
                    <a:pt x="138186" y="1696"/>
                    <a:pt x="136268" y="419"/>
                  </a:cubicBezTo>
                  <a:cubicBezTo>
                    <a:pt x="134351" y="-219"/>
                    <a:pt x="132435" y="-219"/>
                    <a:pt x="130518" y="1058"/>
                  </a:cubicBezTo>
                  <a:lnTo>
                    <a:pt x="3358" y="77027"/>
                  </a:lnTo>
                  <a:cubicBezTo>
                    <a:pt x="802" y="78304"/>
                    <a:pt x="-476" y="81496"/>
                    <a:pt x="163" y="84050"/>
                  </a:cubicBezTo>
                  <a:lnTo>
                    <a:pt x="11026" y="126184"/>
                  </a:lnTo>
                  <a:cubicBezTo>
                    <a:pt x="11665" y="128737"/>
                    <a:pt x="14221" y="131291"/>
                    <a:pt x="17416" y="131291"/>
                  </a:cubicBezTo>
                  <a:lnTo>
                    <a:pt x="60228" y="131291"/>
                  </a:lnTo>
                  <a:cubicBezTo>
                    <a:pt x="60228" y="131929"/>
                    <a:pt x="59589" y="132568"/>
                    <a:pt x="59589" y="133206"/>
                  </a:cubicBezTo>
                  <a:cubicBezTo>
                    <a:pt x="59589" y="150443"/>
                    <a:pt x="73647" y="165126"/>
                    <a:pt x="91539" y="165126"/>
                  </a:cubicBezTo>
                  <a:cubicBezTo>
                    <a:pt x="109431" y="165126"/>
                    <a:pt x="123488" y="151081"/>
                    <a:pt x="123488" y="133206"/>
                  </a:cubicBezTo>
                  <a:cubicBezTo>
                    <a:pt x="123488" y="132568"/>
                    <a:pt x="123488" y="131929"/>
                    <a:pt x="122850" y="131291"/>
                  </a:cubicBezTo>
                  <a:lnTo>
                    <a:pt x="167579" y="131291"/>
                  </a:lnTo>
                  <a:lnTo>
                    <a:pt x="167579" y="131291"/>
                  </a:lnTo>
                  <a:cubicBezTo>
                    <a:pt x="169496" y="131291"/>
                    <a:pt x="171413" y="130653"/>
                    <a:pt x="172691" y="128737"/>
                  </a:cubicBezTo>
                  <a:cubicBezTo>
                    <a:pt x="173969" y="126822"/>
                    <a:pt x="173969" y="124907"/>
                    <a:pt x="173969" y="122992"/>
                  </a:cubicBezTo>
                  <a:lnTo>
                    <a:pt x="140103" y="4888"/>
                  </a:lnTo>
                  <a:close/>
                  <a:moveTo>
                    <a:pt x="110709" y="133845"/>
                  </a:moveTo>
                  <a:cubicBezTo>
                    <a:pt x="110709" y="144059"/>
                    <a:pt x="102402" y="152997"/>
                    <a:pt x="91539" y="152997"/>
                  </a:cubicBezTo>
                  <a:cubicBezTo>
                    <a:pt x="80676" y="152997"/>
                    <a:pt x="72369" y="144697"/>
                    <a:pt x="72369" y="133845"/>
                  </a:cubicBezTo>
                  <a:cubicBezTo>
                    <a:pt x="72369" y="133206"/>
                    <a:pt x="72369" y="132568"/>
                    <a:pt x="71730" y="131929"/>
                  </a:cubicBezTo>
                  <a:lnTo>
                    <a:pt x="110709" y="131929"/>
                  </a:lnTo>
                  <a:cubicBezTo>
                    <a:pt x="110709" y="131929"/>
                    <a:pt x="110709" y="132568"/>
                    <a:pt x="110709" y="133845"/>
                  </a:cubicBezTo>
                  <a:close/>
                  <a:moveTo>
                    <a:pt x="22528" y="118523"/>
                  </a:moveTo>
                  <a:lnTo>
                    <a:pt x="14221" y="85326"/>
                  </a:lnTo>
                  <a:lnTo>
                    <a:pt x="130518" y="15741"/>
                  </a:lnTo>
                  <a:lnTo>
                    <a:pt x="159911" y="118523"/>
                  </a:lnTo>
                  <a:lnTo>
                    <a:pt x="22528" y="118523"/>
                  </a:ln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53" name="Google Shape;453;g2fbc011fb8e_0_296"/>
            <p:cNvSpPr/>
            <p:nvPr/>
          </p:nvSpPr>
          <p:spPr>
            <a:xfrm>
              <a:off x="3842146" y="3480587"/>
              <a:ext cx="71813" cy="29488"/>
            </a:xfrm>
            <a:custGeom>
              <a:avLst/>
              <a:gdLst/>
              <a:ahLst/>
              <a:cxnLst/>
              <a:rect l="l" t="t" r="r" b="b"/>
              <a:pathLst>
                <a:path w="71813" h="29488" extrusionOk="0">
                  <a:moveTo>
                    <a:pt x="71690" y="4591"/>
                  </a:moveTo>
                  <a:cubicBezTo>
                    <a:pt x="70412" y="1399"/>
                    <a:pt x="67217" y="-516"/>
                    <a:pt x="64022" y="122"/>
                  </a:cubicBezTo>
                  <a:lnTo>
                    <a:pt x="4595" y="17359"/>
                  </a:lnTo>
                  <a:cubicBezTo>
                    <a:pt x="1400" y="18636"/>
                    <a:pt x="-516" y="21828"/>
                    <a:pt x="122" y="25020"/>
                  </a:cubicBezTo>
                  <a:cubicBezTo>
                    <a:pt x="762" y="27574"/>
                    <a:pt x="3317" y="29489"/>
                    <a:pt x="6512" y="29489"/>
                  </a:cubicBezTo>
                  <a:cubicBezTo>
                    <a:pt x="7152" y="29489"/>
                    <a:pt x="7790" y="29489"/>
                    <a:pt x="8429" y="29489"/>
                  </a:cubicBezTo>
                  <a:lnTo>
                    <a:pt x="67856" y="12252"/>
                  </a:lnTo>
                  <a:cubicBezTo>
                    <a:pt x="70412" y="11614"/>
                    <a:pt x="72329" y="7783"/>
                    <a:pt x="71690" y="4591"/>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54" name="Google Shape;454;g2fbc011fb8e_0_296"/>
            <p:cNvSpPr/>
            <p:nvPr/>
          </p:nvSpPr>
          <p:spPr>
            <a:xfrm>
              <a:off x="3825179" y="3429801"/>
              <a:ext cx="54626" cy="46440"/>
            </a:xfrm>
            <a:custGeom>
              <a:avLst/>
              <a:gdLst/>
              <a:ahLst/>
              <a:cxnLst/>
              <a:rect l="l" t="t" r="r" b="b"/>
              <a:pathLst>
                <a:path w="54626" h="46440" extrusionOk="0">
                  <a:moveTo>
                    <a:pt x="6226" y="46440"/>
                  </a:moveTo>
                  <a:cubicBezTo>
                    <a:pt x="7505" y="46440"/>
                    <a:pt x="8783" y="45801"/>
                    <a:pt x="10061" y="45163"/>
                  </a:cubicBezTo>
                  <a:lnTo>
                    <a:pt x="52234" y="11328"/>
                  </a:lnTo>
                  <a:cubicBezTo>
                    <a:pt x="54790" y="9413"/>
                    <a:pt x="55429" y="4944"/>
                    <a:pt x="53512" y="2390"/>
                  </a:cubicBezTo>
                  <a:cubicBezTo>
                    <a:pt x="51595" y="-163"/>
                    <a:pt x="47122" y="-802"/>
                    <a:pt x="44566" y="1114"/>
                  </a:cubicBezTo>
                  <a:lnTo>
                    <a:pt x="2393" y="34949"/>
                  </a:lnTo>
                  <a:cubicBezTo>
                    <a:pt x="-163" y="36864"/>
                    <a:pt x="-802" y="41333"/>
                    <a:pt x="1115" y="43886"/>
                  </a:cubicBezTo>
                  <a:cubicBezTo>
                    <a:pt x="2393" y="45801"/>
                    <a:pt x="4310" y="46440"/>
                    <a:pt x="6226" y="46440"/>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55" name="Google Shape;455;g2fbc011fb8e_0_296"/>
            <p:cNvSpPr/>
            <p:nvPr/>
          </p:nvSpPr>
          <p:spPr>
            <a:xfrm>
              <a:off x="3849838" y="3539982"/>
              <a:ext cx="64096" cy="21165"/>
            </a:xfrm>
            <a:custGeom>
              <a:avLst/>
              <a:gdLst/>
              <a:ahLst/>
              <a:cxnLst/>
              <a:rect l="l" t="t" r="r" b="b"/>
              <a:pathLst>
                <a:path w="64096" h="21165" extrusionOk="0">
                  <a:moveTo>
                    <a:pt x="58886" y="8398"/>
                  </a:moveTo>
                  <a:lnTo>
                    <a:pt x="7767" y="99"/>
                  </a:lnTo>
                  <a:cubicBezTo>
                    <a:pt x="4572" y="-540"/>
                    <a:pt x="737" y="2014"/>
                    <a:pt x="99" y="5206"/>
                  </a:cubicBezTo>
                  <a:cubicBezTo>
                    <a:pt x="-540" y="8398"/>
                    <a:pt x="2015" y="12228"/>
                    <a:pt x="5210" y="12867"/>
                  </a:cubicBezTo>
                  <a:lnTo>
                    <a:pt x="56330" y="21166"/>
                  </a:lnTo>
                  <a:cubicBezTo>
                    <a:pt x="56969" y="21166"/>
                    <a:pt x="56969" y="21166"/>
                    <a:pt x="57608" y="21166"/>
                  </a:cubicBezTo>
                  <a:cubicBezTo>
                    <a:pt x="60803" y="21166"/>
                    <a:pt x="63359" y="19250"/>
                    <a:pt x="63998" y="16058"/>
                  </a:cubicBezTo>
                  <a:cubicBezTo>
                    <a:pt x="64637" y="12228"/>
                    <a:pt x="62081" y="9036"/>
                    <a:pt x="58886" y="8398"/>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456" name="Google Shape;456;g2fbc011fb8e_0_296"/>
          <p:cNvSpPr txBox="1"/>
          <p:nvPr/>
        </p:nvSpPr>
        <p:spPr>
          <a:xfrm>
            <a:off x="7729665" y="8367645"/>
            <a:ext cx="3227100" cy="83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800" i="1" u="none" strike="noStrike" cap="none">
                <a:solidFill>
                  <a:srgbClr val="000000"/>
                </a:solidFill>
              </a:rPr>
              <a:t>“More privacy is needed. I did not like sharing a ward with men”</a:t>
            </a:r>
            <a:endParaRPr sz="1800" i="1" u="none" strike="noStrike" cap="none">
              <a:solidFill>
                <a:srgbClr val="000000"/>
              </a:solidFill>
            </a:endParaRPr>
          </a:p>
        </p:txBody>
      </p:sp>
      <p:grpSp>
        <p:nvGrpSpPr>
          <p:cNvPr id="457" name="Google Shape;457;g2fbc011fb8e_0_296"/>
          <p:cNvGrpSpPr/>
          <p:nvPr/>
        </p:nvGrpSpPr>
        <p:grpSpPr>
          <a:xfrm>
            <a:off x="6947409" y="8388141"/>
            <a:ext cx="540341" cy="492641"/>
            <a:chOff x="3607758" y="3339623"/>
            <a:chExt cx="361674" cy="361333"/>
          </a:xfrm>
        </p:grpSpPr>
        <p:sp>
          <p:nvSpPr>
            <p:cNvPr id="458" name="Google Shape;458;g2fbc011fb8e_0_296"/>
            <p:cNvSpPr/>
            <p:nvPr/>
          </p:nvSpPr>
          <p:spPr>
            <a:xfrm>
              <a:off x="3607758" y="3339623"/>
              <a:ext cx="361674" cy="361333"/>
            </a:xfrm>
            <a:custGeom>
              <a:avLst/>
              <a:gdLst/>
              <a:ahLst/>
              <a:cxnLst/>
              <a:rect l="l" t="t" r="r" b="b"/>
              <a:pathLst>
                <a:path w="361674" h="361333" extrusionOk="0">
                  <a:moveTo>
                    <a:pt x="180836" y="0"/>
                  </a:moveTo>
                  <a:cubicBezTo>
                    <a:pt x="80513" y="0"/>
                    <a:pt x="0" y="81077"/>
                    <a:pt x="0" y="180667"/>
                  </a:cubicBezTo>
                  <a:cubicBezTo>
                    <a:pt x="0" y="280895"/>
                    <a:pt x="81152" y="361333"/>
                    <a:pt x="180836" y="361333"/>
                  </a:cubicBezTo>
                  <a:cubicBezTo>
                    <a:pt x="280518"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8"/>
                    <a:pt x="88181" y="13406"/>
                    <a:pt x="180836" y="13406"/>
                  </a:cubicBezTo>
                  <a:cubicBezTo>
                    <a:pt x="273490" y="13406"/>
                    <a:pt x="348891" y="88738"/>
                    <a:pt x="348891" y="181305"/>
                  </a:cubicBezTo>
                  <a:cubicBezTo>
                    <a:pt x="349530" y="273873"/>
                    <a:pt x="274128" y="349204"/>
                    <a:pt x="180836" y="349204"/>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59" name="Google Shape;459;g2fbc011fb8e_0_296"/>
            <p:cNvSpPr/>
            <p:nvPr/>
          </p:nvSpPr>
          <p:spPr>
            <a:xfrm>
              <a:off x="3663188" y="3446455"/>
              <a:ext cx="173969" cy="165125"/>
            </a:xfrm>
            <a:custGeom>
              <a:avLst/>
              <a:gdLst/>
              <a:ahLst/>
              <a:cxnLst/>
              <a:rect l="l" t="t" r="r" b="b"/>
              <a:pathLst>
                <a:path w="173969" h="165125" extrusionOk="0">
                  <a:moveTo>
                    <a:pt x="140103" y="4888"/>
                  </a:moveTo>
                  <a:cubicBezTo>
                    <a:pt x="139463" y="2973"/>
                    <a:pt x="138186" y="1696"/>
                    <a:pt x="136268" y="419"/>
                  </a:cubicBezTo>
                  <a:cubicBezTo>
                    <a:pt x="134351" y="-219"/>
                    <a:pt x="132435" y="-219"/>
                    <a:pt x="130518" y="1058"/>
                  </a:cubicBezTo>
                  <a:lnTo>
                    <a:pt x="3358" y="77027"/>
                  </a:lnTo>
                  <a:cubicBezTo>
                    <a:pt x="802" y="78304"/>
                    <a:pt x="-476" y="81496"/>
                    <a:pt x="163" y="84050"/>
                  </a:cubicBezTo>
                  <a:lnTo>
                    <a:pt x="11026" y="126184"/>
                  </a:lnTo>
                  <a:cubicBezTo>
                    <a:pt x="11665" y="128737"/>
                    <a:pt x="14221" y="131291"/>
                    <a:pt x="17416" y="131291"/>
                  </a:cubicBezTo>
                  <a:lnTo>
                    <a:pt x="60228" y="131291"/>
                  </a:lnTo>
                  <a:cubicBezTo>
                    <a:pt x="60228" y="131929"/>
                    <a:pt x="59589" y="132568"/>
                    <a:pt x="59589" y="133206"/>
                  </a:cubicBezTo>
                  <a:cubicBezTo>
                    <a:pt x="59589" y="150443"/>
                    <a:pt x="73647" y="165126"/>
                    <a:pt x="91539" y="165126"/>
                  </a:cubicBezTo>
                  <a:cubicBezTo>
                    <a:pt x="109431" y="165126"/>
                    <a:pt x="123488" y="151081"/>
                    <a:pt x="123488" y="133206"/>
                  </a:cubicBezTo>
                  <a:cubicBezTo>
                    <a:pt x="123488" y="132568"/>
                    <a:pt x="123488" y="131929"/>
                    <a:pt x="122850" y="131291"/>
                  </a:cubicBezTo>
                  <a:lnTo>
                    <a:pt x="167579" y="131291"/>
                  </a:lnTo>
                  <a:lnTo>
                    <a:pt x="167579" y="131291"/>
                  </a:lnTo>
                  <a:cubicBezTo>
                    <a:pt x="169496" y="131291"/>
                    <a:pt x="171413" y="130653"/>
                    <a:pt x="172691" y="128737"/>
                  </a:cubicBezTo>
                  <a:cubicBezTo>
                    <a:pt x="173969" y="126822"/>
                    <a:pt x="173969" y="124907"/>
                    <a:pt x="173969" y="122992"/>
                  </a:cubicBezTo>
                  <a:lnTo>
                    <a:pt x="140103" y="4888"/>
                  </a:lnTo>
                  <a:close/>
                  <a:moveTo>
                    <a:pt x="110709" y="133845"/>
                  </a:moveTo>
                  <a:cubicBezTo>
                    <a:pt x="110709" y="144059"/>
                    <a:pt x="102402" y="152997"/>
                    <a:pt x="91539" y="152997"/>
                  </a:cubicBezTo>
                  <a:cubicBezTo>
                    <a:pt x="80676" y="152997"/>
                    <a:pt x="72369" y="144697"/>
                    <a:pt x="72369" y="133845"/>
                  </a:cubicBezTo>
                  <a:cubicBezTo>
                    <a:pt x="72369" y="133206"/>
                    <a:pt x="72369" y="132568"/>
                    <a:pt x="71730" y="131929"/>
                  </a:cubicBezTo>
                  <a:lnTo>
                    <a:pt x="110709" y="131929"/>
                  </a:lnTo>
                  <a:cubicBezTo>
                    <a:pt x="110709" y="131929"/>
                    <a:pt x="110709" y="132568"/>
                    <a:pt x="110709" y="133845"/>
                  </a:cubicBezTo>
                  <a:close/>
                  <a:moveTo>
                    <a:pt x="22528" y="118523"/>
                  </a:moveTo>
                  <a:lnTo>
                    <a:pt x="14221" y="85326"/>
                  </a:lnTo>
                  <a:lnTo>
                    <a:pt x="130518" y="15741"/>
                  </a:lnTo>
                  <a:lnTo>
                    <a:pt x="159911" y="118523"/>
                  </a:lnTo>
                  <a:lnTo>
                    <a:pt x="22528" y="118523"/>
                  </a:ln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0" name="Google Shape;460;g2fbc011fb8e_0_296"/>
            <p:cNvSpPr/>
            <p:nvPr/>
          </p:nvSpPr>
          <p:spPr>
            <a:xfrm>
              <a:off x="3842146" y="3480587"/>
              <a:ext cx="71813" cy="29488"/>
            </a:xfrm>
            <a:custGeom>
              <a:avLst/>
              <a:gdLst/>
              <a:ahLst/>
              <a:cxnLst/>
              <a:rect l="l" t="t" r="r" b="b"/>
              <a:pathLst>
                <a:path w="71813" h="29488" extrusionOk="0">
                  <a:moveTo>
                    <a:pt x="71690" y="4591"/>
                  </a:moveTo>
                  <a:cubicBezTo>
                    <a:pt x="70412" y="1399"/>
                    <a:pt x="67217" y="-516"/>
                    <a:pt x="64022" y="122"/>
                  </a:cubicBezTo>
                  <a:lnTo>
                    <a:pt x="4595" y="17359"/>
                  </a:lnTo>
                  <a:cubicBezTo>
                    <a:pt x="1400" y="18636"/>
                    <a:pt x="-516" y="21828"/>
                    <a:pt x="122" y="25020"/>
                  </a:cubicBezTo>
                  <a:cubicBezTo>
                    <a:pt x="762" y="27574"/>
                    <a:pt x="3317" y="29489"/>
                    <a:pt x="6512" y="29489"/>
                  </a:cubicBezTo>
                  <a:cubicBezTo>
                    <a:pt x="7152" y="29489"/>
                    <a:pt x="7790" y="29489"/>
                    <a:pt x="8429" y="29489"/>
                  </a:cubicBezTo>
                  <a:lnTo>
                    <a:pt x="67856" y="12252"/>
                  </a:lnTo>
                  <a:cubicBezTo>
                    <a:pt x="70412" y="11614"/>
                    <a:pt x="72329" y="7783"/>
                    <a:pt x="71690" y="4591"/>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1" name="Google Shape;461;g2fbc011fb8e_0_296"/>
            <p:cNvSpPr/>
            <p:nvPr/>
          </p:nvSpPr>
          <p:spPr>
            <a:xfrm>
              <a:off x="3825179" y="3429801"/>
              <a:ext cx="54626" cy="46440"/>
            </a:xfrm>
            <a:custGeom>
              <a:avLst/>
              <a:gdLst/>
              <a:ahLst/>
              <a:cxnLst/>
              <a:rect l="l" t="t" r="r" b="b"/>
              <a:pathLst>
                <a:path w="54626" h="46440" extrusionOk="0">
                  <a:moveTo>
                    <a:pt x="6226" y="46440"/>
                  </a:moveTo>
                  <a:cubicBezTo>
                    <a:pt x="7505" y="46440"/>
                    <a:pt x="8783" y="45801"/>
                    <a:pt x="10061" y="45163"/>
                  </a:cubicBezTo>
                  <a:lnTo>
                    <a:pt x="52234" y="11328"/>
                  </a:lnTo>
                  <a:cubicBezTo>
                    <a:pt x="54790" y="9413"/>
                    <a:pt x="55429" y="4944"/>
                    <a:pt x="53512" y="2390"/>
                  </a:cubicBezTo>
                  <a:cubicBezTo>
                    <a:pt x="51595" y="-163"/>
                    <a:pt x="47122" y="-802"/>
                    <a:pt x="44566" y="1114"/>
                  </a:cubicBezTo>
                  <a:lnTo>
                    <a:pt x="2393" y="34949"/>
                  </a:lnTo>
                  <a:cubicBezTo>
                    <a:pt x="-163" y="36864"/>
                    <a:pt x="-802" y="41333"/>
                    <a:pt x="1115" y="43886"/>
                  </a:cubicBezTo>
                  <a:cubicBezTo>
                    <a:pt x="2393" y="45801"/>
                    <a:pt x="4310" y="46440"/>
                    <a:pt x="6226" y="46440"/>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2" name="Google Shape;462;g2fbc011fb8e_0_296"/>
            <p:cNvSpPr/>
            <p:nvPr/>
          </p:nvSpPr>
          <p:spPr>
            <a:xfrm>
              <a:off x="3849838" y="3539982"/>
              <a:ext cx="64096" cy="21165"/>
            </a:xfrm>
            <a:custGeom>
              <a:avLst/>
              <a:gdLst/>
              <a:ahLst/>
              <a:cxnLst/>
              <a:rect l="l" t="t" r="r" b="b"/>
              <a:pathLst>
                <a:path w="64096" h="21165" extrusionOk="0">
                  <a:moveTo>
                    <a:pt x="58886" y="8398"/>
                  </a:moveTo>
                  <a:lnTo>
                    <a:pt x="7767" y="99"/>
                  </a:lnTo>
                  <a:cubicBezTo>
                    <a:pt x="4572" y="-540"/>
                    <a:pt x="737" y="2014"/>
                    <a:pt x="99" y="5206"/>
                  </a:cubicBezTo>
                  <a:cubicBezTo>
                    <a:pt x="-540" y="8398"/>
                    <a:pt x="2015" y="12228"/>
                    <a:pt x="5210" y="12867"/>
                  </a:cubicBezTo>
                  <a:lnTo>
                    <a:pt x="56330" y="21166"/>
                  </a:lnTo>
                  <a:cubicBezTo>
                    <a:pt x="56969" y="21166"/>
                    <a:pt x="56969" y="21166"/>
                    <a:pt x="57608" y="21166"/>
                  </a:cubicBezTo>
                  <a:cubicBezTo>
                    <a:pt x="60803" y="21166"/>
                    <a:pt x="63359" y="19250"/>
                    <a:pt x="63998" y="16058"/>
                  </a:cubicBezTo>
                  <a:cubicBezTo>
                    <a:pt x="64637" y="12228"/>
                    <a:pt x="62081" y="9036"/>
                    <a:pt x="58886" y="8398"/>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463" name="Google Shape;463;g2fbc011fb8e_0_296"/>
          <p:cNvSpPr txBox="1"/>
          <p:nvPr/>
        </p:nvSpPr>
        <p:spPr>
          <a:xfrm>
            <a:off x="7729665" y="7476918"/>
            <a:ext cx="32271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800" i="1" u="none" strike="noStrike" cap="none">
                <a:solidFill>
                  <a:srgbClr val="000000"/>
                </a:solidFill>
              </a:rPr>
              <a:t>“Noise levels were very bad and the food was awful”</a:t>
            </a:r>
            <a:endParaRPr sz="1800" i="1" u="none" strike="noStrike" cap="none">
              <a:solidFill>
                <a:srgbClr val="000000"/>
              </a:solidFill>
            </a:endParaRPr>
          </a:p>
        </p:txBody>
      </p:sp>
      <p:grpSp>
        <p:nvGrpSpPr>
          <p:cNvPr id="464" name="Google Shape;464;g2fbc011fb8e_0_296"/>
          <p:cNvGrpSpPr/>
          <p:nvPr/>
        </p:nvGrpSpPr>
        <p:grpSpPr>
          <a:xfrm>
            <a:off x="1101097" y="7497414"/>
            <a:ext cx="540341" cy="492641"/>
            <a:chOff x="3607758" y="3339623"/>
            <a:chExt cx="361674" cy="361333"/>
          </a:xfrm>
        </p:grpSpPr>
        <p:sp>
          <p:nvSpPr>
            <p:cNvPr id="465" name="Google Shape;465;g2fbc011fb8e_0_296"/>
            <p:cNvSpPr/>
            <p:nvPr/>
          </p:nvSpPr>
          <p:spPr>
            <a:xfrm>
              <a:off x="3607758" y="3339623"/>
              <a:ext cx="361674" cy="361333"/>
            </a:xfrm>
            <a:custGeom>
              <a:avLst/>
              <a:gdLst/>
              <a:ahLst/>
              <a:cxnLst/>
              <a:rect l="l" t="t" r="r" b="b"/>
              <a:pathLst>
                <a:path w="361674" h="361333" extrusionOk="0">
                  <a:moveTo>
                    <a:pt x="180836" y="0"/>
                  </a:moveTo>
                  <a:cubicBezTo>
                    <a:pt x="80513" y="0"/>
                    <a:pt x="0" y="81077"/>
                    <a:pt x="0" y="180667"/>
                  </a:cubicBezTo>
                  <a:cubicBezTo>
                    <a:pt x="0" y="280895"/>
                    <a:pt x="81152" y="361333"/>
                    <a:pt x="180836" y="361333"/>
                  </a:cubicBezTo>
                  <a:cubicBezTo>
                    <a:pt x="280518"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8"/>
                    <a:pt x="88181" y="13406"/>
                    <a:pt x="180836" y="13406"/>
                  </a:cubicBezTo>
                  <a:cubicBezTo>
                    <a:pt x="273490" y="13406"/>
                    <a:pt x="348891" y="88738"/>
                    <a:pt x="348891" y="181305"/>
                  </a:cubicBezTo>
                  <a:cubicBezTo>
                    <a:pt x="349530" y="273873"/>
                    <a:pt x="274128" y="349204"/>
                    <a:pt x="180836" y="349204"/>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6" name="Google Shape;466;g2fbc011fb8e_0_296"/>
            <p:cNvSpPr/>
            <p:nvPr/>
          </p:nvSpPr>
          <p:spPr>
            <a:xfrm>
              <a:off x="3663188" y="3446455"/>
              <a:ext cx="173969" cy="165125"/>
            </a:xfrm>
            <a:custGeom>
              <a:avLst/>
              <a:gdLst/>
              <a:ahLst/>
              <a:cxnLst/>
              <a:rect l="l" t="t" r="r" b="b"/>
              <a:pathLst>
                <a:path w="173969" h="165125" extrusionOk="0">
                  <a:moveTo>
                    <a:pt x="140103" y="4888"/>
                  </a:moveTo>
                  <a:cubicBezTo>
                    <a:pt x="139463" y="2973"/>
                    <a:pt x="138186" y="1696"/>
                    <a:pt x="136268" y="419"/>
                  </a:cubicBezTo>
                  <a:cubicBezTo>
                    <a:pt x="134351" y="-219"/>
                    <a:pt x="132435" y="-219"/>
                    <a:pt x="130518" y="1058"/>
                  </a:cubicBezTo>
                  <a:lnTo>
                    <a:pt x="3358" y="77027"/>
                  </a:lnTo>
                  <a:cubicBezTo>
                    <a:pt x="802" y="78304"/>
                    <a:pt x="-476" y="81496"/>
                    <a:pt x="163" y="84050"/>
                  </a:cubicBezTo>
                  <a:lnTo>
                    <a:pt x="11026" y="126184"/>
                  </a:lnTo>
                  <a:cubicBezTo>
                    <a:pt x="11665" y="128737"/>
                    <a:pt x="14221" y="131291"/>
                    <a:pt x="17416" y="131291"/>
                  </a:cubicBezTo>
                  <a:lnTo>
                    <a:pt x="60228" y="131291"/>
                  </a:lnTo>
                  <a:cubicBezTo>
                    <a:pt x="60228" y="131929"/>
                    <a:pt x="59589" y="132568"/>
                    <a:pt x="59589" y="133206"/>
                  </a:cubicBezTo>
                  <a:cubicBezTo>
                    <a:pt x="59589" y="150443"/>
                    <a:pt x="73647" y="165126"/>
                    <a:pt x="91539" y="165126"/>
                  </a:cubicBezTo>
                  <a:cubicBezTo>
                    <a:pt x="109431" y="165126"/>
                    <a:pt x="123488" y="151081"/>
                    <a:pt x="123488" y="133206"/>
                  </a:cubicBezTo>
                  <a:cubicBezTo>
                    <a:pt x="123488" y="132568"/>
                    <a:pt x="123488" y="131929"/>
                    <a:pt x="122850" y="131291"/>
                  </a:cubicBezTo>
                  <a:lnTo>
                    <a:pt x="167579" y="131291"/>
                  </a:lnTo>
                  <a:lnTo>
                    <a:pt x="167579" y="131291"/>
                  </a:lnTo>
                  <a:cubicBezTo>
                    <a:pt x="169496" y="131291"/>
                    <a:pt x="171413" y="130653"/>
                    <a:pt x="172691" y="128737"/>
                  </a:cubicBezTo>
                  <a:cubicBezTo>
                    <a:pt x="173969" y="126822"/>
                    <a:pt x="173969" y="124907"/>
                    <a:pt x="173969" y="122992"/>
                  </a:cubicBezTo>
                  <a:lnTo>
                    <a:pt x="140103" y="4888"/>
                  </a:lnTo>
                  <a:close/>
                  <a:moveTo>
                    <a:pt x="110709" y="133845"/>
                  </a:moveTo>
                  <a:cubicBezTo>
                    <a:pt x="110709" y="144059"/>
                    <a:pt x="102402" y="152997"/>
                    <a:pt x="91539" y="152997"/>
                  </a:cubicBezTo>
                  <a:cubicBezTo>
                    <a:pt x="80676" y="152997"/>
                    <a:pt x="72369" y="144697"/>
                    <a:pt x="72369" y="133845"/>
                  </a:cubicBezTo>
                  <a:cubicBezTo>
                    <a:pt x="72369" y="133206"/>
                    <a:pt x="72369" y="132568"/>
                    <a:pt x="71730" y="131929"/>
                  </a:cubicBezTo>
                  <a:lnTo>
                    <a:pt x="110709" y="131929"/>
                  </a:lnTo>
                  <a:cubicBezTo>
                    <a:pt x="110709" y="131929"/>
                    <a:pt x="110709" y="132568"/>
                    <a:pt x="110709" y="133845"/>
                  </a:cubicBezTo>
                  <a:close/>
                  <a:moveTo>
                    <a:pt x="22528" y="118523"/>
                  </a:moveTo>
                  <a:lnTo>
                    <a:pt x="14221" y="85326"/>
                  </a:lnTo>
                  <a:lnTo>
                    <a:pt x="130518" y="15741"/>
                  </a:lnTo>
                  <a:lnTo>
                    <a:pt x="159911" y="118523"/>
                  </a:lnTo>
                  <a:lnTo>
                    <a:pt x="22528" y="118523"/>
                  </a:ln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7" name="Google Shape;467;g2fbc011fb8e_0_296"/>
            <p:cNvSpPr/>
            <p:nvPr/>
          </p:nvSpPr>
          <p:spPr>
            <a:xfrm>
              <a:off x="3842146" y="3480587"/>
              <a:ext cx="71813" cy="29488"/>
            </a:xfrm>
            <a:custGeom>
              <a:avLst/>
              <a:gdLst/>
              <a:ahLst/>
              <a:cxnLst/>
              <a:rect l="l" t="t" r="r" b="b"/>
              <a:pathLst>
                <a:path w="71813" h="29488" extrusionOk="0">
                  <a:moveTo>
                    <a:pt x="71690" y="4591"/>
                  </a:moveTo>
                  <a:cubicBezTo>
                    <a:pt x="70412" y="1399"/>
                    <a:pt x="67217" y="-516"/>
                    <a:pt x="64022" y="122"/>
                  </a:cubicBezTo>
                  <a:lnTo>
                    <a:pt x="4595" y="17359"/>
                  </a:lnTo>
                  <a:cubicBezTo>
                    <a:pt x="1400" y="18636"/>
                    <a:pt x="-516" y="21828"/>
                    <a:pt x="122" y="25020"/>
                  </a:cubicBezTo>
                  <a:cubicBezTo>
                    <a:pt x="762" y="27574"/>
                    <a:pt x="3317" y="29489"/>
                    <a:pt x="6512" y="29489"/>
                  </a:cubicBezTo>
                  <a:cubicBezTo>
                    <a:pt x="7152" y="29489"/>
                    <a:pt x="7790" y="29489"/>
                    <a:pt x="8429" y="29489"/>
                  </a:cubicBezTo>
                  <a:lnTo>
                    <a:pt x="67856" y="12252"/>
                  </a:lnTo>
                  <a:cubicBezTo>
                    <a:pt x="70412" y="11614"/>
                    <a:pt x="72329" y="7783"/>
                    <a:pt x="71690" y="4591"/>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8" name="Google Shape;468;g2fbc011fb8e_0_296"/>
            <p:cNvSpPr/>
            <p:nvPr/>
          </p:nvSpPr>
          <p:spPr>
            <a:xfrm>
              <a:off x="3825179" y="3429801"/>
              <a:ext cx="54626" cy="46440"/>
            </a:xfrm>
            <a:custGeom>
              <a:avLst/>
              <a:gdLst/>
              <a:ahLst/>
              <a:cxnLst/>
              <a:rect l="l" t="t" r="r" b="b"/>
              <a:pathLst>
                <a:path w="54626" h="46440" extrusionOk="0">
                  <a:moveTo>
                    <a:pt x="6226" y="46440"/>
                  </a:moveTo>
                  <a:cubicBezTo>
                    <a:pt x="7505" y="46440"/>
                    <a:pt x="8783" y="45801"/>
                    <a:pt x="10061" y="45163"/>
                  </a:cubicBezTo>
                  <a:lnTo>
                    <a:pt x="52234" y="11328"/>
                  </a:lnTo>
                  <a:cubicBezTo>
                    <a:pt x="54790" y="9413"/>
                    <a:pt x="55429" y="4944"/>
                    <a:pt x="53512" y="2390"/>
                  </a:cubicBezTo>
                  <a:cubicBezTo>
                    <a:pt x="51595" y="-163"/>
                    <a:pt x="47122" y="-802"/>
                    <a:pt x="44566" y="1114"/>
                  </a:cubicBezTo>
                  <a:lnTo>
                    <a:pt x="2393" y="34949"/>
                  </a:lnTo>
                  <a:cubicBezTo>
                    <a:pt x="-163" y="36864"/>
                    <a:pt x="-802" y="41333"/>
                    <a:pt x="1115" y="43886"/>
                  </a:cubicBezTo>
                  <a:cubicBezTo>
                    <a:pt x="2393" y="45801"/>
                    <a:pt x="4310" y="46440"/>
                    <a:pt x="6226" y="46440"/>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9" name="Google Shape;469;g2fbc011fb8e_0_296"/>
            <p:cNvSpPr/>
            <p:nvPr/>
          </p:nvSpPr>
          <p:spPr>
            <a:xfrm>
              <a:off x="3849838" y="3539982"/>
              <a:ext cx="64096" cy="21165"/>
            </a:xfrm>
            <a:custGeom>
              <a:avLst/>
              <a:gdLst/>
              <a:ahLst/>
              <a:cxnLst/>
              <a:rect l="l" t="t" r="r" b="b"/>
              <a:pathLst>
                <a:path w="64096" h="21165" extrusionOk="0">
                  <a:moveTo>
                    <a:pt x="58886" y="8398"/>
                  </a:moveTo>
                  <a:lnTo>
                    <a:pt x="7767" y="99"/>
                  </a:lnTo>
                  <a:cubicBezTo>
                    <a:pt x="4572" y="-540"/>
                    <a:pt x="737" y="2014"/>
                    <a:pt x="99" y="5206"/>
                  </a:cubicBezTo>
                  <a:cubicBezTo>
                    <a:pt x="-540" y="8398"/>
                    <a:pt x="2015" y="12228"/>
                    <a:pt x="5210" y="12867"/>
                  </a:cubicBezTo>
                  <a:lnTo>
                    <a:pt x="56330" y="21166"/>
                  </a:lnTo>
                  <a:cubicBezTo>
                    <a:pt x="56969" y="21166"/>
                    <a:pt x="56969" y="21166"/>
                    <a:pt x="57608" y="21166"/>
                  </a:cubicBezTo>
                  <a:cubicBezTo>
                    <a:pt x="60803" y="21166"/>
                    <a:pt x="63359" y="19250"/>
                    <a:pt x="63998" y="16058"/>
                  </a:cubicBezTo>
                  <a:cubicBezTo>
                    <a:pt x="64637" y="12228"/>
                    <a:pt x="62081" y="9036"/>
                    <a:pt x="58886" y="8398"/>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470" name="Google Shape;470;g2fbc011fb8e_0_296"/>
          <p:cNvSpPr txBox="1"/>
          <p:nvPr/>
        </p:nvSpPr>
        <p:spPr>
          <a:xfrm>
            <a:off x="1883353" y="8270613"/>
            <a:ext cx="3227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800" i="1" u="none" strike="noStrike" cap="none">
                <a:solidFill>
                  <a:srgbClr val="000000"/>
                </a:solidFill>
              </a:rPr>
              <a:t>“I was left on my own from 9am to 9pm not knowing whether I was going to be discharged or not”</a:t>
            </a:r>
            <a:endParaRPr sz="1800" i="1" u="none" strike="noStrike" cap="none">
              <a:solidFill>
                <a:srgbClr val="000000"/>
              </a:solidFill>
            </a:endParaRPr>
          </a:p>
        </p:txBody>
      </p:sp>
      <p:grpSp>
        <p:nvGrpSpPr>
          <p:cNvPr id="471" name="Google Shape;471;g2fbc011fb8e_0_296"/>
          <p:cNvGrpSpPr/>
          <p:nvPr/>
        </p:nvGrpSpPr>
        <p:grpSpPr>
          <a:xfrm>
            <a:off x="1101097" y="8388141"/>
            <a:ext cx="540341" cy="492641"/>
            <a:chOff x="3607758" y="3339623"/>
            <a:chExt cx="361674" cy="361333"/>
          </a:xfrm>
        </p:grpSpPr>
        <p:sp>
          <p:nvSpPr>
            <p:cNvPr id="472" name="Google Shape;472;g2fbc011fb8e_0_296"/>
            <p:cNvSpPr/>
            <p:nvPr/>
          </p:nvSpPr>
          <p:spPr>
            <a:xfrm>
              <a:off x="3607758" y="3339623"/>
              <a:ext cx="361674" cy="361333"/>
            </a:xfrm>
            <a:custGeom>
              <a:avLst/>
              <a:gdLst/>
              <a:ahLst/>
              <a:cxnLst/>
              <a:rect l="l" t="t" r="r" b="b"/>
              <a:pathLst>
                <a:path w="361674" h="361333" extrusionOk="0">
                  <a:moveTo>
                    <a:pt x="180836" y="0"/>
                  </a:moveTo>
                  <a:cubicBezTo>
                    <a:pt x="80513" y="0"/>
                    <a:pt x="0" y="81077"/>
                    <a:pt x="0" y="180667"/>
                  </a:cubicBezTo>
                  <a:cubicBezTo>
                    <a:pt x="0" y="280895"/>
                    <a:pt x="81152" y="361333"/>
                    <a:pt x="180836" y="361333"/>
                  </a:cubicBezTo>
                  <a:cubicBezTo>
                    <a:pt x="280518" y="361333"/>
                    <a:pt x="361671" y="280257"/>
                    <a:pt x="361671" y="180667"/>
                  </a:cubicBezTo>
                  <a:cubicBezTo>
                    <a:pt x="362310" y="81077"/>
                    <a:pt x="281157" y="0"/>
                    <a:pt x="180836" y="0"/>
                  </a:cubicBezTo>
                  <a:close/>
                  <a:moveTo>
                    <a:pt x="180836" y="349204"/>
                  </a:moveTo>
                  <a:cubicBezTo>
                    <a:pt x="88181" y="349204"/>
                    <a:pt x="12780" y="273873"/>
                    <a:pt x="12780" y="181305"/>
                  </a:cubicBezTo>
                  <a:cubicBezTo>
                    <a:pt x="12780" y="88738"/>
                    <a:pt x="88181" y="13406"/>
                    <a:pt x="180836" y="13406"/>
                  </a:cubicBezTo>
                  <a:cubicBezTo>
                    <a:pt x="273490" y="13406"/>
                    <a:pt x="348891" y="88738"/>
                    <a:pt x="348891" y="181305"/>
                  </a:cubicBezTo>
                  <a:cubicBezTo>
                    <a:pt x="349530" y="273873"/>
                    <a:pt x="274128" y="349204"/>
                    <a:pt x="180836" y="349204"/>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73" name="Google Shape;473;g2fbc011fb8e_0_296"/>
            <p:cNvSpPr/>
            <p:nvPr/>
          </p:nvSpPr>
          <p:spPr>
            <a:xfrm>
              <a:off x="3663188" y="3446455"/>
              <a:ext cx="173969" cy="165125"/>
            </a:xfrm>
            <a:custGeom>
              <a:avLst/>
              <a:gdLst/>
              <a:ahLst/>
              <a:cxnLst/>
              <a:rect l="l" t="t" r="r" b="b"/>
              <a:pathLst>
                <a:path w="173969" h="165125" extrusionOk="0">
                  <a:moveTo>
                    <a:pt x="140103" y="4888"/>
                  </a:moveTo>
                  <a:cubicBezTo>
                    <a:pt x="139463" y="2973"/>
                    <a:pt x="138186" y="1696"/>
                    <a:pt x="136268" y="419"/>
                  </a:cubicBezTo>
                  <a:cubicBezTo>
                    <a:pt x="134351" y="-219"/>
                    <a:pt x="132435" y="-219"/>
                    <a:pt x="130518" y="1058"/>
                  </a:cubicBezTo>
                  <a:lnTo>
                    <a:pt x="3358" y="77027"/>
                  </a:lnTo>
                  <a:cubicBezTo>
                    <a:pt x="802" y="78304"/>
                    <a:pt x="-476" y="81496"/>
                    <a:pt x="163" y="84050"/>
                  </a:cubicBezTo>
                  <a:lnTo>
                    <a:pt x="11026" y="126184"/>
                  </a:lnTo>
                  <a:cubicBezTo>
                    <a:pt x="11665" y="128737"/>
                    <a:pt x="14221" y="131291"/>
                    <a:pt x="17416" y="131291"/>
                  </a:cubicBezTo>
                  <a:lnTo>
                    <a:pt x="60228" y="131291"/>
                  </a:lnTo>
                  <a:cubicBezTo>
                    <a:pt x="60228" y="131929"/>
                    <a:pt x="59589" y="132568"/>
                    <a:pt x="59589" y="133206"/>
                  </a:cubicBezTo>
                  <a:cubicBezTo>
                    <a:pt x="59589" y="150443"/>
                    <a:pt x="73647" y="165126"/>
                    <a:pt x="91539" y="165126"/>
                  </a:cubicBezTo>
                  <a:cubicBezTo>
                    <a:pt x="109431" y="165126"/>
                    <a:pt x="123488" y="151081"/>
                    <a:pt x="123488" y="133206"/>
                  </a:cubicBezTo>
                  <a:cubicBezTo>
                    <a:pt x="123488" y="132568"/>
                    <a:pt x="123488" y="131929"/>
                    <a:pt x="122850" y="131291"/>
                  </a:cubicBezTo>
                  <a:lnTo>
                    <a:pt x="167579" y="131291"/>
                  </a:lnTo>
                  <a:lnTo>
                    <a:pt x="167579" y="131291"/>
                  </a:lnTo>
                  <a:cubicBezTo>
                    <a:pt x="169496" y="131291"/>
                    <a:pt x="171413" y="130653"/>
                    <a:pt x="172691" y="128737"/>
                  </a:cubicBezTo>
                  <a:cubicBezTo>
                    <a:pt x="173969" y="126822"/>
                    <a:pt x="173969" y="124907"/>
                    <a:pt x="173969" y="122992"/>
                  </a:cubicBezTo>
                  <a:lnTo>
                    <a:pt x="140103" y="4888"/>
                  </a:lnTo>
                  <a:close/>
                  <a:moveTo>
                    <a:pt x="110709" y="133845"/>
                  </a:moveTo>
                  <a:cubicBezTo>
                    <a:pt x="110709" y="144059"/>
                    <a:pt x="102402" y="152997"/>
                    <a:pt x="91539" y="152997"/>
                  </a:cubicBezTo>
                  <a:cubicBezTo>
                    <a:pt x="80676" y="152997"/>
                    <a:pt x="72369" y="144697"/>
                    <a:pt x="72369" y="133845"/>
                  </a:cubicBezTo>
                  <a:cubicBezTo>
                    <a:pt x="72369" y="133206"/>
                    <a:pt x="72369" y="132568"/>
                    <a:pt x="71730" y="131929"/>
                  </a:cubicBezTo>
                  <a:lnTo>
                    <a:pt x="110709" y="131929"/>
                  </a:lnTo>
                  <a:cubicBezTo>
                    <a:pt x="110709" y="131929"/>
                    <a:pt x="110709" y="132568"/>
                    <a:pt x="110709" y="133845"/>
                  </a:cubicBezTo>
                  <a:close/>
                  <a:moveTo>
                    <a:pt x="22528" y="118523"/>
                  </a:moveTo>
                  <a:lnTo>
                    <a:pt x="14221" y="85326"/>
                  </a:lnTo>
                  <a:lnTo>
                    <a:pt x="130518" y="15741"/>
                  </a:lnTo>
                  <a:lnTo>
                    <a:pt x="159911" y="118523"/>
                  </a:lnTo>
                  <a:lnTo>
                    <a:pt x="22528" y="118523"/>
                  </a:ln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74" name="Google Shape;474;g2fbc011fb8e_0_296"/>
            <p:cNvSpPr/>
            <p:nvPr/>
          </p:nvSpPr>
          <p:spPr>
            <a:xfrm>
              <a:off x="3842146" y="3480587"/>
              <a:ext cx="71813" cy="29488"/>
            </a:xfrm>
            <a:custGeom>
              <a:avLst/>
              <a:gdLst/>
              <a:ahLst/>
              <a:cxnLst/>
              <a:rect l="l" t="t" r="r" b="b"/>
              <a:pathLst>
                <a:path w="71813" h="29488" extrusionOk="0">
                  <a:moveTo>
                    <a:pt x="71690" y="4591"/>
                  </a:moveTo>
                  <a:cubicBezTo>
                    <a:pt x="70412" y="1399"/>
                    <a:pt x="67217" y="-516"/>
                    <a:pt x="64022" y="122"/>
                  </a:cubicBezTo>
                  <a:lnTo>
                    <a:pt x="4595" y="17359"/>
                  </a:lnTo>
                  <a:cubicBezTo>
                    <a:pt x="1400" y="18636"/>
                    <a:pt x="-516" y="21828"/>
                    <a:pt x="122" y="25020"/>
                  </a:cubicBezTo>
                  <a:cubicBezTo>
                    <a:pt x="762" y="27574"/>
                    <a:pt x="3317" y="29489"/>
                    <a:pt x="6512" y="29489"/>
                  </a:cubicBezTo>
                  <a:cubicBezTo>
                    <a:pt x="7152" y="29489"/>
                    <a:pt x="7790" y="29489"/>
                    <a:pt x="8429" y="29489"/>
                  </a:cubicBezTo>
                  <a:lnTo>
                    <a:pt x="67856" y="12252"/>
                  </a:lnTo>
                  <a:cubicBezTo>
                    <a:pt x="70412" y="11614"/>
                    <a:pt x="72329" y="7783"/>
                    <a:pt x="71690" y="4591"/>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75" name="Google Shape;475;g2fbc011fb8e_0_296"/>
            <p:cNvSpPr/>
            <p:nvPr/>
          </p:nvSpPr>
          <p:spPr>
            <a:xfrm>
              <a:off x="3825179" y="3429801"/>
              <a:ext cx="54626" cy="46440"/>
            </a:xfrm>
            <a:custGeom>
              <a:avLst/>
              <a:gdLst/>
              <a:ahLst/>
              <a:cxnLst/>
              <a:rect l="l" t="t" r="r" b="b"/>
              <a:pathLst>
                <a:path w="54626" h="46440" extrusionOk="0">
                  <a:moveTo>
                    <a:pt x="6226" y="46440"/>
                  </a:moveTo>
                  <a:cubicBezTo>
                    <a:pt x="7505" y="46440"/>
                    <a:pt x="8783" y="45801"/>
                    <a:pt x="10061" y="45163"/>
                  </a:cubicBezTo>
                  <a:lnTo>
                    <a:pt x="52234" y="11328"/>
                  </a:lnTo>
                  <a:cubicBezTo>
                    <a:pt x="54790" y="9413"/>
                    <a:pt x="55429" y="4944"/>
                    <a:pt x="53512" y="2390"/>
                  </a:cubicBezTo>
                  <a:cubicBezTo>
                    <a:pt x="51595" y="-163"/>
                    <a:pt x="47122" y="-802"/>
                    <a:pt x="44566" y="1114"/>
                  </a:cubicBezTo>
                  <a:lnTo>
                    <a:pt x="2393" y="34949"/>
                  </a:lnTo>
                  <a:cubicBezTo>
                    <a:pt x="-163" y="36864"/>
                    <a:pt x="-802" y="41333"/>
                    <a:pt x="1115" y="43886"/>
                  </a:cubicBezTo>
                  <a:cubicBezTo>
                    <a:pt x="2393" y="45801"/>
                    <a:pt x="4310" y="46440"/>
                    <a:pt x="6226" y="46440"/>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76" name="Google Shape;476;g2fbc011fb8e_0_296"/>
            <p:cNvSpPr/>
            <p:nvPr/>
          </p:nvSpPr>
          <p:spPr>
            <a:xfrm>
              <a:off x="3849838" y="3539982"/>
              <a:ext cx="64096" cy="21165"/>
            </a:xfrm>
            <a:custGeom>
              <a:avLst/>
              <a:gdLst/>
              <a:ahLst/>
              <a:cxnLst/>
              <a:rect l="l" t="t" r="r" b="b"/>
              <a:pathLst>
                <a:path w="64096" h="21165" extrusionOk="0">
                  <a:moveTo>
                    <a:pt x="58886" y="8398"/>
                  </a:moveTo>
                  <a:lnTo>
                    <a:pt x="7767" y="99"/>
                  </a:lnTo>
                  <a:cubicBezTo>
                    <a:pt x="4572" y="-540"/>
                    <a:pt x="737" y="2014"/>
                    <a:pt x="99" y="5206"/>
                  </a:cubicBezTo>
                  <a:cubicBezTo>
                    <a:pt x="-540" y="8398"/>
                    <a:pt x="2015" y="12228"/>
                    <a:pt x="5210" y="12867"/>
                  </a:cubicBezTo>
                  <a:lnTo>
                    <a:pt x="56330" y="21166"/>
                  </a:lnTo>
                  <a:cubicBezTo>
                    <a:pt x="56969" y="21166"/>
                    <a:pt x="56969" y="21166"/>
                    <a:pt x="57608" y="21166"/>
                  </a:cubicBezTo>
                  <a:cubicBezTo>
                    <a:pt x="60803" y="21166"/>
                    <a:pt x="63359" y="19250"/>
                    <a:pt x="63998" y="16058"/>
                  </a:cubicBezTo>
                  <a:cubicBezTo>
                    <a:pt x="64637" y="12228"/>
                    <a:pt x="62081" y="9036"/>
                    <a:pt x="58886" y="8398"/>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477" name="Google Shape;477;g2fbc011fb8e_0_296"/>
          <p:cNvSpPr txBox="1"/>
          <p:nvPr/>
        </p:nvSpPr>
        <p:spPr>
          <a:xfrm>
            <a:off x="1883353" y="7596939"/>
            <a:ext cx="32271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800" i="1" u="none" strike="noStrike" cap="none">
                <a:solidFill>
                  <a:srgbClr val="000000"/>
                </a:solidFill>
              </a:rPr>
              <a:t>“Very frightening place”</a:t>
            </a:r>
            <a:endParaRPr sz="1800" i="1" u="none" strike="noStrike" cap="none">
              <a:solidFill>
                <a:srgbClr val="000000"/>
              </a:solidFill>
            </a:endParaRPr>
          </a:p>
        </p:txBody>
      </p:sp>
      <p:sp>
        <p:nvSpPr>
          <p:cNvPr id="478" name="Google Shape;478;g2fbc011fb8e_0_296"/>
          <p:cNvSpPr txBox="1"/>
          <p:nvPr/>
        </p:nvSpPr>
        <p:spPr>
          <a:xfrm>
            <a:off x="353725" y="9568430"/>
            <a:ext cx="78522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i="1" u="none" strike="noStrike" cap="none">
                <a:solidFill>
                  <a:srgbClr val="000000"/>
                </a:solidFill>
              </a:rPr>
              <a:t>https://www.hse.ie/eng/about/who/acute-hospitals-division/national-patient-experience-survey/</a:t>
            </a:r>
            <a:endParaRPr/>
          </a:p>
        </p:txBody>
      </p:sp>
      <p:grpSp>
        <p:nvGrpSpPr>
          <p:cNvPr id="479" name="Google Shape;479;g2fbc011fb8e_0_296"/>
          <p:cNvGrpSpPr/>
          <p:nvPr/>
        </p:nvGrpSpPr>
        <p:grpSpPr>
          <a:xfrm>
            <a:off x="12440726" y="2800742"/>
            <a:ext cx="541290" cy="493511"/>
            <a:chOff x="2998797" y="2371173"/>
            <a:chExt cx="362309" cy="361971"/>
          </a:xfrm>
        </p:grpSpPr>
        <p:sp>
          <p:nvSpPr>
            <p:cNvPr id="480" name="Google Shape;480;g2fbc011fb8e_0_296"/>
            <p:cNvSpPr/>
            <p:nvPr/>
          </p:nvSpPr>
          <p:spPr>
            <a:xfrm>
              <a:off x="3098480" y="2556947"/>
              <a:ext cx="30032" cy="14044"/>
            </a:xfrm>
            <a:custGeom>
              <a:avLst/>
              <a:gdLst/>
              <a:ahLst/>
              <a:cxnLst/>
              <a:rect l="l" t="t" r="r" b="b"/>
              <a:pathLst>
                <a:path w="30032" h="14044" extrusionOk="0">
                  <a:moveTo>
                    <a:pt x="17253" y="14045"/>
                  </a:moveTo>
                  <a:cubicBezTo>
                    <a:pt x="15336" y="14045"/>
                    <a:pt x="14058" y="13406"/>
                    <a:pt x="12780" y="12130"/>
                  </a:cubicBezTo>
                  <a:lnTo>
                    <a:pt x="0" y="0"/>
                  </a:lnTo>
                  <a:lnTo>
                    <a:pt x="0" y="10853"/>
                  </a:lnTo>
                  <a:cubicBezTo>
                    <a:pt x="0" y="12768"/>
                    <a:pt x="1278" y="14045"/>
                    <a:pt x="3195" y="14045"/>
                  </a:cubicBezTo>
                  <a:lnTo>
                    <a:pt x="26838" y="14045"/>
                  </a:lnTo>
                  <a:cubicBezTo>
                    <a:pt x="28755" y="14045"/>
                    <a:pt x="30033" y="12768"/>
                    <a:pt x="30033" y="10853"/>
                  </a:cubicBezTo>
                  <a:lnTo>
                    <a:pt x="30033" y="4469"/>
                  </a:lnTo>
                  <a:lnTo>
                    <a:pt x="22365" y="11491"/>
                  </a:lnTo>
                  <a:cubicBezTo>
                    <a:pt x="21087" y="13406"/>
                    <a:pt x="19170" y="14045"/>
                    <a:pt x="17253" y="14045"/>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1" name="Google Shape;481;g2fbc011fb8e_0_296"/>
            <p:cNvSpPr/>
            <p:nvPr/>
          </p:nvSpPr>
          <p:spPr>
            <a:xfrm>
              <a:off x="3099119" y="2544179"/>
              <a:ext cx="29393" cy="12129"/>
            </a:xfrm>
            <a:custGeom>
              <a:avLst/>
              <a:gdLst/>
              <a:ahLst/>
              <a:cxnLst/>
              <a:rect l="l" t="t" r="r" b="b"/>
              <a:pathLst>
                <a:path w="29393" h="12129" extrusionOk="0">
                  <a:moveTo>
                    <a:pt x="7668" y="3192"/>
                  </a:moveTo>
                  <a:lnTo>
                    <a:pt x="17253" y="12130"/>
                  </a:lnTo>
                  <a:lnTo>
                    <a:pt x="29394" y="1277"/>
                  </a:lnTo>
                  <a:cubicBezTo>
                    <a:pt x="28755" y="638"/>
                    <a:pt x="28116" y="0"/>
                    <a:pt x="26838" y="0"/>
                  </a:cubicBezTo>
                  <a:lnTo>
                    <a:pt x="3195" y="0"/>
                  </a:lnTo>
                  <a:cubicBezTo>
                    <a:pt x="1917" y="0"/>
                    <a:pt x="0" y="1277"/>
                    <a:pt x="0" y="2554"/>
                  </a:cubicBezTo>
                  <a:cubicBezTo>
                    <a:pt x="0" y="2554"/>
                    <a:pt x="0" y="2554"/>
                    <a:pt x="0" y="2554"/>
                  </a:cubicBezTo>
                  <a:lnTo>
                    <a:pt x="0" y="2554"/>
                  </a:lnTo>
                  <a:cubicBezTo>
                    <a:pt x="1917" y="638"/>
                    <a:pt x="5112" y="1277"/>
                    <a:pt x="7668" y="3192"/>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2" name="Google Shape;482;g2fbc011fb8e_0_296"/>
            <p:cNvSpPr/>
            <p:nvPr/>
          </p:nvSpPr>
          <p:spPr>
            <a:xfrm>
              <a:off x="2998797" y="2371173"/>
              <a:ext cx="362309" cy="361971"/>
            </a:xfrm>
            <a:custGeom>
              <a:avLst/>
              <a:gdLst/>
              <a:ahLst/>
              <a:cxnLst/>
              <a:rect l="l" t="t" r="r" b="b"/>
              <a:pathLst>
                <a:path w="362309" h="361971" extrusionOk="0">
                  <a:moveTo>
                    <a:pt x="180835" y="0"/>
                  </a:moveTo>
                  <a:cubicBezTo>
                    <a:pt x="80513" y="0"/>
                    <a:pt x="0" y="81077"/>
                    <a:pt x="0" y="181305"/>
                  </a:cubicBezTo>
                  <a:cubicBezTo>
                    <a:pt x="0" y="281534"/>
                    <a:pt x="81152" y="361972"/>
                    <a:pt x="181474" y="361972"/>
                  </a:cubicBezTo>
                  <a:cubicBezTo>
                    <a:pt x="281157" y="361972"/>
                    <a:pt x="362310" y="280895"/>
                    <a:pt x="362310" y="181305"/>
                  </a:cubicBezTo>
                  <a:cubicBezTo>
                    <a:pt x="362310" y="81077"/>
                    <a:pt x="281157" y="0"/>
                    <a:pt x="180835" y="0"/>
                  </a:cubicBezTo>
                  <a:cubicBezTo>
                    <a:pt x="180835" y="0"/>
                    <a:pt x="180835" y="0"/>
                    <a:pt x="180835" y="0"/>
                  </a:cubicBezTo>
                  <a:close/>
                  <a:moveTo>
                    <a:pt x="86903" y="106613"/>
                  </a:moveTo>
                  <a:cubicBezTo>
                    <a:pt x="86903" y="97675"/>
                    <a:pt x="93932" y="90653"/>
                    <a:pt x="102878" y="90653"/>
                  </a:cubicBezTo>
                  <a:lnTo>
                    <a:pt x="126521" y="90653"/>
                  </a:lnTo>
                  <a:cubicBezTo>
                    <a:pt x="130994" y="90653"/>
                    <a:pt x="135467" y="92568"/>
                    <a:pt x="138662" y="96398"/>
                  </a:cubicBezTo>
                  <a:lnTo>
                    <a:pt x="154637" y="81715"/>
                  </a:lnTo>
                  <a:cubicBezTo>
                    <a:pt x="157192" y="79162"/>
                    <a:pt x="161027" y="79162"/>
                    <a:pt x="163582" y="81715"/>
                  </a:cubicBezTo>
                  <a:cubicBezTo>
                    <a:pt x="166138" y="84269"/>
                    <a:pt x="166138" y="88099"/>
                    <a:pt x="162943" y="90653"/>
                  </a:cubicBezTo>
                  <a:cubicBezTo>
                    <a:pt x="162943" y="90653"/>
                    <a:pt x="162943" y="90653"/>
                    <a:pt x="162943" y="90653"/>
                  </a:cubicBezTo>
                  <a:lnTo>
                    <a:pt x="142496" y="109805"/>
                  </a:lnTo>
                  <a:lnTo>
                    <a:pt x="142496" y="127680"/>
                  </a:lnTo>
                  <a:cubicBezTo>
                    <a:pt x="142496" y="136617"/>
                    <a:pt x="135467" y="143640"/>
                    <a:pt x="126521" y="143640"/>
                  </a:cubicBezTo>
                  <a:lnTo>
                    <a:pt x="102878" y="143640"/>
                  </a:lnTo>
                  <a:cubicBezTo>
                    <a:pt x="93932" y="143640"/>
                    <a:pt x="86903" y="136617"/>
                    <a:pt x="86903" y="127680"/>
                  </a:cubicBezTo>
                  <a:lnTo>
                    <a:pt x="86903" y="106613"/>
                  </a:lnTo>
                  <a:close/>
                  <a:moveTo>
                    <a:pt x="86903" y="175560"/>
                  </a:moveTo>
                  <a:cubicBezTo>
                    <a:pt x="86903" y="166622"/>
                    <a:pt x="93932" y="159600"/>
                    <a:pt x="102878" y="159600"/>
                  </a:cubicBezTo>
                  <a:lnTo>
                    <a:pt x="126521" y="159600"/>
                  </a:lnTo>
                  <a:cubicBezTo>
                    <a:pt x="130994" y="159600"/>
                    <a:pt x="135467" y="161515"/>
                    <a:pt x="138662" y="165345"/>
                  </a:cubicBezTo>
                  <a:lnTo>
                    <a:pt x="154637" y="150662"/>
                  </a:lnTo>
                  <a:cubicBezTo>
                    <a:pt x="157192" y="148747"/>
                    <a:pt x="161666" y="148747"/>
                    <a:pt x="163582" y="151939"/>
                  </a:cubicBezTo>
                  <a:cubicBezTo>
                    <a:pt x="165500" y="154492"/>
                    <a:pt x="165500" y="158323"/>
                    <a:pt x="162943" y="160238"/>
                  </a:cubicBezTo>
                  <a:lnTo>
                    <a:pt x="142496" y="179390"/>
                  </a:lnTo>
                  <a:lnTo>
                    <a:pt x="142496" y="197265"/>
                  </a:lnTo>
                  <a:cubicBezTo>
                    <a:pt x="142496" y="206203"/>
                    <a:pt x="135467" y="213225"/>
                    <a:pt x="126521" y="213225"/>
                  </a:cubicBezTo>
                  <a:lnTo>
                    <a:pt x="102878" y="213225"/>
                  </a:lnTo>
                  <a:cubicBezTo>
                    <a:pt x="93932" y="213225"/>
                    <a:pt x="86903" y="206203"/>
                    <a:pt x="86903" y="197265"/>
                  </a:cubicBezTo>
                  <a:lnTo>
                    <a:pt x="86903" y="175560"/>
                  </a:lnTo>
                  <a:close/>
                  <a:moveTo>
                    <a:pt x="126521" y="281534"/>
                  </a:moveTo>
                  <a:lnTo>
                    <a:pt x="102878" y="281534"/>
                  </a:lnTo>
                  <a:cubicBezTo>
                    <a:pt x="93932" y="281534"/>
                    <a:pt x="86903" y="274511"/>
                    <a:pt x="86903" y="265574"/>
                  </a:cubicBezTo>
                  <a:lnTo>
                    <a:pt x="86903" y="243868"/>
                  </a:lnTo>
                  <a:cubicBezTo>
                    <a:pt x="86903" y="234931"/>
                    <a:pt x="93932" y="227908"/>
                    <a:pt x="102878" y="227908"/>
                  </a:cubicBezTo>
                  <a:lnTo>
                    <a:pt x="126521" y="227908"/>
                  </a:lnTo>
                  <a:cubicBezTo>
                    <a:pt x="130994" y="227908"/>
                    <a:pt x="135467" y="229823"/>
                    <a:pt x="138662" y="233654"/>
                  </a:cubicBezTo>
                  <a:lnTo>
                    <a:pt x="154637" y="218971"/>
                  </a:lnTo>
                  <a:cubicBezTo>
                    <a:pt x="157192" y="217055"/>
                    <a:pt x="161666" y="217055"/>
                    <a:pt x="163582" y="220247"/>
                  </a:cubicBezTo>
                  <a:cubicBezTo>
                    <a:pt x="165500" y="222801"/>
                    <a:pt x="165500" y="226631"/>
                    <a:pt x="162943" y="228547"/>
                  </a:cubicBezTo>
                  <a:lnTo>
                    <a:pt x="142496" y="247699"/>
                  </a:lnTo>
                  <a:lnTo>
                    <a:pt x="142496" y="265574"/>
                  </a:lnTo>
                  <a:cubicBezTo>
                    <a:pt x="142496" y="274511"/>
                    <a:pt x="135467" y="281534"/>
                    <a:pt x="126521" y="281534"/>
                  </a:cubicBezTo>
                  <a:cubicBezTo>
                    <a:pt x="126521" y="281534"/>
                    <a:pt x="126521" y="281534"/>
                    <a:pt x="126521" y="281534"/>
                  </a:cubicBezTo>
                  <a:close/>
                  <a:moveTo>
                    <a:pt x="268377" y="281534"/>
                  </a:moveTo>
                  <a:lnTo>
                    <a:pt x="156553" y="281534"/>
                  </a:lnTo>
                  <a:cubicBezTo>
                    <a:pt x="152720" y="281534"/>
                    <a:pt x="150164" y="278980"/>
                    <a:pt x="150164" y="275150"/>
                  </a:cubicBezTo>
                  <a:cubicBezTo>
                    <a:pt x="150164" y="271319"/>
                    <a:pt x="152720" y="268766"/>
                    <a:pt x="156553" y="268766"/>
                  </a:cubicBezTo>
                  <a:lnTo>
                    <a:pt x="268377" y="268766"/>
                  </a:lnTo>
                  <a:cubicBezTo>
                    <a:pt x="272211" y="268766"/>
                    <a:pt x="274767" y="271319"/>
                    <a:pt x="274767" y="275150"/>
                  </a:cubicBezTo>
                  <a:cubicBezTo>
                    <a:pt x="274767" y="278980"/>
                    <a:pt x="271572" y="281534"/>
                    <a:pt x="268377" y="281534"/>
                  </a:cubicBezTo>
                  <a:close/>
                  <a:moveTo>
                    <a:pt x="268377" y="212587"/>
                  </a:moveTo>
                  <a:lnTo>
                    <a:pt x="156553" y="212587"/>
                  </a:lnTo>
                  <a:cubicBezTo>
                    <a:pt x="152720" y="212587"/>
                    <a:pt x="150164" y="210033"/>
                    <a:pt x="150164" y="206203"/>
                  </a:cubicBezTo>
                  <a:cubicBezTo>
                    <a:pt x="150164" y="202372"/>
                    <a:pt x="152720" y="199819"/>
                    <a:pt x="156553" y="199819"/>
                  </a:cubicBezTo>
                  <a:lnTo>
                    <a:pt x="268377" y="199819"/>
                  </a:lnTo>
                  <a:cubicBezTo>
                    <a:pt x="272211" y="199819"/>
                    <a:pt x="274767" y="202372"/>
                    <a:pt x="274767" y="206203"/>
                  </a:cubicBezTo>
                  <a:cubicBezTo>
                    <a:pt x="274767" y="210033"/>
                    <a:pt x="271572" y="212587"/>
                    <a:pt x="268377" y="212587"/>
                  </a:cubicBezTo>
                  <a:close/>
                  <a:moveTo>
                    <a:pt x="268377" y="144278"/>
                  </a:moveTo>
                  <a:lnTo>
                    <a:pt x="156553" y="144278"/>
                  </a:lnTo>
                  <a:cubicBezTo>
                    <a:pt x="152720" y="144278"/>
                    <a:pt x="150164" y="141724"/>
                    <a:pt x="150164" y="137894"/>
                  </a:cubicBezTo>
                  <a:cubicBezTo>
                    <a:pt x="150164" y="134064"/>
                    <a:pt x="152720" y="131510"/>
                    <a:pt x="156553" y="131510"/>
                  </a:cubicBezTo>
                  <a:lnTo>
                    <a:pt x="268377" y="131510"/>
                  </a:lnTo>
                  <a:cubicBezTo>
                    <a:pt x="272211" y="131510"/>
                    <a:pt x="274767" y="134064"/>
                    <a:pt x="274767" y="137894"/>
                  </a:cubicBezTo>
                  <a:cubicBezTo>
                    <a:pt x="274767" y="141724"/>
                    <a:pt x="271572" y="144278"/>
                    <a:pt x="268377" y="144278"/>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3" name="Google Shape;483;g2fbc011fb8e_0_296"/>
            <p:cNvSpPr/>
            <p:nvPr/>
          </p:nvSpPr>
          <p:spPr>
            <a:xfrm>
              <a:off x="3099119" y="2475232"/>
              <a:ext cx="29393" cy="12129"/>
            </a:xfrm>
            <a:custGeom>
              <a:avLst/>
              <a:gdLst/>
              <a:ahLst/>
              <a:cxnLst/>
              <a:rect l="l" t="t" r="r" b="b"/>
              <a:pathLst>
                <a:path w="29393" h="12129" extrusionOk="0">
                  <a:moveTo>
                    <a:pt x="7668" y="3192"/>
                  </a:moveTo>
                  <a:lnTo>
                    <a:pt x="17253" y="12130"/>
                  </a:lnTo>
                  <a:lnTo>
                    <a:pt x="29394" y="1277"/>
                  </a:lnTo>
                  <a:cubicBezTo>
                    <a:pt x="28755" y="638"/>
                    <a:pt x="28116" y="0"/>
                    <a:pt x="26838" y="0"/>
                  </a:cubicBezTo>
                  <a:lnTo>
                    <a:pt x="3195" y="0"/>
                  </a:lnTo>
                  <a:cubicBezTo>
                    <a:pt x="1278" y="0"/>
                    <a:pt x="0" y="1277"/>
                    <a:pt x="0" y="3192"/>
                  </a:cubicBezTo>
                  <a:lnTo>
                    <a:pt x="0" y="3192"/>
                  </a:lnTo>
                  <a:cubicBezTo>
                    <a:pt x="1917" y="1277"/>
                    <a:pt x="5112" y="1277"/>
                    <a:pt x="7668" y="3192"/>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4" name="Google Shape;484;g2fbc011fb8e_0_296"/>
            <p:cNvSpPr/>
            <p:nvPr/>
          </p:nvSpPr>
          <p:spPr>
            <a:xfrm>
              <a:off x="3098480" y="2488638"/>
              <a:ext cx="29393" cy="14044"/>
            </a:xfrm>
            <a:custGeom>
              <a:avLst/>
              <a:gdLst/>
              <a:ahLst/>
              <a:cxnLst/>
              <a:rect l="l" t="t" r="r" b="b"/>
              <a:pathLst>
                <a:path w="29393" h="14044" extrusionOk="0">
                  <a:moveTo>
                    <a:pt x="17253" y="14045"/>
                  </a:moveTo>
                  <a:cubicBezTo>
                    <a:pt x="15336" y="14045"/>
                    <a:pt x="14058" y="13406"/>
                    <a:pt x="12780" y="12130"/>
                  </a:cubicBezTo>
                  <a:lnTo>
                    <a:pt x="0" y="0"/>
                  </a:lnTo>
                  <a:lnTo>
                    <a:pt x="0" y="10853"/>
                  </a:lnTo>
                  <a:cubicBezTo>
                    <a:pt x="0" y="12130"/>
                    <a:pt x="1278" y="14045"/>
                    <a:pt x="2556" y="14045"/>
                  </a:cubicBezTo>
                  <a:cubicBezTo>
                    <a:pt x="2556" y="14045"/>
                    <a:pt x="2556" y="14045"/>
                    <a:pt x="2556" y="14045"/>
                  </a:cubicBezTo>
                  <a:lnTo>
                    <a:pt x="26199" y="14045"/>
                  </a:lnTo>
                  <a:cubicBezTo>
                    <a:pt x="28116" y="14045"/>
                    <a:pt x="29394" y="12768"/>
                    <a:pt x="29394" y="11491"/>
                  </a:cubicBezTo>
                  <a:cubicBezTo>
                    <a:pt x="29394" y="11491"/>
                    <a:pt x="29394" y="11491"/>
                    <a:pt x="29394" y="11491"/>
                  </a:cubicBezTo>
                  <a:lnTo>
                    <a:pt x="29394" y="5107"/>
                  </a:lnTo>
                  <a:lnTo>
                    <a:pt x="21726" y="12130"/>
                  </a:lnTo>
                  <a:cubicBezTo>
                    <a:pt x="21087" y="13406"/>
                    <a:pt x="19170" y="14045"/>
                    <a:pt x="17253" y="14045"/>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5" name="Google Shape;485;g2fbc011fb8e_0_296"/>
            <p:cNvSpPr/>
            <p:nvPr/>
          </p:nvSpPr>
          <p:spPr>
            <a:xfrm>
              <a:off x="3099119" y="2612237"/>
              <a:ext cx="29393" cy="12379"/>
            </a:xfrm>
            <a:custGeom>
              <a:avLst/>
              <a:gdLst/>
              <a:ahLst/>
              <a:cxnLst/>
              <a:rect l="l" t="t" r="r" b="b"/>
              <a:pathLst>
                <a:path w="29393" h="12379" extrusionOk="0">
                  <a:moveTo>
                    <a:pt x="7668" y="3442"/>
                  </a:moveTo>
                  <a:lnTo>
                    <a:pt x="17253" y="12380"/>
                  </a:lnTo>
                  <a:lnTo>
                    <a:pt x="29394" y="1527"/>
                  </a:lnTo>
                  <a:cubicBezTo>
                    <a:pt x="28755" y="250"/>
                    <a:pt x="28116" y="-388"/>
                    <a:pt x="26838" y="250"/>
                  </a:cubicBezTo>
                  <a:lnTo>
                    <a:pt x="3195" y="250"/>
                  </a:lnTo>
                  <a:cubicBezTo>
                    <a:pt x="1278" y="250"/>
                    <a:pt x="0" y="1527"/>
                    <a:pt x="0" y="3442"/>
                  </a:cubicBezTo>
                  <a:cubicBezTo>
                    <a:pt x="0" y="3442"/>
                    <a:pt x="0" y="3442"/>
                    <a:pt x="0" y="3442"/>
                  </a:cubicBezTo>
                  <a:lnTo>
                    <a:pt x="0" y="3442"/>
                  </a:lnTo>
                  <a:cubicBezTo>
                    <a:pt x="1917" y="1527"/>
                    <a:pt x="5112" y="1527"/>
                    <a:pt x="7668" y="3442"/>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6" name="Google Shape;486;g2fbc011fb8e_0_296"/>
            <p:cNvSpPr/>
            <p:nvPr/>
          </p:nvSpPr>
          <p:spPr>
            <a:xfrm>
              <a:off x="3098480" y="2625894"/>
              <a:ext cx="30032" cy="14044"/>
            </a:xfrm>
            <a:custGeom>
              <a:avLst/>
              <a:gdLst/>
              <a:ahLst/>
              <a:cxnLst/>
              <a:rect l="l" t="t" r="r" b="b"/>
              <a:pathLst>
                <a:path w="30032" h="14044" extrusionOk="0">
                  <a:moveTo>
                    <a:pt x="17253" y="14045"/>
                  </a:moveTo>
                  <a:cubicBezTo>
                    <a:pt x="15336" y="14045"/>
                    <a:pt x="14058" y="13406"/>
                    <a:pt x="12780" y="12130"/>
                  </a:cubicBezTo>
                  <a:lnTo>
                    <a:pt x="0" y="0"/>
                  </a:lnTo>
                  <a:lnTo>
                    <a:pt x="0" y="10853"/>
                  </a:lnTo>
                  <a:cubicBezTo>
                    <a:pt x="0" y="12768"/>
                    <a:pt x="1278" y="14045"/>
                    <a:pt x="3195" y="14045"/>
                  </a:cubicBezTo>
                  <a:lnTo>
                    <a:pt x="26838" y="14045"/>
                  </a:lnTo>
                  <a:cubicBezTo>
                    <a:pt x="28755" y="14045"/>
                    <a:pt x="30033" y="12768"/>
                    <a:pt x="30033" y="10853"/>
                  </a:cubicBezTo>
                  <a:lnTo>
                    <a:pt x="30033" y="4469"/>
                  </a:lnTo>
                  <a:lnTo>
                    <a:pt x="22365" y="11491"/>
                  </a:lnTo>
                  <a:cubicBezTo>
                    <a:pt x="21087" y="13406"/>
                    <a:pt x="19170" y="14045"/>
                    <a:pt x="17253" y="14045"/>
                  </a:cubicBezTo>
                  <a:close/>
                </a:path>
              </a:pathLst>
            </a:custGeom>
            <a:solidFill>
              <a:srgbClr val="52CA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487" name="Google Shape;487;g2fbc011fb8e_0_296"/>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33</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fbc011fb8e_0_410"/>
          <p:cNvSpPr txBox="1">
            <a:spLocks noGrp="1"/>
          </p:cNvSpPr>
          <p:nvPr>
            <p:ph type="body" idx="1"/>
          </p:nvPr>
        </p:nvSpPr>
        <p:spPr>
          <a:xfrm>
            <a:off x="2160000" y="538275"/>
            <a:ext cx="156537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Effect of hours awaiting admission on and ED Trolley on SMR</a:t>
            </a:r>
            <a:endParaRPr sz="3800"/>
          </a:p>
          <a:p>
            <a:pPr marL="0" lvl="0" indent="0" algn="l" rtl="0">
              <a:spcBef>
                <a:spcPts val="1500"/>
              </a:spcBef>
              <a:spcAft>
                <a:spcPts val="0"/>
              </a:spcAft>
              <a:buNone/>
            </a:pPr>
            <a:endParaRPr sz="3800"/>
          </a:p>
        </p:txBody>
      </p:sp>
      <p:sp>
        <p:nvSpPr>
          <p:cNvPr id="493" name="Google Shape;493;g2fbc011fb8e_0_410"/>
          <p:cNvSpPr txBox="1"/>
          <p:nvPr/>
        </p:nvSpPr>
        <p:spPr>
          <a:xfrm>
            <a:off x="828982" y="1653294"/>
            <a:ext cx="16904400" cy="7381800"/>
          </a:xfrm>
          <a:prstGeom prst="rect">
            <a:avLst/>
          </a:prstGeom>
          <a:noFill/>
          <a:ln>
            <a:noFill/>
          </a:ln>
        </p:spPr>
        <p:txBody>
          <a:bodyPr spcFirstLastPara="1" wrap="square" lIns="0" tIns="0" rIns="0" bIns="0" anchor="t" anchorCtr="0">
            <a:normAutofit/>
          </a:bodyPr>
          <a:lstStyle/>
          <a:p>
            <a:pPr marL="457200" marR="0" lvl="0" indent="-431800" algn="l" rtl="0">
              <a:lnSpc>
                <a:spcPct val="90000"/>
              </a:lnSpc>
              <a:spcBef>
                <a:spcPts val="100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Cross-sectional, retrospective observational study </a:t>
            </a:r>
            <a:endParaRPr sz="3200"/>
          </a:p>
          <a:p>
            <a:pPr marL="0" marR="0" lvl="0" indent="0" algn="l" rtl="0">
              <a:lnSpc>
                <a:spcPct val="90000"/>
              </a:lnSpc>
              <a:spcBef>
                <a:spcPts val="1000"/>
              </a:spcBef>
              <a:spcAft>
                <a:spcPts val="0"/>
              </a:spcAft>
              <a:buNone/>
            </a:pPr>
            <a:endParaRPr sz="3200" b="0" i="0" u="none" strike="noStrike" cap="none">
              <a:solidFill>
                <a:srgbClr val="000000"/>
              </a:solidFill>
              <a:latin typeface="Arial"/>
              <a:ea typeface="Arial"/>
              <a:cs typeface="Arial"/>
              <a:sym typeface="Arial"/>
            </a:endParaRPr>
          </a:p>
          <a:p>
            <a:pPr marL="457200" marR="0" lvl="0" indent="-431800" algn="l" rtl="0">
              <a:lnSpc>
                <a:spcPct val="90000"/>
              </a:lnSpc>
              <a:spcBef>
                <a:spcPts val="100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Every ED in England April 2016 to March 2018. The primary outcome was death </a:t>
            </a:r>
            <a:endParaRPr sz="3200"/>
          </a:p>
          <a:p>
            <a:pPr marL="457200" marR="0" lvl="0" indent="0" algn="l" rtl="0">
              <a:lnSpc>
                <a:spcPct val="90000"/>
              </a:lnSpc>
              <a:spcBef>
                <a:spcPts val="1000"/>
              </a:spcBef>
              <a:spcAft>
                <a:spcPts val="0"/>
              </a:spcAft>
              <a:buNone/>
            </a:pPr>
            <a:r>
              <a:rPr lang="en-US" sz="3200" b="0" i="0" u="none" strike="noStrike" cap="none">
                <a:solidFill>
                  <a:srgbClr val="000000"/>
                </a:solidFill>
                <a:latin typeface="Arial"/>
                <a:ea typeface="Arial"/>
                <a:cs typeface="Arial"/>
                <a:sym typeface="Arial"/>
              </a:rPr>
              <a:t>from all causes within 30 days of admission. </a:t>
            </a:r>
            <a:endParaRPr sz="3200"/>
          </a:p>
          <a:p>
            <a:pPr marL="457200" marR="0" lvl="0" indent="0" algn="l" rtl="0">
              <a:lnSpc>
                <a:spcPct val="90000"/>
              </a:lnSpc>
              <a:spcBef>
                <a:spcPts val="1000"/>
              </a:spcBef>
              <a:spcAft>
                <a:spcPts val="0"/>
              </a:spcAft>
              <a:buNone/>
            </a:pPr>
            <a:endParaRPr sz="3200" b="0" i="0" u="none" strike="noStrike" cap="none">
              <a:solidFill>
                <a:srgbClr val="000000"/>
              </a:solidFill>
              <a:latin typeface="Arial"/>
              <a:ea typeface="Arial"/>
              <a:cs typeface="Arial"/>
              <a:sym typeface="Arial"/>
            </a:endParaRPr>
          </a:p>
          <a:p>
            <a:pPr marL="457200" marR="0" lvl="0" indent="-431800" algn="l" rtl="0">
              <a:lnSpc>
                <a:spcPct val="90000"/>
              </a:lnSpc>
              <a:spcBef>
                <a:spcPts val="100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7</a:t>
            </a:r>
            <a:r>
              <a:rPr lang="en-US" sz="3200"/>
              <a:t>,</a:t>
            </a:r>
            <a:r>
              <a:rPr lang="en-US" sz="3200" b="0" i="0" u="none" strike="noStrike" cap="none">
                <a:solidFill>
                  <a:srgbClr val="000000"/>
                </a:solidFill>
                <a:latin typeface="Arial"/>
                <a:ea typeface="Arial"/>
                <a:cs typeface="Arial"/>
                <a:sym typeface="Arial"/>
              </a:rPr>
              <a:t>472</a:t>
            </a:r>
            <a:r>
              <a:rPr lang="en-US" sz="3200"/>
              <a:t>,</a:t>
            </a:r>
            <a:r>
              <a:rPr lang="en-US" sz="3200" b="0" i="0" u="none" strike="noStrike" cap="none">
                <a:solidFill>
                  <a:srgbClr val="000000"/>
                </a:solidFill>
                <a:latin typeface="Arial"/>
                <a:ea typeface="Arial"/>
                <a:cs typeface="Arial"/>
                <a:sym typeface="Arial"/>
              </a:rPr>
              <a:t>480 patients admitted relating to 5</a:t>
            </a:r>
            <a:r>
              <a:rPr lang="en-US" sz="3200"/>
              <a:t>,</a:t>
            </a:r>
            <a:r>
              <a:rPr lang="en-US" sz="3200" b="0" i="0" u="none" strike="noStrike" cap="none">
                <a:solidFill>
                  <a:srgbClr val="000000"/>
                </a:solidFill>
                <a:latin typeface="Arial"/>
                <a:ea typeface="Arial"/>
                <a:cs typeface="Arial"/>
                <a:sym typeface="Arial"/>
              </a:rPr>
              <a:t>249</a:t>
            </a:r>
            <a:r>
              <a:rPr lang="en-US" sz="3200"/>
              <a:t>,</a:t>
            </a:r>
            <a:r>
              <a:rPr lang="en-US" sz="3200" b="0" i="0" u="none" strike="noStrike" cap="none">
                <a:solidFill>
                  <a:srgbClr val="000000"/>
                </a:solidFill>
                <a:latin typeface="Arial"/>
                <a:ea typeface="Arial"/>
                <a:cs typeface="Arial"/>
                <a:sym typeface="Arial"/>
              </a:rPr>
              <a:t>891 patients</a:t>
            </a:r>
            <a:endParaRPr sz="3200"/>
          </a:p>
          <a:p>
            <a:pPr marL="457200" marR="0" lvl="0" indent="0" algn="l" rtl="0">
              <a:lnSpc>
                <a:spcPct val="90000"/>
              </a:lnSpc>
              <a:spcBef>
                <a:spcPts val="1000"/>
              </a:spcBef>
              <a:spcAft>
                <a:spcPts val="0"/>
              </a:spcAft>
              <a:buNone/>
            </a:pPr>
            <a:endParaRPr sz="3200" b="0" i="0" u="none" strike="noStrike" cap="none">
              <a:solidFill>
                <a:srgbClr val="000000"/>
              </a:solidFill>
              <a:latin typeface="Arial"/>
              <a:ea typeface="Arial"/>
              <a:cs typeface="Arial"/>
              <a:sym typeface="Arial"/>
            </a:endParaRPr>
          </a:p>
          <a:p>
            <a:pPr marL="457200" marR="0" lvl="0" indent="-431800" algn="l" rtl="0">
              <a:lnSpc>
                <a:spcPct val="90000"/>
              </a:lnSpc>
              <a:spcBef>
                <a:spcPts val="100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Statistically significant linear increase in mortality from 5 hours after time of arrival </a:t>
            </a:r>
            <a:endParaRPr sz="3200"/>
          </a:p>
          <a:p>
            <a:pPr marL="457200" marR="0" lvl="0" indent="0" algn="l" rtl="0">
              <a:lnSpc>
                <a:spcPct val="90000"/>
              </a:lnSpc>
              <a:spcBef>
                <a:spcPts val="1000"/>
              </a:spcBef>
              <a:spcAft>
                <a:spcPts val="0"/>
              </a:spcAft>
              <a:buNone/>
            </a:pPr>
            <a:r>
              <a:rPr lang="en-US" sz="3200" b="0" i="0" u="none" strike="noStrike" cap="none">
                <a:solidFill>
                  <a:srgbClr val="000000"/>
                </a:solidFill>
                <a:latin typeface="Arial"/>
                <a:ea typeface="Arial"/>
                <a:cs typeface="Arial"/>
                <a:sym typeface="Arial"/>
              </a:rPr>
              <a:t>at the ED up to 12 hours (when accurate data collection ceased) (p&lt;0.001)</a:t>
            </a:r>
            <a:endParaRPr sz="3200"/>
          </a:p>
          <a:p>
            <a:pPr marL="457200" marR="0" lvl="0" indent="0" algn="l" rtl="0">
              <a:lnSpc>
                <a:spcPct val="90000"/>
              </a:lnSpc>
              <a:spcBef>
                <a:spcPts val="1000"/>
              </a:spcBef>
              <a:spcAft>
                <a:spcPts val="0"/>
              </a:spcAft>
              <a:buNone/>
            </a:pPr>
            <a:endParaRPr sz="3200" b="0" i="0" u="none" strike="noStrike" cap="none">
              <a:solidFill>
                <a:srgbClr val="000000"/>
              </a:solidFill>
              <a:latin typeface="Arial"/>
              <a:ea typeface="Arial"/>
              <a:cs typeface="Arial"/>
              <a:sym typeface="Arial"/>
            </a:endParaRPr>
          </a:p>
          <a:p>
            <a:pPr marL="457200" marR="0" lvl="0" indent="-431800" algn="l" rtl="0">
              <a:lnSpc>
                <a:spcPct val="90000"/>
              </a:lnSpc>
              <a:spcBef>
                <a:spcPts val="100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For every 82 admitted patients whose time to inpatient bed transfer is delayed </a:t>
            </a:r>
            <a:endParaRPr sz="3200"/>
          </a:p>
          <a:p>
            <a:pPr marL="457200" marR="0" lvl="0" indent="0" algn="l" rtl="0">
              <a:lnSpc>
                <a:spcPct val="90000"/>
              </a:lnSpc>
              <a:spcBef>
                <a:spcPts val="1000"/>
              </a:spcBef>
              <a:spcAft>
                <a:spcPts val="0"/>
              </a:spcAft>
              <a:buNone/>
            </a:pPr>
            <a:r>
              <a:rPr lang="en-US" sz="3200" b="0" i="0" u="none" strike="noStrike" cap="none">
                <a:solidFill>
                  <a:srgbClr val="000000"/>
                </a:solidFill>
                <a:latin typeface="Arial"/>
                <a:ea typeface="Arial"/>
                <a:cs typeface="Arial"/>
                <a:sym typeface="Arial"/>
              </a:rPr>
              <a:t>beyond 6 to 8 hours from time of arrival at the ED, there is one extra death</a:t>
            </a:r>
            <a:r>
              <a:rPr lang="en-US" sz="3200"/>
              <a:t>.</a:t>
            </a:r>
            <a:endParaRPr sz="3200" b="0" i="0" u="none" strike="noStrike" cap="none">
              <a:solidFill>
                <a:srgbClr val="000000"/>
              </a:solidFill>
              <a:latin typeface="Arial"/>
              <a:ea typeface="Arial"/>
              <a:cs typeface="Arial"/>
              <a:sym typeface="Arial"/>
            </a:endParaRPr>
          </a:p>
        </p:txBody>
      </p:sp>
      <p:sp>
        <p:nvSpPr>
          <p:cNvPr id="494" name="Google Shape;494;g2fbc011fb8e_0_41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34</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fbc011fb8e_0_416"/>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Questions</a:t>
            </a:r>
            <a:endParaRPr sz="3800"/>
          </a:p>
        </p:txBody>
      </p:sp>
      <p:sp>
        <p:nvSpPr>
          <p:cNvPr id="500" name="Google Shape;500;g2fbc011fb8e_0_416"/>
          <p:cNvSpPr txBox="1">
            <a:spLocks noGrp="1"/>
          </p:cNvSpPr>
          <p:nvPr>
            <p:ph type="body" idx="2"/>
          </p:nvPr>
        </p:nvSpPr>
        <p:spPr>
          <a:xfrm>
            <a:off x="2160000" y="2448000"/>
            <a:ext cx="14049000" cy="5752800"/>
          </a:xfrm>
          <a:prstGeom prst="rect">
            <a:avLst/>
          </a:prstGeom>
        </p:spPr>
        <p:txBody>
          <a:bodyPr spcFirstLastPara="1" wrap="square" lIns="0" tIns="0" rIns="0" bIns="0" anchor="ctr" anchorCtr="0">
            <a:noAutofit/>
          </a:bodyPr>
          <a:lstStyle/>
          <a:p>
            <a:pPr marL="457200" lvl="0" indent="-457200" algn="l" rtl="0">
              <a:spcBef>
                <a:spcPts val="1500"/>
              </a:spcBef>
              <a:spcAft>
                <a:spcPts val="0"/>
              </a:spcAft>
              <a:buSzPts val="3600"/>
              <a:buAutoNum type="arabicPeriod"/>
            </a:pPr>
            <a:r>
              <a:rPr lang="en-US" sz="3600"/>
              <a:t>What is happening to demand?</a:t>
            </a:r>
            <a:endParaRPr sz="3600"/>
          </a:p>
          <a:p>
            <a:pPr marL="457200" lvl="0" indent="-457200" algn="l" rtl="0">
              <a:spcBef>
                <a:spcPts val="1000"/>
              </a:spcBef>
              <a:spcAft>
                <a:spcPts val="0"/>
              </a:spcAft>
              <a:buSzPts val="3600"/>
              <a:buAutoNum type="arabicPeriod"/>
            </a:pPr>
            <a:r>
              <a:rPr lang="en-US" sz="3600"/>
              <a:t>What is happening with Older Population?</a:t>
            </a:r>
            <a:endParaRPr sz="3600"/>
          </a:p>
          <a:p>
            <a:pPr marL="457200" lvl="0" indent="-457200" algn="l" rtl="0">
              <a:spcBef>
                <a:spcPts val="1000"/>
              </a:spcBef>
              <a:spcAft>
                <a:spcPts val="0"/>
              </a:spcAft>
              <a:buSzPts val="3600"/>
              <a:buAutoNum type="arabicPeriod"/>
            </a:pPr>
            <a:r>
              <a:rPr lang="en-US" sz="3600"/>
              <a:t>What is happening in Primary Care?</a:t>
            </a:r>
            <a:endParaRPr sz="3600"/>
          </a:p>
          <a:p>
            <a:pPr marL="457200" lvl="0" indent="-457200" algn="l" rtl="0">
              <a:spcBef>
                <a:spcPts val="1000"/>
              </a:spcBef>
              <a:spcAft>
                <a:spcPts val="0"/>
              </a:spcAft>
              <a:buSzPts val="3600"/>
              <a:buAutoNum type="arabicPeriod"/>
            </a:pPr>
            <a:r>
              <a:rPr lang="en-US" sz="3600"/>
              <a:t>What is evidence for Harm?</a:t>
            </a:r>
            <a:endParaRPr sz="3600"/>
          </a:p>
          <a:p>
            <a:pPr marL="457200" lvl="0" indent="-457200" algn="l" rtl="0">
              <a:spcBef>
                <a:spcPts val="1500"/>
              </a:spcBef>
              <a:spcAft>
                <a:spcPts val="1000"/>
              </a:spcAft>
              <a:buSzPts val="3600"/>
              <a:buAutoNum type="arabicPeriod"/>
            </a:pPr>
            <a:r>
              <a:rPr lang="en-US" sz="3600" b="1"/>
              <a:t>Re-design?</a:t>
            </a:r>
            <a:endParaRPr sz="3600" b="1"/>
          </a:p>
        </p:txBody>
      </p:sp>
      <p:sp>
        <p:nvSpPr>
          <p:cNvPr id="501" name="Google Shape;501;g2fbc011fb8e_0_416"/>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35</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fbc011fb8e_0_257"/>
          <p:cNvSpPr txBox="1">
            <a:spLocks noGrp="1"/>
          </p:cNvSpPr>
          <p:nvPr>
            <p:ph type="body" idx="1"/>
          </p:nvPr>
        </p:nvSpPr>
        <p:spPr>
          <a:xfrm>
            <a:off x="2160000" y="538275"/>
            <a:ext cx="15798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Integrated Urgent and Emergency Care Framework</a:t>
            </a:r>
            <a:endParaRPr sz="3800"/>
          </a:p>
        </p:txBody>
      </p:sp>
      <p:pic>
        <p:nvPicPr>
          <p:cNvPr id="507" name="Google Shape;507;g2fbc011fb8e_0_257"/>
          <p:cNvPicPr preferRelativeResize="0"/>
          <p:nvPr/>
        </p:nvPicPr>
        <p:blipFill rotWithShape="1">
          <a:blip r:embed="rId3">
            <a:alphaModFix/>
          </a:blip>
          <a:srcRect t="13666"/>
          <a:stretch/>
        </p:blipFill>
        <p:spPr>
          <a:xfrm>
            <a:off x="1790175" y="1151925"/>
            <a:ext cx="15400175" cy="8644050"/>
          </a:xfrm>
          <a:prstGeom prst="rect">
            <a:avLst/>
          </a:prstGeom>
          <a:noFill/>
          <a:ln>
            <a:noFill/>
          </a:ln>
        </p:spPr>
      </p:pic>
      <p:sp>
        <p:nvSpPr>
          <p:cNvPr id="508" name="Google Shape;508;g2fbc011fb8e_0_25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36</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g2fbb82e24c4_1_262"/>
          <p:cNvPicPr preferRelativeResize="0"/>
          <p:nvPr/>
        </p:nvPicPr>
        <p:blipFill rotWithShape="1">
          <a:blip r:embed="rId3">
            <a:alphaModFix/>
          </a:blip>
          <a:srcRect/>
          <a:stretch/>
        </p:blipFill>
        <p:spPr>
          <a:xfrm>
            <a:off x="743775" y="8625449"/>
            <a:ext cx="3585700" cy="1267800"/>
          </a:xfrm>
          <a:prstGeom prst="rect">
            <a:avLst/>
          </a:prstGeom>
          <a:noFill/>
          <a:ln>
            <a:noFill/>
          </a:ln>
        </p:spPr>
      </p:pic>
      <p:sp>
        <p:nvSpPr>
          <p:cNvPr id="514" name="Google Shape;514;g2fbb82e24c4_1_262"/>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dk1"/>
                </a:solidFill>
                <a:latin typeface="Arial"/>
                <a:ea typeface="Arial"/>
                <a:cs typeface="Arial"/>
                <a:sym typeface="Arial"/>
              </a:rPr>
              <a:t>37</a:t>
            </a:fld>
            <a:endParaRPr sz="1900" b="1" i="0" u="none" strike="noStrike" cap="none">
              <a:solidFill>
                <a:schemeClr val="dk1"/>
              </a:solidFill>
              <a:latin typeface="Arial"/>
              <a:ea typeface="Arial"/>
              <a:cs typeface="Arial"/>
              <a:sym typeface="Arial"/>
            </a:endParaRPr>
          </a:p>
        </p:txBody>
      </p:sp>
      <p:sp>
        <p:nvSpPr>
          <p:cNvPr id="515" name="Google Shape;515;g2fbb82e24c4_1_262"/>
          <p:cNvSpPr txBox="1"/>
          <p:nvPr/>
        </p:nvSpPr>
        <p:spPr>
          <a:xfrm>
            <a:off x="4882075" y="7911600"/>
            <a:ext cx="10500000" cy="19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500" b="1"/>
              <a:t>IAN CARTER </a:t>
            </a:r>
            <a:endParaRPr sz="2500" b="1"/>
          </a:p>
          <a:p>
            <a:pPr marL="0" lvl="0" indent="0" algn="l" rtl="0">
              <a:spcBef>
                <a:spcPts val="0"/>
              </a:spcBef>
              <a:spcAft>
                <a:spcPts val="0"/>
              </a:spcAft>
              <a:buNone/>
            </a:pPr>
            <a:r>
              <a:rPr lang="en-US" sz="2500" b="1"/>
              <a:t>RCSI Hospital Chief Executive Officer</a:t>
            </a:r>
            <a:endParaRPr sz="2500" b="1"/>
          </a:p>
        </p:txBody>
      </p:sp>
      <p:sp>
        <p:nvSpPr>
          <p:cNvPr id="516" name="Google Shape;516;g2fbb82e24c4_1_262"/>
          <p:cNvSpPr txBox="1"/>
          <p:nvPr/>
        </p:nvSpPr>
        <p:spPr>
          <a:xfrm>
            <a:off x="505375" y="4011425"/>
            <a:ext cx="16537200" cy="1828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9200"/>
              <a:buFont typeface="Arial"/>
              <a:buNone/>
            </a:pPr>
            <a:r>
              <a:rPr lang="en-US" sz="8700">
                <a:solidFill>
                  <a:schemeClr val="lt1"/>
                </a:solidFill>
              </a:rPr>
              <a:t>Urgent &amp; Emergency Care (UEC) </a:t>
            </a:r>
            <a:endParaRPr sz="1600" b="0" i="0" u="none" strike="noStrike" cap="none">
              <a:solidFill>
                <a:srgbClr val="000000"/>
              </a:solidFill>
              <a:latin typeface="Arial"/>
              <a:ea typeface="Arial"/>
              <a:cs typeface="Arial"/>
              <a:sym typeface="Arial"/>
            </a:endParaRPr>
          </a:p>
        </p:txBody>
      </p:sp>
      <p:sp>
        <p:nvSpPr>
          <p:cNvPr id="517" name="Google Shape;517;g2fbb82e24c4_1_262"/>
          <p:cNvSpPr/>
          <p:nvPr/>
        </p:nvSpPr>
        <p:spPr>
          <a:xfrm>
            <a:off x="505375" y="6829388"/>
            <a:ext cx="8671500" cy="492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5 September, Convention Centre Dublin</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fbc011fb8e_0_390"/>
          <p:cNvSpPr txBox="1">
            <a:spLocks noGrp="1"/>
          </p:cNvSpPr>
          <p:nvPr>
            <p:ph type="body" idx="1"/>
          </p:nvPr>
        </p:nvSpPr>
        <p:spPr>
          <a:xfrm>
            <a:off x="2160000" y="538275"/>
            <a:ext cx="153327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Urgent and Emergency Care for Older Adults</a:t>
            </a:r>
            <a:endParaRPr sz="3800"/>
          </a:p>
        </p:txBody>
      </p:sp>
      <p:cxnSp>
        <p:nvCxnSpPr>
          <p:cNvPr id="523" name="Google Shape;523;g2fbc011fb8e_0_390"/>
          <p:cNvCxnSpPr>
            <a:endCxn id="524" idx="1"/>
          </p:cNvCxnSpPr>
          <p:nvPr/>
        </p:nvCxnSpPr>
        <p:spPr>
          <a:xfrm rot="10800000" flipH="1">
            <a:off x="4157627" y="5060200"/>
            <a:ext cx="1088400" cy="415200"/>
          </a:xfrm>
          <a:prstGeom prst="bentConnector3">
            <a:avLst>
              <a:gd name="adj1" fmla="val 50000"/>
            </a:avLst>
          </a:prstGeom>
          <a:noFill/>
          <a:ln w="9525" cap="flat" cmpd="sng">
            <a:solidFill>
              <a:srgbClr val="44546A"/>
            </a:solidFill>
            <a:prstDash val="solid"/>
            <a:miter lim="800000"/>
            <a:headEnd type="none" w="sm" len="sm"/>
            <a:tailEnd type="triangle" w="med" len="med"/>
          </a:ln>
        </p:spPr>
      </p:cxnSp>
      <p:sp>
        <p:nvSpPr>
          <p:cNvPr id="525" name="Google Shape;525;g2fbc011fb8e_0_390"/>
          <p:cNvSpPr txBox="1"/>
          <p:nvPr/>
        </p:nvSpPr>
        <p:spPr>
          <a:xfrm>
            <a:off x="2527967" y="4079350"/>
            <a:ext cx="1821900" cy="29841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180000" bIns="72000" anchor="t" anchorCtr="0">
            <a:no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Population Health Approach and Prevention </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GP/CHN/PC</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NAS</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CIT</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CST OP</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Residential  Care </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OAICM</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a:t>
            </a:r>
            <a:endParaRPr sz="1600"/>
          </a:p>
        </p:txBody>
      </p:sp>
      <p:sp>
        <p:nvSpPr>
          <p:cNvPr id="524" name="Google Shape;524;g2fbc011fb8e_0_390"/>
          <p:cNvSpPr txBox="1"/>
          <p:nvPr/>
        </p:nvSpPr>
        <p:spPr>
          <a:xfrm>
            <a:off x="5246027" y="4079350"/>
            <a:ext cx="1539600" cy="19617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t" anchorCtr="0">
            <a:sp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ED/Acute Floor </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Screening  to identify Older adults @ risk</a:t>
            </a:r>
            <a:endParaRPr sz="1600"/>
          </a:p>
          <a:p>
            <a:pPr marL="171450" marR="0" lvl="0" indent="-184150" algn="l" rtl="0">
              <a:lnSpc>
                <a:spcPct val="100000"/>
              </a:lnSpc>
              <a:spcBef>
                <a:spcPts val="600"/>
              </a:spcBef>
              <a:spcAft>
                <a:spcPts val="0"/>
              </a:spcAft>
              <a:buClr>
                <a:srgbClr val="313131"/>
              </a:buClr>
              <a:buSzPts val="1200"/>
              <a:buChar char="•"/>
            </a:pPr>
            <a:r>
              <a:rPr lang="en-US" sz="1200" b="1" i="0" u="none" strike="noStrike" cap="none">
                <a:solidFill>
                  <a:srgbClr val="313131"/>
                </a:solidFill>
              </a:rPr>
              <a:t>Early Access to GM &amp; CGA </a:t>
            </a:r>
            <a:endParaRPr sz="1600"/>
          </a:p>
          <a:p>
            <a:pPr marL="0" marR="0" lvl="0" indent="0" algn="l" rtl="0">
              <a:lnSpc>
                <a:spcPct val="100000"/>
              </a:lnSpc>
              <a:spcBef>
                <a:spcPts val="600"/>
              </a:spcBef>
              <a:spcAft>
                <a:spcPts val="0"/>
              </a:spcAft>
              <a:buClr>
                <a:srgbClr val="313131"/>
              </a:buClr>
              <a:buSzPts val="1000"/>
              <a:buFont typeface="Calibri"/>
              <a:buNone/>
            </a:pPr>
            <a:r>
              <a:rPr lang="en-US" sz="1200" i="0" u="none" strike="noStrike" cap="none">
                <a:solidFill>
                  <a:srgbClr val="313131"/>
                </a:solidFill>
              </a:rPr>
              <a:t>OAICM</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a:t>
            </a:r>
            <a:endParaRPr sz="1600"/>
          </a:p>
        </p:txBody>
      </p:sp>
      <p:grpSp>
        <p:nvGrpSpPr>
          <p:cNvPr id="526" name="Google Shape;526;g2fbc011fb8e_0_390"/>
          <p:cNvGrpSpPr/>
          <p:nvPr/>
        </p:nvGrpSpPr>
        <p:grpSpPr>
          <a:xfrm>
            <a:off x="7708551" y="3537482"/>
            <a:ext cx="1539648" cy="3763094"/>
            <a:chOff x="5402868" y="1823231"/>
            <a:chExt cx="1152000" cy="2996094"/>
          </a:xfrm>
        </p:grpSpPr>
        <p:sp>
          <p:nvSpPr>
            <p:cNvPr id="527" name="Google Shape;527;g2fbc011fb8e_0_390"/>
            <p:cNvSpPr txBox="1"/>
            <p:nvPr/>
          </p:nvSpPr>
          <p:spPr>
            <a:xfrm>
              <a:off x="5402868" y="1823231"/>
              <a:ext cx="1152000" cy="13320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t" anchorCtr="0">
              <a:no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Specialist Geriatric Medicine Ward </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 </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OAICM</a:t>
              </a:r>
              <a:endParaRPr sz="1600"/>
            </a:p>
          </p:txBody>
        </p:sp>
        <p:sp>
          <p:nvSpPr>
            <p:cNvPr id="528" name="Google Shape;528;g2fbc011fb8e_0_390"/>
            <p:cNvSpPr txBox="1"/>
            <p:nvPr/>
          </p:nvSpPr>
          <p:spPr>
            <a:xfrm>
              <a:off x="5402868" y="3487325"/>
              <a:ext cx="1152000" cy="13320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t" anchorCtr="0">
              <a:no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Hospital Wide  </a:t>
              </a:r>
              <a:endParaRPr sz="1600"/>
            </a:p>
            <a:p>
              <a:pPr marL="0" marR="0" lvl="0" indent="0" algn="l" rtl="0">
                <a:lnSpc>
                  <a:spcPct val="100000"/>
                </a:lnSpc>
                <a:spcBef>
                  <a:spcPts val="600"/>
                </a:spcBef>
                <a:spcAft>
                  <a:spcPts val="0"/>
                </a:spcAft>
                <a:buClr>
                  <a:srgbClr val="313131"/>
                </a:buClr>
                <a:buSzPts val="1100"/>
                <a:buFont typeface="Calibri"/>
                <a:buNone/>
              </a:pPr>
              <a:r>
                <a:rPr lang="en-US" sz="1300" b="1" i="0" u="none" strike="noStrike" cap="none">
                  <a:solidFill>
                    <a:srgbClr val="313131"/>
                  </a:solidFill>
                </a:rPr>
                <a:t>Older Adult Intensive Case Management</a:t>
              </a:r>
              <a:endParaRPr sz="1300" i="0" u="none" strike="noStrike" cap="none">
                <a:solidFill>
                  <a:srgbClr val="313131"/>
                </a:solidFill>
              </a:endParaRPr>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OAICM </a:t>
              </a:r>
              <a:endParaRPr sz="1600"/>
            </a:p>
          </p:txBody>
        </p:sp>
      </p:grpSp>
      <p:cxnSp>
        <p:nvCxnSpPr>
          <p:cNvPr id="529" name="Google Shape;529;g2fbc011fb8e_0_390"/>
          <p:cNvCxnSpPr/>
          <p:nvPr/>
        </p:nvCxnSpPr>
        <p:spPr>
          <a:xfrm>
            <a:off x="1194131" y="8059586"/>
            <a:ext cx="15752700" cy="0"/>
          </a:xfrm>
          <a:prstGeom prst="straightConnector1">
            <a:avLst/>
          </a:prstGeom>
          <a:noFill/>
          <a:ln w="9525" cap="flat" cmpd="sng">
            <a:solidFill>
              <a:srgbClr val="4472C4"/>
            </a:solidFill>
            <a:prstDash val="dot"/>
            <a:miter lim="800000"/>
            <a:headEnd type="none" w="sm" len="sm"/>
            <a:tailEnd type="none" w="sm" len="sm"/>
          </a:ln>
        </p:spPr>
      </p:cxnSp>
      <p:cxnSp>
        <p:nvCxnSpPr>
          <p:cNvPr id="530" name="Google Shape;530;g2fbc011fb8e_0_390"/>
          <p:cNvCxnSpPr/>
          <p:nvPr/>
        </p:nvCxnSpPr>
        <p:spPr>
          <a:xfrm>
            <a:off x="1194131" y="9483097"/>
            <a:ext cx="15752700" cy="0"/>
          </a:xfrm>
          <a:prstGeom prst="straightConnector1">
            <a:avLst/>
          </a:prstGeom>
          <a:noFill/>
          <a:ln w="9525" cap="flat" cmpd="sng">
            <a:solidFill>
              <a:srgbClr val="4472C4"/>
            </a:solidFill>
            <a:prstDash val="dot"/>
            <a:miter lim="800000"/>
            <a:headEnd type="none" w="sm" len="sm"/>
            <a:tailEnd type="none" w="sm" len="sm"/>
          </a:ln>
        </p:spPr>
      </p:cxnSp>
      <p:sp>
        <p:nvSpPr>
          <p:cNvPr id="531" name="Google Shape;531;g2fbc011fb8e_0_390"/>
          <p:cNvSpPr txBox="1"/>
          <p:nvPr/>
        </p:nvSpPr>
        <p:spPr>
          <a:xfrm rot="-5400000">
            <a:off x="310247" y="8659420"/>
            <a:ext cx="9948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13131"/>
              </a:buClr>
              <a:buSzPts val="1400"/>
              <a:buFont typeface="Calibri"/>
              <a:buNone/>
            </a:pPr>
            <a:r>
              <a:rPr lang="en-US" sz="1400" b="1" i="0" u="none" strike="noStrike" cap="none">
                <a:solidFill>
                  <a:srgbClr val="313131"/>
                </a:solidFill>
                <a:latin typeface="Calibri"/>
                <a:ea typeface="Calibri"/>
                <a:cs typeface="Calibri"/>
                <a:sym typeface="Calibri"/>
              </a:rPr>
              <a:t>Standards</a:t>
            </a:r>
            <a:endParaRPr sz="1400" b="1" i="0" u="none" strike="noStrike" cap="none">
              <a:solidFill>
                <a:srgbClr val="FF0000"/>
              </a:solidFill>
              <a:latin typeface="Calibri"/>
              <a:ea typeface="Calibri"/>
              <a:cs typeface="Calibri"/>
              <a:sym typeface="Calibri"/>
            </a:endParaRPr>
          </a:p>
        </p:txBody>
      </p:sp>
      <p:sp>
        <p:nvSpPr>
          <p:cNvPr id="532" name="Google Shape;532;g2fbc011fb8e_0_390"/>
          <p:cNvSpPr txBox="1"/>
          <p:nvPr/>
        </p:nvSpPr>
        <p:spPr>
          <a:xfrm>
            <a:off x="10171515" y="4981700"/>
            <a:ext cx="1539600" cy="13563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ctr" anchorCtr="0">
            <a:no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Acute episode complete</a:t>
            </a:r>
            <a:endParaRPr sz="1600"/>
          </a:p>
          <a:p>
            <a:pPr marL="0" marR="0" lvl="0" indent="0" algn="l" rtl="0">
              <a:lnSpc>
                <a:spcPct val="100000"/>
              </a:lnSpc>
              <a:spcBef>
                <a:spcPts val="600"/>
              </a:spcBef>
              <a:spcAft>
                <a:spcPts val="0"/>
              </a:spcAft>
              <a:buClr>
                <a:srgbClr val="000000"/>
              </a:buClr>
              <a:buSzPts val="1100"/>
              <a:buFont typeface="Calibri"/>
              <a:buNone/>
            </a:pPr>
            <a:endParaRPr sz="1300" b="1" i="0" u="none" strike="noStrike" cap="none">
              <a:solidFill>
                <a:srgbClr val="313131"/>
              </a:solidFill>
            </a:endParaRPr>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OAICM</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 </a:t>
            </a:r>
            <a:endParaRPr sz="1600"/>
          </a:p>
        </p:txBody>
      </p:sp>
      <p:sp>
        <p:nvSpPr>
          <p:cNvPr id="533" name="Google Shape;533;g2fbc011fb8e_0_390"/>
          <p:cNvSpPr txBox="1"/>
          <p:nvPr/>
        </p:nvSpPr>
        <p:spPr>
          <a:xfrm>
            <a:off x="14047205" y="5502027"/>
            <a:ext cx="1385700" cy="15546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t" anchorCtr="0">
            <a:noAutofit/>
          </a:bodyPr>
          <a:lstStyle/>
          <a:p>
            <a:pPr marL="0" marR="0" lvl="0" indent="0" algn="l" rtl="0">
              <a:lnSpc>
                <a:spcPct val="100000"/>
              </a:lnSpc>
              <a:spcBef>
                <a:spcPts val="0"/>
              </a:spcBef>
              <a:spcAft>
                <a:spcPts val="0"/>
              </a:spcAft>
              <a:buClr>
                <a:srgbClr val="313131"/>
              </a:buClr>
              <a:buSzPts val="1000"/>
              <a:buFont typeface="Calibri"/>
              <a:buNone/>
            </a:pPr>
            <a:r>
              <a:rPr lang="en-US" sz="1200" b="1" i="0" u="none" strike="noStrike" cap="none">
                <a:solidFill>
                  <a:srgbClr val="313131"/>
                </a:solidFill>
              </a:rPr>
              <a:t>Rehabilitation</a:t>
            </a:r>
            <a:endParaRPr sz="1600"/>
          </a:p>
          <a:p>
            <a:pPr marL="0" marR="0" lvl="0" indent="0" algn="l" rtl="0">
              <a:lnSpc>
                <a:spcPct val="100000"/>
              </a:lnSpc>
              <a:spcBef>
                <a:spcPts val="600"/>
              </a:spcBef>
              <a:spcAft>
                <a:spcPts val="0"/>
              </a:spcAft>
              <a:buClr>
                <a:srgbClr val="313131"/>
              </a:buClr>
              <a:buSzPts val="1000"/>
              <a:buFont typeface="Calibri"/>
              <a:buNone/>
            </a:pPr>
            <a:r>
              <a:rPr lang="en-US" sz="1200" b="1" i="0" u="none" strike="noStrike" cap="none">
                <a:solidFill>
                  <a:srgbClr val="313131"/>
                </a:solidFill>
              </a:rPr>
              <a:t>Ambulatory and residential  </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OAICM</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 </a:t>
            </a:r>
            <a:endParaRPr sz="1600"/>
          </a:p>
        </p:txBody>
      </p:sp>
      <p:sp>
        <p:nvSpPr>
          <p:cNvPr id="534" name="Google Shape;534;g2fbc011fb8e_0_390"/>
          <p:cNvSpPr txBox="1"/>
          <p:nvPr/>
        </p:nvSpPr>
        <p:spPr>
          <a:xfrm>
            <a:off x="15515289" y="5500739"/>
            <a:ext cx="1556700" cy="9990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t" anchorCtr="0">
            <a:no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Residential Care (&lt;3%)</a:t>
            </a:r>
            <a:endParaRPr sz="1600"/>
          </a:p>
          <a:p>
            <a:pPr marL="0" marR="0" lvl="0" indent="0" algn="l" rtl="0">
              <a:lnSpc>
                <a:spcPct val="100000"/>
              </a:lnSpc>
              <a:spcBef>
                <a:spcPts val="200"/>
              </a:spcBef>
              <a:spcAft>
                <a:spcPts val="0"/>
              </a:spcAft>
              <a:buClr>
                <a:srgbClr val="313131"/>
              </a:buClr>
              <a:buSzPts val="1100"/>
              <a:buFont typeface="Calibri"/>
              <a:buNone/>
            </a:pPr>
            <a:r>
              <a:rPr lang="en-US" sz="1300" i="0" u="none" strike="noStrike" cap="none">
                <a:solidFill>
                  <a:srgbClr val="313131"/>
                </a:solidFill>
              </a:rPr>
              <a:t>OAICM</a:t>
            </a:r>
            <a:endParaRPr sz="1600"/>
          </a:p>
          <a:p>
            <a:pPr marL="0" marR="0" lvl="0" indent="0" algn="l" rtl="0">
              <a:lnSpc>
                <a:spcPct val="100000"/>
              </a:lnSpc>
              <a:spcBef>
                <a:spcPts val="200"/>
              </a:spcBef>
              <a:spcAft>
                <a:spcPts val="0"/>
              </a:spcAft>
              <a:buClr>
                <a:srgbClr val="313131"/>
              </a:buClr>
              <a:buSzPts val="1100"/>
              <a:buFont typeface="Calibri"/>
              <a:buNone/>
            </a:pPr>
            <a:r>
              <a:rPr lang="en-US" sz="1300" i="0" u="none" strike="noStrike" cap="none">
                <a:solidFill>
                  <a:srgbClr val="313131"/>
                </a:solidFill>
              </a:rPr>
              <a:t>4Ms</a:t>
            </a:r>
            <a:endParaRPr sz="1600"/>
          </a:p>
        </p:txBody>
      </p:sp>
      <p:sp>
        <p:nvSpPr>
          <p:cNvPr id="535" name="Google Shape;535;g2fbc011fb8e_0_390"/>
          <p:cNvSpPr txBox="1"/>
          <p:nvPr/>
        </p:nvSpPr>
        <p:spPr>
          <a:xfrm>
            <a:off x="12563328" y="5841341"/>
            <a:ext cx="1385700" cy="1266000"/>
          </a:xfrm>
          <a:prstGeom prst="rect">
            <a:avLst/>
          </a:prstGeom>
          <a:solidFill>
            <a:srgbClr val="D9F2F2"/>
          </a:solidFill>
          <a:ln w="9525" cap="flat" cmpd="sng">
            <a:solidFill>
              <a:srgbClr val="0097A9"/>
            </a:solidFill>
            <a:prstDash val="solid"/>
            <a:round/>
            <a:headEnd type="none" w="sm" len="sm"/>
            <a:tailEnd type="none" w="sm" len="sm"/>
          </a:ln>
        </p:spPr>
        <p:txBody>
          <a:bodyPr spcFirstLastPara="1" wrap="square" lIns="72000" tIns="72000" rIns="72000" bIns="72000" anchor="t" anchorCtr="0">
            <a:noAutofit/>
          </a:bodyPr>
          <a:lstStyle/>
          <a:p>
            <a:pPr marL="0" marR="0" lvl="0" indent="0" algn="l" rtl="0">
              <a:lnSpc>
                <a:spcPct val="100000"/>
              </a:lnSpc>
              <a:spcBef>
                <a:spcPts val="0"/>
              </a:spcBef>
              <a:spcAft>
                <a:spcPts val="0"/>
              </a:spcAft>
              <a:buClr>
                <a:srgbClr val="313131"/>
              </a:buClr>
              <a:buSzPts val="1100"/>
              <a:buFont typeface="Calibri"/>
              <a:buNone/>
            </a:pPr>
            <a:r>
              <a:rPr lang="en-US" sz="1300" b="1" i="0" u="none" strike="noStrike" cap="none">
                <a:solidFill>
                  <a:srgbClr val="313131"/>
                </a:solidFill>
              </a:rPr>
              <a:t>Home</a:t>
            </a:r>
            <a:endParaRPr sz="1600"/>
          </a:p>
          <a:p>
            <a:pPr marL="0" marR="0" lvl="0" indent="0" algn="l" rtl="0">
              <a:lnSpc>
                <a:spcPct val="100000"/>
              </a:lnSpc>
              <a:spcBef>
                <a:spcPts val="600"/>
              </a:spcBef>
              <a:spcAft>
                <a:spcPts val="0"/>
              </a:spcAft>
              <a:buClr>
                <a:srgbClr val="000000"/>
              </a:buClr>
              <a:buSzPts val="1100"/>
              <a:buFont typeface="Calibri"/>
              <a:buNone/>
            </a:pPr>
            <a:endParaRPr sz="1300" i="0" u="none" strike="noStrike" cap="none">
              <a:solidFill>
                <a:srgbClr val="313131"/>
              </a:solidFill>
            </a:endParaRPr>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OAICM</a:t>
            </a:r>
            <a:endParaRPr sz="1600"/>
          </a:p>
          <a:p>
            <a:pPr marL="0" marR="0" lvl="0" indent="0" algn="l" rtl="0">
              <a:lnSpc>
                <a:spcPct val="100000"/>
              </a:lnSpc>
              <a:spcBef>
                <a:spcPts val="600"/>
              </a:spcBef>
              <a:spcAft>
                <a:spcPts val="0"/>
              </a:spcAft>
              <a:buClr>
                <a:srgbClr val="313131"/>
              </a:buClr>
              <a:buSzPts val="1100"/>
              <a:buFont typeface="Calibri"/>
              <a:buNone/>
            </a:pPr>
            <a:r>
              <a:rPr lang="en-US" sz="1300" i="0" u="none" strike="noStrike" cap="none">
                <a:solidFill>
                  <a:srgbClr val="313131"/>
                </a:solidFill>
              </a:rPr>
              <a:t>4Ms </a:t>
            </a:r>
            <a:endParaRPr sz="1600"/>
          </a:p>
        </p:txBody>
      </p:sp>
      <p:cxnSp>
        <p:nvCxnSpPr>
          <p:cNvPr id="536" name="Google Shape;536;g2fbc011fb8e_0_390"/>
          <p:cNvCxnSpPr>
            <a:stCxn id="532" idx="3"/>
          </p:cNvCxnSpPr>
          <p:nvPr/>
        </p:nvCxnSpPr>
        <p:spPr>
          <a:xfrm rot="10800000" flipH="1">
            <a:off x="11711115" y="4337750"/>
            <a:ext cx="4532400" cy="1322100"/>
          </a:xfrm>
          <a:prstGeom prst="bentConnector3">
            <a:avLst>
              <a:gd name="adj1" fmla="val 50000"/>
            </a:avLst>
          </a:prstGeom>
          <a:noFill/>
          <a:ln w="9525" cap="flat" cmpd="sng">
            <a:solidFill>
              <a:srgbClr val="44546A"/>
            </a:solidFill>
            <a:prstDash val="solid"/>
            <a:miter lim="800000"/>
            <a:headEnd type="none" w="sm" len="sm"/>
            <a:tailEnd type="none" w="sm" len="sm"/>
          </a:ln>
        </p:spPr>
      </p:cxnSp>
      <p:cxnSp>
        <p:nvCxnSpPr>
          <p:cNvPr id="537" name="Google Shape;537;g2fbc011fb8e_0_390"/>
          <p:cNvCxnSpPr>
            <a:endCxn id="535" idx="0"/>
          </p:cNvCxnSpPr>
          <p:nvPr/>
        </p:nvCxnSpPr>
        <p:spPr>
          <a:xfrm>
            <a:off x="13256178" y="4335941"/>
            <a:ext cx="0" cy="1505400"/>
          </a:xfrm>
          <a:prstGeom prst="straightConnector1">
            <a:avLst/>
          </a:prstGeom>
          <a:noFill/>
          <a:ln w="9525" cap="flat" cmpd="sng">
            <a:solidFill>
              <a:srgbClr val="44546A"/>
            </a:solidFill>
            <a:prstDash val="dot"/>
            <a:miter lim="800000"/>
            <a:headEnd type="none" w="sm" len="sm"/>
            <a:tailEnd type="triangle" w="med" len="med"/>
          </a:ln>
        </p:spPr>
      </p:cxnSp>
      <p:cxnSp>
        <p:nvCxnSpPr>
          <p:cNvPr id="538" name="Google Shape;538;g2fbc011fb8e_0_390"/>
          <p:cNvCxnSpPr>
            <a:stCxn id="524" idx="3"/>
            <a:endCxn id="527" idx="1"/>
          </p:cNvCxnSpPr>
          <p:nvPr/>
        </p:nvCxnSpPr>
        <p:spPr>
          <a:xfrm rot="10800000" flipH="1">
            <a:off x="6785627" y="4374100"/>
            <a:ext cx="922800" cy="686100"/>
          </a:xfrm>
          <a:prstGeom prst="bentConnector3">
            <a:avLst>
              <a:gd name="adj1" fmla="val 50007"/>
            </a:avLst>
          </a:prstGeom>
          <a:noFill/>
          <a:ln w="9525" cap="flat" cmpd="sng">
            <a:solidFill>
              <a:srgbClr val="44546A"/>
            </a:solidFill>
            <a:prstDash val="solid"/>
            <a:miter lim="800000"/>
            <a:headEnd type="none" w="sm" len="sm"/>
            <a:tailEnd type="triangle" w="med" len="med"/>
          </a:ln>
        </p:spPr>
      </p:cxnSp>
      <p:cxnSp>
        <p:nvCxnSpPr>
          <p:cNvPr id="539" name="Google Shape;539;g2fbc011fb8e_0_390"/>
          <p:cNvCxnSpPr>
            <a:stCxn id="524" idx="3"/>
            <a:endCxn id="528" idx="1"/>
          </p:cNvCxnSpPr>
          <p:nvPr/>
        </p:nvCxnSpPr>
        <p:spPr>
          <a:xfrm>
            <a:off x="6785627" y="5060200"/>
            <a:ext cx="922800" cy="1404000"/>
          </a:xfrm>
          <a:prstGeom prst="bentConnector3">
            <a:avLst>
              <a:gd name="adj1" fmla="val 50007"/>
            </a:avLst>
          </a:prstGeom>
          <a:noFill/>
          <a:ln w="9525" cap="flat" cmpd="sng">
            <a:solidFill>
              <a:srgbClr val="44546A"/>
            </a:solidFill>
            <a:prstDash val="solid"/>
            <a:miter lim="800000"/>
            <a:headEnd type="none" w="sm" len="sm"/>
            <a:tailEnd type="triangle" w="med" len="med"/>
          </a:ln>
        </p:spPr>
      </p:cxnSp>
      <p:cxnSp>
        <p:nvCxnSpPr>
          <p:cNvPr id="540" name="Google Shape;540;g2fbc011fb8e_0_390"/>
          <p:cNvCxnSpPr>
            <a:stCxn id="527" idx="3"/>
            <a:endCxn id="532" idx="1"/>
          </p:cNvCxnSpPr>
          <p:nvPr/>
        </p:nvCxnSpPr>
        <p:spPr>
          <a:xfrm>
            <a:off x="9248199" y="4373978"/>
            <a:ext cx="923400" cy="1285800"/>
          </a:xfrm>
          <a:prstGeom prst="bentConnector3">
            <a:avLst>
              <a:gd name="adj1" fmla="val 50005"/>
            </a:avLst>
          </a:prstGeom>
          <a:noFill/>
          <a:ln w="9525" cap="flat" cmpd="sng">
            <a:solidFill>
              <a:srgbClr val="44546A"/>
            </a:solidFill>
            <a:prstDash val="solid"/>
            <a:miter lim="800000"/>
            <a:headEnd type="none" w="sm" len="sm"/>
            <a:tailEnd type="triangle" w="med" len="med"/>
          </a:ln>
        </p:spPr>
      </p:cxnSp>
      <p:cxnSp>
        <p:nvCxnSpPr>
          <p:cNvPr id="541" name="Google Shape;541;g2fbc011fb8e_0_390"/>
          <p:cNvCxnSpPr>
            <a:stCxn id="528" idx="3"/>
            <a:endCxn id="532" idx="1"/>
          </p:cNvCxnSpPr>
          <p:nvPr/>
        </p:nvCxnSpPr>
        <p:spPr>
          <a:xfrm rot="10800000" flipH="1">
            <a:off x="9248199" y="5659780"/>
            <a:ext cx="923400" cy="804300"/>
          </a:xfrm>
          <a:prstGeom prst="bentConnector3">
            <a:avLst>
              <a:gd name="adj1" fmla="val 50005"/>
            </a:avLst>
          </a:prstGeom>
          <a:noFill/>
          <a:ln w="9525" cap="flat" cmpd="sng">
            <a:solidFill>
              <a:srgbClr val="44546A"/>
            </a:solidFill>
            <a:prstDash val="solid"/>
            <a:miter lim="800000"/>
            <a:headEnd type="none" w="sm" len="sm"/>
            <a:tailEnd type="triangle" w="med" len="med"/>
          </a:ln>
        </p:spPr>
      </p:cxnSp>
      <p:cxnSp>
        <p:nvCxnSpPr>
          <p:cNvPr id="542" name="Google Shape;542;g2fbc011fb8e_0_390"/>
          <p:cNvCxnSpPr>
            <a:endCxn id="533" idx="0"/>
          </p:cNvCxnSpPr>
          <p:nvPr/>
        </p:nvCxnSpPr>
        <p:spPr>
          <a:xfrm flipH="1">
            <a:off x="14740055" y="4345527"/>
            <a:ext cx="9900" cy="1156500"/>
          </a:xfrm>
          <a:prstGeom prst="straightConnector1">
            <a:avLst/>
          </a:prstGeom>
          <a:noFill/>
          <a:ln w="9525" cap="flat" cmpd="sng">
            <a:solidFill>
              <a:srgbClr val="44546A"/>
            </a:solidFill>
            <a:prstDash val="dot"/>
            <a:miter lim="800000"/>
            <a:headEnd type="none" w="sm" len="sm"/>
            <a:tailEnd type="triangle" w="med" len="med"/>
          </a:ln>
        </p:spPr>
      </p:cxnSp>
      <p:cxnSp>
        <p:nvCxnSpPr>
          <p:cNvPr id="543" name="Google Shape;543;g2fbc011fb8e_0_390"/>
          <p:cNvCxnSpPr/>
          <p:nvPr/>
        </p:nvCxnSpPr>
        <p:spPr>
          <a:xfrm>
            <a:off x="16254574" y="4345531"/>
            <a:ext cx="10200" cy="1194300"/>
          </a:xfrm>
          <a:prstGeom prst="straightConnector1">
            <a:avLst/>
          </a:prstGeom>
          <a:noFill/>
          <a:ln w="9525" cap="flat" cmpd="sng">
            <a:solidFill>
              <a:srgbClr val="44546A"/>
            </a:solidFill>
            <a:prstDash val="dot"/>
            <a:miter lim="800000"/>
            <a:headEnd type="none" w="sm" len="sm"/>
            <a:tailEnd type="triangle" w="med" len="med"/>
          </a:ln>
        </p:spPr>
      </p:cxnSp>
      <p:cxnSp>
        <p:nvCxnSpPr>
          <p:cNvPr id="544" name="Google Shape;544;g2fbc011fb8e_0_390"/>
          <p:cNvCxnSpPr>
            <a:stCxn id="535" idx="2"/>
            <a:endCxn id="545" idx="2"/>
          </p:cNvCxnSpPr>
          <p:nvPr/>
        </p:nvCxnSpPr>
        <p:spPr>
          <a:xfrm rot="5400000" flipH="1">
            <a:off x="6886878" y="738041"/>
            <a:ext cx="745800" cy="11992800"/>
          </a:xfrm>
          <a:prstGeom prst="bentConnector3">
            <a:avLst>
              <a:gd name="adj1" fmla="val -31929"/>
            </a:avLst>
          </a:prstGeom>
          <a:noFill/>
          <a:ln w="9525" cap="flat" cmpd="sng">
            <a:solidFill>
              <a:srgbClr val="44546A"/>
            </a:solidFill>
            <a:prstDash val="solid"/>
            <a:miter lim="800000"/>
            <a:headEnd type="none" w="sm" len="sm"/>
            <a:tailEnd type="triangle" w="med" len="med"/>
          </a:ln>
        </p:spPr>
      </p:cxnSp>
      <p:grpSp>
        <p:nvGrpSpPr>
          <p:cNvPr id="546" name="Google Shape;546;g2fbc011fb8e_0_390"/>
          <p:cNvGrpSpPr/>
          <p:nvPr/>
        </p:nvGrpSpPr>
        <p:grpSpPr>
          <a:xfrm>
            <a:off x="160930" y="4314254"/>
            <a:ext cx="2204690" cy="2065831"/>
            <a:chOff x="-1334457" y="2180073"/>
            <a:chExt cx="1546500" cy="1644770"/>
          </a:xfrm>
        </p:grpSpPr>
        <p:grpSp>
          <p:nvGrpSpPr>
            <p:cNvPr id="547" name="Google Shape;547;g2fbc011fb8e_0_390"/>
            <p:cNvGrpSpPr/>
            <p:nvPr/>
          </p:nvGrpSpPr>
          <p:grpSpPr>
            <a:xfrm>
              <a:off x="-1287527" y="2305399"/>
              <a:ext cx="1468800" cy="1519444"/>
              <a:chOff x="-514236" y="2424585"/>
              <a:chExt cx="1468800" cy="1582589"/>
            </a:xfrm>
          </p:grpSpPr>
          <p:sp>
            <p:nvSpPr>
              <p:cNvPr id="548" name="Google Shape;548;g2fbc011fb8e_0_390"/>
              <p:cNvSpPr/>
              <p:nvPr/>
            </p:nvSpPr>
            <p:spPr>
              <a:xfrm>
                <a:off x="-177906" y="2424585"/>
                <a:ext cx="711937" cy="711273"/>
              </a:xfrm>
              <a:custGeom>
                <a:avLst/>
                <a:gdLst/>
                <a:ahLst/>
                <a:cxnLst/>
                <a:rect l="l" t="t" r="r" b="b"/>
                <a:pathLst>
                  <a:path w="362309" h="361971" extrusionOk="0">
                    <a:moveTo>
                      <a:pt x="181474" y="0"/>
                    </a:moveTo>
                    <a:cubicBezTo>
                      <a:pt x="81152" y="0"/>
                      <a:pt x="0" y="81077"/>
                      <a:pt x="0" y="180667"/>
                    </a:cubicBezTo>
                    <a:cubicBezTo>
                      <a:pt x="0" y="280257"/>
                      <a:pt x="81152" y="361972"/>
                      <a:pt x="180835" y="361972"/>
                    </a:cubicBezTo>
                    <a:cubicBezTo>
                      <a:pt x="280518" y="361972"/>
                      <a:pt x="362309" y="280895"/>
                      <a:pt x="362309" y="181305"/>
                    </a:cubicBezTo>
                    <a:cubicBezTo>
                      <a:pt x="362309" y="181305"/>
                      <a:pt x="362309" y="181305"/>
                      <a:pt x="362309" y="181305"/>
                    </a:cubicBezTo>
                    <a:cubicBezTo>
                      <a:pt x="362309" y="80438"/>
                      <a:pt x="281157" y="0"/>
                      <a:pt x="181474" y="0"/>
                    </a:cubicBezTo>
                    <a:lnTo>
                      <a:pt x="181474" y="0"/>
                    </a:lnTo>
                    <a:close/>
                    <a:moveTo>
                      <a:pt x="265182" y="266212"/>
                    </a:moveTo>
                    <a:cubicBezTo>
                      <a:pt x="263904" y="267489"/>
                      <a:pt x="262626" y="268127"/>
                      <a:pt x="260709" y="268127"/>
                    </a:cubicBezTo>
                    <a:cubicBezTo>
                      <a:pt x="258792" y="268127"/>
                      <a:pt x="257514" y="267489"/>
                      <a:pt x="256236" y="266212"/>
                    </a:cubicBezTo>
                    <a:cubicBezTo>
                      <a:pt x="254319" y="264297"/>
                      <a:pt x="253680" y="261105"/>
                      <a:pt x="255597" y="258551"/>
                    </a:cubicBezTo>
                    <a:cubicBezTo>
                      <a:pt x="255597" y="254082"/>
                      <a:pt x="254319" y="250252"/>
                      <a:pt x="252403" y="246422"/>
                    </a:cubicBezTo>
                    <a:cubicBezTo>
                      <a:pt x="251124" y="243868"/>
                      <a:pt x="249208" y="242591"/>
                      <a:pt x="246651" y="241953"/>
                    </a:cubicBezTo>
                    <a:cubicBezTo>
                      <a:pt x="232593" y="239399"/>
                      <a:pt x="210868" y="224716"/>
                      <a:pt x="208312" y="222801"/>
                    </a:cubicBezTo>
                    <a:cubicBezTo>
                      <a:pt x="205117" y="220886"/>
                      <a:pt x="204478" y="217055"/>
                      <a:pt x="207034" y="213863"/>
                    </a:cubicBezTo>
                    <a:cubicBezTo>
                      <a:pt x="208312" y="211948"/>
                      <a:pt x="210229" y="211310"/>
                      <a:pt x="212146" y="211310"/>
                    </a:cubicBezTo>
                    <a:cubicBezTo>
                      <a:pt x="231315" y="211310"/>
                      <a:pt x="238345" y="201095"/>
                      <a:pt x="240261" y="195350"/>
                    </a:cubicBezTo>
                    <a:cubicBezTo>
                      <a:pt x="231955" y="190881"/>
                      <a:pt x="218536" y="178752"/>
                      <a:pt x="218536" y="143001"/>
                    </a:cubicBezTo>
                    <a:cubicBezTo>
                      <a:pt x="219175" y="132787"/>
                      <a:pt x="215980" y="122572"/>
                      <a:pt x="208951" y="115550"/>
                    </a:cubicBezTo>
                    <a:cubicBezTo>
                      <a:pt x="201283" y="109166"/>
                      <a:pt x="191698" y="105974"/>
                      <a:pt x="182113" y="105974"/>
                    </a:cubicBezTo>
                    <a:lnTo>
                      <a:pt x="181474" y="105974"/>
                    </a:lnTo>
                    <a:cubicBezTo>
                      <a:pt x="171889" y="105974"/>
                      <a:pt x="162304" y="109166"/>
                      <a:pt x="154636" y="115550"/>
                    </a:cubicBezTo>
                    <a:cubicBezTo>
                      <a:pt x="147607" y="123211"/>
                      <a:pt x="143774" y="132787"/>
                      <a:pt x="145051" y="143001"/>
                    </a:cubicBezTo>
                    <a:cubicBezTo>
                      <a:pt x="145051" y="178752"/>
                      <a:pt x="132271" y="190881"/>
                      <a:pt x="123326" y="195350"/>
                    </a:cubicBezTo>
                    <a:cubicBezTo>
                      <a:pt x="125881" y="201734"/>
                      <a:pt x="132271" y="211310"/>
                      <a:pt x="151441" y="211310"/>
                    </a:cubicBezTo>
                    <a:cubicBezTo>
                      <a:pt x="155275" y="211310"/>
                      <a:pt x="157831" y="213863"/>
                      <a:pt x="157831" y="217694"/>
                    </a:cubicBezTo>
                    <a:cubicBezTo>
                      <a:pt x="157831" y="219609"/>
                      <a:pt x="156553" y="221524"/>
                      <a:pt x="155275" y="222801"/>
                    </a:cubicBezTo>
                    <a:cubicBezTo>
                      <a:pt x="152719" y="224716"/>
                      <a:pt x="130994" y="239399"/>
                      <a:pt x="116936" y="241953"/>
                    </a:cubicBezTo>
                    <a:cubicBezTo>
                      <a:pt x="114380" y="242591"/>
                      <a:pt x="112463" y="244506"/>
                      <a:pt x="111185" y="246422"/>
                    </a:cubicBezTo>
                    <a:cubicBezTo>
                      <a:pt x="109268" y="250252"/>
                      <a:pt x="107990" y="254082"/>
                      <a:pt x="107990" y="258551"/>
                    </a:cubicBezTo>
                    <a:cubicBezTo>
                      <a:pt x="109907" y="261743"/>
                      <a:pt x="108629" y="265574"/>
                      <a:pt x="106073" y="267489"/>
                    </a:cubicBezTo>
                    <a:cubicBezTo>
                      <a:pt x="103517" y="268766"/>
                      <a:pt x="100322" y="268766"/>
                      <a:pt x="98405" y="266850"/>
                    </a:cubicBezTo>
                    <a:cubicBezTo>
                      <a:pt x="93293" y="261743"/>
                      <a:pt x="96488" y="250252"/>
                      <a:pt x="97127" y="247698"/>
                    </a:cubicBezTo>
                    <a:cubicBezTo>
                      <a:pt x="99044" y="238761"/>
                      <a:pt x="106073" y="231738"/>
                      <a:pt x="115019" y="229823"/>
                    </a:cubicBezTo>
                    <a:cubicBezTo>
                      <a:pt x="122048" y="227908"/>
                      <a:pt x="128438" y="225355"/>
                      <a:pt x="134189" y="221524"/>
                    </a:cubicBezTo>
                    <a:cubicBezTo>
                      <a:pt x="120770" y="217055"/>
                      <a:pt x="111185" y="205564"/>
                      <a:pt x="109907" y="192158"/>
                    </a:cubicBezTo>
                    <a:cubicBezTo>
                      <a:pt x="109268" y="188966"/>
                      <a:pt x="112463" y="185774"/>
                      <a:pt x="115658" y="185135"/>
                    </a:cubicBezTo>
                    <a:cubicBezTo>
                      <a:pt x="115658" y="185135"/>
                      <a:pt x="132271" y="181944"/>
                      <a:pt x="132271" y="143640"/>
                    </a:cubicBezTo>
                    <a:cubicBezTo>
                      <a:pt x="131633" y="129595"/>
                      <a:pt x="136744" y="116188"/>
                      <a:pt x="146329" y="106612"/>
                    </a:cubicBezTo>
                    <a:cubicBezTo>
                      <a:pt x="167416" y="89376"/>
                      <a:pt x="197449" y="89376"/>
                      <a:pt x="218536" y="106612"/>
                    </a:cubicBezTo>
                    <a:cubicBezTo>
                      <a:pt x="228120" y="116188"/>
                      <a:pt x="233233" y="129595"/>
                      <a:pt x="232593" y="143640"/>
                    </a:cubicBezTo>
                    <a:cubicBezTo>
                      <a:pt x="232593" y="181944"/>
                      <a:pt x="249846" y="185135"/>
                      <a:pt x="249846" y="185135"/>
                    </a:cubicBezTo>
                    <a:cubicBezTo>
                      <a:pt x="253041" y="185774"/>
                      <a:pt x="255597" y="188327"/>
                      <a:pt x="255597" y="192158"/>
                    </a:cubicBezTo>
                    <a:cubicBezTo>
                      <a:pt x="253680" y="206203"/>
                      <a:pt x="244095" y="217694"/>
                      <a:pt x="231315" y="221524"/>
                    </a:cubicBezTo>
                    <a:cubicBezTo>
                      <a:pt x="237067" y="225355"/>
                      <a:pt x="243456" y="227908"/>
                      <a:pt x="250485" y="229823"/>
                    </a:cubicBezTo>
                    <a:cubicBezTo>
                      <a:pt x="259431" y="231738"/>
                      <a:pt x="266460" y="238761"/>
                      <a:pt x="268377" y="247698"/>
                    </a:cubicBezTo>
                    <a:cubicBezTo>
                      <a:pt x="267738" y="249614"/>
                      <a:pt x="270933" y="261105"/>
                      <a:pt x="265182" y="266212"/>
                    </a:cubicBezTo>
                    <a:lnTo>
                      <a:pt x="265182" y="266212"/>
                    </a:lnTo>
                    <a:close/>
                  </a:path>
                </a:pathLst>
              </a:custGeom>
              <a:solidFill>
                <a:srgbClr val="FFC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9" name="Google Shape;549;g2fbc011fb8e_0_390"/>
              <p:cNvSpPr txBox="1"/>
              <p:nvPr/>
            </p:nvSpPr>
            <p:spPr>
              <a:xfrm>
                <a:off x="-514236" y="3260474"/>
                <a:ext cx="1468800" cy="746700"/>
              </a:xfrm>
              <a:prstGeom prst="rect">
                <a:avLst/>
              </a:prstGeom>
              <a:noFill/>
              <a:ln>
                <a:noFill/>
              </a:ln>
            </p:spPr>
            <p:txBody>
              <a:bodyPr spcFirstLastPara="1" wrap="square" lIns="0" tIns="10375" rIns="0" bIns="0" anchor="t" anchorCtr="0">
                <a:spAutoFit/>
              </a:bodyPr>
              <a:lstStyle/>
              <a:p>
                <a:pPr marL="7701" marR="0" lvl="0" indent="0" algn="l" rtl="0">
                  <a:lnSpc>
                    <a:spcPct val="100000"/>
                  </a:lnSpc>
                  <a:spcBef>
                    <a:spcPts val="0"/>
                  </a:spcBef>
                  <a:spcAft>
                    <a:spcPts val="0"/>
                  </a:spcAft>
                  <a:buClr>
                    <a:srgbClr val="FFC000"/>
                  </a:buClr>
                  <a:buSzPts val="1600"/>
                  <a:buFont typeface="Calibri"/>
                  <a:buNone/>
                </a:pPr>
                <a:r>
                  <a:rPr lang="en-US" sz="1600" b="1" i="0" u="none" strike="noStrike" cap="none">
                    <a:solidFill>
                      <a:srgbClr val="FFC000"/>
                    </a:solidFill>
                    <a:latin typeface="Calibri"/>
                    <a:ea typeface="Calibri"/>
                    <a:cs typeface="Calibri"/>
                    <a:sym typeface="Calibri"/>
                  </a:rPr>
                  <a:t>Mrs. O’Neill (79)</a:t>
                </a:r>
                <a:endParaRPr/>
              </a:p>
              <a:p>
                <a:pPr marL="179151" marR="0" lvl="0" indent="-171450" algn="l" rtl="0">
                  <a:lnSpc>
                    <a:spcPct val="100000"/>
                  </a:lnSpc>
                  <a:spcBef>
                    <a:spcPts val="349"/>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Diabetes, Heart Failure &amp; Arthritis</a:t>
                </a:r>
                <a:endParaRPr/>
              </a:p>
              <a:p>
                <a:pPr marL="179151" marR="0" lvl="0" indent="-171450" algn="l" rtl="0">
                  <a:lnSpc>
                    <a:spcPct val="100000"/>
                  </a:lnSpc>
                  <a:spcBef>
                    <a:spcPts val="349"/>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Widow</a:t>
                </a:r>
                <a:endParaRPr/>
              </a:p>
            </p:txBody>
          </p:sp>
        </p:grpSp>
        <p:sp>
          <p:nvSpPr>
            <p:cNvPr id="545" name="Google Shape;545;g2fbc011fb8e_0_390"/>
            <p:cNvSpPr txBox="1"/>
            <p:nvPr/>
          </p:nvSpPr>
          <p:spPr>
            <a:xfrm>
              <a:off x="-1334457" y="2180073"/>
              <a:ext cx="1546500" cy="1629900"/>
            </a:xfrm>
            <a:prstGeom prst="rect">
              <a:avLst/>
            </a:prstGeom>
            <a:solidFill>
              <a:srgbClr val="046A38">
                <a:alpha val="14900"/>
              </a:srgbClr>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31313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Calibri"/>
                <a:buNone/>
              </a:pPr>
              <a:endParaRPr sz="1800" b="0" i="0" u="none" strike="noStrike" cap="none">
                <a:solidFill>
                  <a:srgbClr val="31313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Calibri"/>
                <a:buNone/>
              </a:pPr>
              <a:endParaRPr sz="1800" b="0" i="0" u="none" strike="noStrike" cap="none">
                <a:solidFill>
                  <a:srgbClr val="31313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Calibri"/>
                <a:buNone/>
              </a:pPr>
              <a:endParaRPr sz="1800" b="0" i="0" u="none" strike="noStrike" cap="none">
                <a:solidFill>
                  <a:srgbClr val="31313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Calibri"/>
                <a:buNone/>
              </a:pPr>
              <a:endParaRPr sz="1800" b="0" i="0" u="none" strike="noStrike" cap="none">
                <a:solidFill>
                  <a:srgbClr val="31313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Calibri"/>
                <a:buNone/>
              </a:pPr>
              <a:endParaRPr sz="1800" b="0" i="0" u="none" strike="noStrike" cap="none">
                <a:solidFill>
                  <a:srgbClr val="313131"/>
                </a:solidFill>
                <a:latin typeface="Calibri"/>
                <a:ea typeface="Calibri"/>
                <a:cs typeface="Calibri"/>
                <a:sym typeface="Calibri"/>
              </a:endParaRPr>
            </a:p>
          </p:txBody>
        </p:sp>
      </p:grpSp>
      <p:cxnSp>
        <p:nvCxnSpPr>
          <p:cNvPr id="550" name="Google Shape;550;g2fbc011fb8e_0_390"/>
          <p:cNvCxnSpPr>
            <a:stCxn id="533" idx="2"/>
          </p:cNvCxnSpPr>
          <p:nvPr/>
        </p:nvCxnSpPr>
        <p:spPr>
          <a:xfrm rot="5400000">
            <a:off x="13820105" y="6473277"/>
            <a:ext cx="336600" cy="1503300"/>
          </a:xfrm>
          <a:prstGeom prst="bentConnector2">
            <a:avLst/>
          </a:prstGeom>
          <a:noFill/>
          <a:ln w="9525" cap="flat" cmpd="sng">
            <a:solidFill>
              <a:srgbClr val="44546A"/>
            </a:solidFill>
            <a:prstDash val="solid"/>
            <a:miter lim="800000"/>
            <a:headEnd type="none" w="sm" len="sm"/>
            <a:tailEnd type="none" w="sm" len="sm"/>
          </a:ln>
        </p:spPr>
      </p:cxnSp>
      <p:cxnSp>
        <p:nvCxnSpPr>
          <p:cNvPr id="551" name="Google Shape;551;g2fbc011fb8e_0_390"/>
          <p:cNvCxnSpPr>
            <a:stCxn id="534" idx="2"/>
          </p:cNvCxnSpPr>
          <p:nvPr/>
        </p:nvCxnSpPr>
        <p:spPr>
          <a:xfrm rot="5400000">
            <a:off x="15064839" y="6154739"/>
            <a:ext cx="883800" cy="1573800"/>
          </a:xfrm>
          <a:prstGeom prst="bentConnector2">
            <a:avLst/>
          </a:prstGeom>
          <a:noFill/>
          <a:ln w="9525" cap="flat" cmpd="sng">
            <a:solidFill>
              <a:srgbClr val="44546A"/>
            </a:solidFill>
            <a:prstDash val="solid"/>
            <a:miter lim="800000"/>
            <a:headEnd type="none" w="sm" len="sm"/>
            <a:tailEnd type="none" w="sm" len="sm"/>
          </a:ln>
        </p:spPr>
      </p:cxnSp>
      <p:sp>
        <p:nvSpPr>
          <p:cNvPr id="552" name="Google Shape;552;g2fbc011fb8e_0_390"/>
          <p:cNvSpPr/>
          <p:nvPr/>
        </p:nvSpPr>
        <p:spPr>
          <a:xfrm rot="10800000">
            <a:off x="13704576" y="7669381"/>
            <a:ext cx="585900" cy="135600"/>
          </a:xfrm>
          <a:prstGeom prst="rightArrow">
            <a:avLst>
              <a:gd name="adj1" fmla="val 50000"/>
              <a:gd name="adj2" fmla="val 50000"/>
            </a:avLst>
          </a:prstGeom>
          <a:solidFill>
            <a:srgbClr val="53565A">
              <a:alpha val="24710"/>
            </a:srgbClr>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600"/>
              <a:buFont typeface="Noto Sans Symbols"/>
              <a:buNone/>
            </a:pPr>
            <a:endParaRPr sz="1600" b="1" i="0" u="none" strike="noStrike" cap="none">
              <a:solidFill>
                <a:srgbClr val="FFFFFF"/>
              </a:solidFill>
              <a:latin typeface="Calibri"/>
              <a:ea typeface="Calibri"/>
              <a:cs typeface="Calibri"/>
              <a:sym typeface="Calibri"/>
            </a:endParaRPr>
          </a:p>
        </p:txBody>
      </p:sp>
      <p:sp>
        <p:nvSpPr>
          <p:cNvPr id="553" name="Google Shape;553;g2fbc011fb8e_0_390"/>
          <p:cNvSpPr/>
          <p:nvPr/>
        </p:nvSpPr>
        <p:spPr>
          <a:xfrm rot="10800000">
            <a:off x="15268694" y="7669381"/>
            <a:ext cx="585900" cy="135600"/>
          </a:xfrm>
          <a:prstGeom prst="rightArrow">
            <a:avLst>
              <a:gd name="adj1" fmla="val 50000"/>
              <a:gd name="adj2" fmla="val 50000"/>
            </a:avLst>
          </a:prstGeom>
          <a:solidFill>
            <a:srgbClr val="53565A">
              <a:alpha val="24710"/>
            </a:srgbClr>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600"/>
              <a:buFont typeface="Noto Sans Symbols"/>
              <a:buNone/>
            </a:pPr>
            <a:endParaRPr sz="1600" b="1" i="0" u="none" strike="noStrike" cap="none">
              <a:solidFill>
                <a:srgbClr val="FFFFFF"/>
              </a:solidFill>
              <a:latin typeface="Calibri"/>
              <a:ea typeface="Calibri"/>
              <a:cs typeface="Calibri"/>
              <a:sym typeface="Calibri"/>
            </a:endParaRPr>
          </a:p>
        </p:txBody>
      </p:sp>
      <p:cxnSp>
        <p:nvCxnSpPr>
          <p:cNvPr id="554" name="Google Shape;554;g2fbc011fb8e_0_390"/>
          <p:cNvCxnSpPr/>
          <p:nvPr/>
        </p:nvCxnSpPr>
        <p:spPr>
          <a:xfrm rot="-5400000" flipH="1">
            <a:off x="3241184" y="7400449"/>
            <a:ext cx="642900" cy="900"/>
          </a:xfrm>
          <a:prstGeom prst="bentConnector3">
            <a:avLst>
              <a:gd name="adj1" fmla="val 50001"/>
            </a:avLst>
          </a:prstGeom>
          <a:noFill/>
          <a:ln w="9525" cap="flat" cmpd="sng">
            <a:solidFill>
              <a:srgbClr val="44546A"/>
            </a:solidFill>
            <a:prstDash val="solid"/>
            <a:miter lim="800000"/>
            <a:headEnd type="none" w="sm" len="sm"/>
            <a:tailEnd type="triangle" w="med" len="med"/>
          </a:ln>
        </p:spPr>
      </p:cxnSp>
      <p:cxnSp>
        <p:nvCxnSpPr>
          <p:cNvPr id="555" name="Google Shape;555;g2fbc011fb8e_0_390"/>
          <p:cNvCxnSpPr>
            <a:stCxn id="524" idx="2"/>
          </p:cNvCxnSpPr>
          <p:nvPr/>
        </p:nvCxnSpPr>
        <p:spPr>
          <a:xfrm rot="5400000">
            <a:off x="5262827" y="6785050"/>
            <a:ext cx="1497000" cy="9000"/>
          </a:xfrm>
          <a:prstGeom prst="bentConnector3">
            <a:avLst>
              <a:gd name="adj1" fmla="val 50000"/>
            </a:avLst>
          </a:prstGeom>
          <a:noFill/>
          <a:ln w="9525" cap="flat" cmpd="sng">
            <a:solidFill>
              <a:srgbClr val="44546A"/>
            </a:solidFill>
            <a:prstDash val="solid"/>
            <a:miter lim="800000"/>
            <a:headEnd type="none" w="sm" len="sm"/>
            <a:tailEnd type="triangle" w="med" len="med"/>
          </a:ln>
        </p:spPr>
      </p:cxnSp>
      <p:sp>
        <p:nvSpPr>
          <p:cNvPr id="556" name="Google Shape;556;g2fbc011fb8e_0_390"/>
          <p:cNvSpPr/>
          <p:nvPr/>
        </p:nvSpPr>
        <p:spPr>
          <a:xfrm rot="10800000">
            <a:off x="4643432" y="7669381"/>
            <a:ext cx="585900" cy="135600"/>
          </a:xfrm>
          <a:prstGeom prst="rightArrow">
            <a:avLst>
              <a:gd name="adj1" fmla="val 50000"/>
              <a:gd name="adj2" fmla="val 50000"/>
            </a:avLst>
          </a:prstGeom>
          <a:solidFill>
            <a:srgbClr val="53565A">
              <a:alpha val="24710"/>
            </a:srgbClr>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600"/>
              <a:buFont typeface="Noto Sans Symbols"/>
              <a:buNone/>
            </a:pPr>
            <a:endParaRPr sz="1600" b="1" i="0" u="none" strike="noStrike" cap="none">
              <a:solidFill>
                <a:srgbClr val="FFFFFF"/>
              </a:solidFill>
              <a:latin typeface="Calibri"/>
              <a:ea typeface="Calibri"/>
              <a:cs typeface="Calibri"/>
              <a:sym typeface="Calibri"/>
            </a:endParaRPr>
          </a:p>
        </p:txBody>
      </p:sp>
      <p:sp>
        <p:nvSpPr>
          <p:cNvPr id="557" name="Google Shape;557;g2fbc011fb8e_0_390"/>
          <p:cNvSpPr/>
          <p:nvPr/>
        </p:nvSpPr>
        <p:spPr>
          <a:xfrm rot="10800000">
            <a:off x="2023861" y="7669381"/>
            <a:ext cx="585900" cy="135600"/>
          </a:xfrm>
          <a:prstGeom prst="rightArrow">
            <a:avLst>
              <a:gd name="adj1" fmla="val 50000"/>
              <a:gd name="adj2" fmla="val 50000"/>
            </a:avLst>
          </a:prstGeom>
          <a:solidFill>
            <a:srgbClr val="53565A">
              <a:alpha val="24710"/>
            </a:srgbClr>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600"/>
              <a:buFont typeface="Noto Sans Symbols"/>
              <a:buNone/>
            </a:pPr>
            <a:endParaRPr sz="1600" b="1" i="0" u="none" strike="noStrike" cap="none">
              <a:solidFill>
                <a:srgbClr val="FFFFFF"/>
              </a:solidFill>
              <a:latin typeface="Calibri"/>
              <a:ea typeface="Calibri"/>
              <a:cs typeface="Calibri"/>
              <a:sym typeface="Calibri"/>
            </a:endParaRPr>
          </a:p>
        </p:txBody>
      </p:sp>
      <p:sp>
        <p:nvSpPr>
          <p:cNvPr id="558" name="Google Shape;558;g2fbc011fb8e_0_390"/>
          <p:cNvSpPr/>
          <p:nvPr/>
        </p:nvSpPr>
        <p:spPr>
          <a:xfrm rot="10800000">
            <a:off x="9252274" y="7669381"/>
            <a:ext cx="585900" cy="135600"/>
          </a:xfrm>
          <a:prstGeom prst="rightArrow">
            <a:avLst>
              <a:gd name="adj1" fmla="val 50000"/>
              <a:gd name="adj2" fmla="val 50000"/>
            </a:avLst>
          </a:prstGeom>
          <a:solidFill>
            <a:srgbClr val="53565A">
              <a:alpha val="24710"/>
            </a:srgbClr>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600"/>
              <a:buFont typeface="Noto Sans Symbols"/>
              <a:buNone/>
            </a:pPr>
            <a:endParaRPr sz="1600" b="1" i="0" u="none" strike="noStrike" cap="none">
              <a:solidFill>
                <a:srgbClr val="FFFFFF"/>
              </a:solidFill>
              <a:latin typeface="Calibri"/>
              <a:ea typeface="Calibri"/>
              <a:cs typeface="Calibri"/>
              <a:sym typeface="Calibri"/>
            </a:endParaRPr>
          </a:p>
        </p:txBody>
      </p:sp>
      <p:grpSp>
        <p:nvGrpSpPr>
          <p:cNvPr id="559" name="Google Shape;559;g2fbc011fb8e_0_390"/>
          <p:cNvGrpSpPr/>
          <p:nvPr/>
        </p:nvGrpSpPr>
        <p:grpSpPr>
          <a:xfrm>
            <a:off x="13196071" y="1803941"/>
            <a:ext cx="3750747" cy="1240300"/>
            <a:chOff x="11688933" y="-54806"/>
            <a:chExt cx="2630996" cy="987500"/>
          </a:xfrm>
        </p:grpSpPr>
        <p:pic>
          <p:nvPicPr>
            <p:cNvPr id="560" name="Google Shape;560;g2fbc011fb8e_0_390" descr="What Is an Age-Friendly Health System? | IHI - Institute for Healthcare  Improvement"/>
            <p:cNvPicPr preferRelativeResize="0"/>
            <p:nvPr/>
          </p:nvPicPr>
          <p:blipFill rotWithShape="1">
            <a:blip r:embed="rId3">
              <a:alphaModFix/>
            </a:blip>
            <a:srcRect l="25319" t="13559" r="25923" b="13464"/>
            <a:stretch/>
          </p:blipFill>
          <p:spPr>
            <a:xfrm>
              <a:off x="11688933" y="-54806"/>
              <a:ext cx="1172906" cy="987500"/>
            </a:xfrm>
            <a:prstGeom prst="rect">
              <a:avLst/>
            </a:prstGeom>
            <a:noFill/>
            <a:ln>
              <a:noFill/>
            </a:ln>
          </p:spPr>
        </p:pic>
        <p:sp>
          <p:nvSpPr>
            <p:cNvPr id="561" name="Google Shape;561;g2fbc011fb8e_0_390"/>
            <p:cNvSpPr txBox="1"/>
            <p:nvPr/>
          </p:nvSpPr>
          <p:spPr>
            <a:xfrm flipH="1">
              <a:off x="12861629" y="94485"/>
              <a:ext cx="1458300" cy="588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i="0" u="none" strike="noStrike" cap="none">
                  <a:solidFill>
                    <a:srgbClr val="000000"/>
                  </a:solidFill>
                </a:rPr>
                <a:t>4Ms Framework – designing an Irish Age Friendly Health System</a:t>
              </a:r>
              <a:endParaRPr i="0" u="none" strike="noStrike" cap="none">
                <a:solidFill>
                  <a:srgbClr val="000000"/>
                </a:solidFill>
              </a:endParaRPr>
            </a:p>
          </p:txBody>
        </p:sp>
      </p:grpSp>
      <p:pic>
        <p:nvPicPr>
          <p:cNvPr id="562" name="Google Shape;562;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3705146" y="6568064"/>
            <a:ext cx="609591" cy="452144"/>
          </a:xfrm>
          <a:prstGeom prst="rect">
            <a:avLst/>
          </a:prstGeom>
          <a:noFill/>
          <a:ln>
            <a:noFill/>
          </a:ln>
        </p:spPr>
      </p:pic>
      <p:pic>
        <p:nvPicPr>
          <p:cNvPr id="563" name="Google Shape;563;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6092859" y="5684814"/>
            <a:ext cx="609591" cy="452144"/>
          </a:xfrm>
          <a:prstGeom prst="rect">
            <a:avLst/>
          </a:prstGeom>
          <a:noFill/>
          <a:ln>
            <a:noFill/>
          </a:ln>
        </p:spPr>
      </p:pic>
      <p:pic>
        <p:nvPicPr>
          <p:cNvPr id="564" name="Google Shape;564;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8519199" y="6783939"/>
            <a:ext cx="609591" cy="452144"/>
          </a:xfrm>
          <a:prstGeom prst="rect">
            <a:avLst/>
          </a:prstGeom>
          <a:noFill/>
          <a:ln>
            <a:noFill/>
          </a:ln>
        </p:spPr>
      </p:pic>
      <p:pic>
        <p:nvPicPr>
          <p:cNvPr id="565" name="Google Shape;565;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8640223" y="4723318"/>
            <a:ext cx="609591" cy="452144"/>
          </a:xfrm>
          <a:prstGeom prst="rect">
            <a:avLst/>
          </a:prstGeom>
          <a:noFill/>
          <a:ln>
            <a:noFill/>
          </a:ln>
        </p:spPr>
      </p:pic>
      <p:pic>
        <p:nvPicPr>
          <p:cNvPr id="566" name="Google Shape;566;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11108836" y="5848798"/>
            <a:ext cx="609591" cy="452144"/>
          </a:xfrm>
          <a:prstGeom prst="rect">
            <a:avLst/>
          </a:prstGeom>
          <a:noFill/>
          <a:ln>
            <a:noFill/>
          </a:ln>
        </p:spPr>
      </p:pic>
      <p:pic>
        <p:nvPicPr>
          <p:cNvPr id="567" name="Google Shape;567;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13355254" y="6610284"/>
            <a:ext cx="609591" cy="452144"/>
          </a:xfrm>
          <a:prstGeom prst="rect">
            <a:avLst/>
          </a:prstGeom>
          <a:noFill/>
          <a:ln>
            <a:noFill/>
          </a:ln>
        </p:spPr>
      </p:pic>
      <p:pic>
        <p:nvPicPr>
          <p:cNvPr id="568" name="Google Shape;568;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14640756" y="6497041"/>
            <a:ext cx="609591" cy="452144"/>
          </a:xfrm>
          <a:prstGeom prst="rect">
            <a:avLst/>
          </a:prstGeom>
          <a:noFill/>
          <a:ln>
            <a:noFill/>
          </a:ln>
        </p:spPr>
      </p:pic>
      <p:pic>
        <p:nvPicPr>
          <p:cNvPr id="569" name="Google Shape;569;g2fbc011fb8e_0_390" descr="What Is an Age-Friendly Health System? | IHI - Institute for Healthcare  Improvement"/>
          <p:cNvPicPr preferRelativeResize="0"/>
          <p:nvPr/>
        </p:nvPicPr>
        <p:blipFill rotWithShape="1">
          <a:blip r:embed="rId4">
            <a:alphaModFix/>
          </a:blip>
          <a:srcRect l="25319" t="13559" r="25923" b="13464"/>
          <a:stretch/>
        </p:blipFill>
        <p:spPr>
          <a:xfrm>
            <a:off x="16293684" y="5935195"/>
            <a:ext cx="609591" cy="452144"/>
          </a:xfrm>
          <a:prstGeom prst="rect">
            <a:avLst/>
          </a:prstGeom>
          <a:noFill/>
          <a:ln>
            <a:noFill/>
          </a:ln>
        </p:spPr>
      </p:pic>
      <p:grpSp>
        <p:nvGrpSpPr>
          <p:cNvPr id="570" name="Google Shape;570;g2fbc011fb8e_0_390"/>
          <p:cNvGrpSpPr/>
          <p:nvPr/>
        </p:nvGrpSpPr>
        <p:grpSpPr>
          <a:xfrm>
            <a:off x="1155104" y="8434480"/>
            <a:ext cx="4640246" cy="796393"/>
            <a:chOff x="958261" y="5124818"/>
            <a:chExt cx="2316301" cy="550299"/>
          </a:xfrm>
        </p:grpSpPr>
        <p:sp>
          <p:nvSpPr>
            <p:cNvPr id="571" name="Google Shape;571;g2fbc011fb8e_0_390"/>
            <p:cNvSpPr txBox="1"/>
            <p:nvPr/>
          </p:nvSpPr>
          <p:spPr>
            <a:xfrm>
              <a:off x="958262" y="5154017"/>
              <a:ext cx="2316300" cy="521100"/>
            </a:xfrm>
            <a:prstGeom prst="rect">
              <a:avLst/>
            </a:prstGeom>
            <a:solidFill>
              <a:srgbClr val="7F7F7F">
                <a:alpha val="24710"/>
              </a:srgbClr>
            </a:solidFill>
            <a:ln>
              <a:noFill/>
            </a:ln>
          </p:spPr>
          <p:txBody>
            <a:bodyPr spcFirstLastPara="1" wrap="square" lIns="91425" tIns="45700" rIns="91425" bIns="45700" anchor="ctr" anchorCtr="0">
              <a:spAutoFit/>
            </a:bodyPr>
            <a:lstStyle/>
            <a:p>
              <a:pPr marL="72000" marR="0" lvl="0" indent="0" algn="l" rtl="0">
                <a:lnSpc>
                  <a:spcPct val="100000"/>
                </a:lnSpc>
                <a:spcBef>
                  <a:spcPts val="0"/>
                </a:spcBef>
                <a:spcAft>
                  <a:spcPts val="0"/>
                </a:spcAft>
                <a:buClr>
                  <a:srgbClr val="000000"/>
                </a:buClr>
                <a:buSzPts val="1000"/>
                <a:buFont typeface="Calibri"/>
                <a:buNone/>
              </a:pPr>
              <a:r>
                <a:rPr lang="en-US" sz="1500" b="1" i="0" u="none" strike="noStrike" cap="none">
                  <a:solidFill>
                    <a:srgbClr val="000000"/>
                  </a:solidFill>
                </a:rPr>
                <a:t>    Early identification of older adults at risk</a:t>
              </a:r>
              <a:r>
                <a:rPr lang="en-US" sz="1500" i="0" u="none" strike="noStrike" cap="none">
                  <a:solidFill>
                    <a:srgbClr val="000000"/>
                  </a:solidFill>
                </a:rPr>
                <a:t> </a:t>
              </a:r>
              <a:endParaRPr sz="1500" i="0" u="none" strike="noStrike" cap="none">
                <a:solidFill>
                  <a:srgbClr val="000000"/>
                </a:solidFill>
              </a:endParaRPr>
            </a:p>
            <a:p>
              <a:pPr marL="0" marR="0" lvl="0" indent="0" algn="l" rtl="0">
                <a:lnSpc>
                  <a:spcPct val="100000"/>
                </a:lnSpc>
                <a:spcBef>
                  <a:spcPts val="0"/>
                </a:spcBef>
                <a:spcAft>
                  <a:spcPts val="0"/>
                </a:spcAft>
                <a:buClr>
                  <a:srgbClr val="000000"/>
                </a:buClr>
                <a:buSzPts val="900"/>
                <a:buFont typeface="Calibri"/>
                <a:buNone/>
              </a:pPr>
              <a:r>
                <a:rPr lang="en-US" i="0" u="none" strike="noStrike" cap="none">
                  <a:solidFill>
                    <a:srgbClr val="000000"/>
                  </a:solidFill>
                </a:rPr>
                <a:t>Measure: Screening for older adults at risk CHN and (ED/ Acute Floor Triage)</a:t>
              </a:r>
              <a:endParaRPr i="0" u="none" strike="noStrike" cap="none">
                <a:solidFill>
                  <a:srgbClr val="000000"/>
                </a:solidFill>
              </a:endParaRPr>
            </a:p>
          </p:txBody>
        </p:sp>
        <p:sp>
          <p:nvSpPr>
            <p:cNvPr id="572" name="Google Shape;572;g2fbc011fb8e_0_390"/>
            <p:cNvSpPr/>
            <p:nvPr/>
          </p:nvSpPr>
          <p:spPr>
            <a:xfrm>
              <a:off x="958261" y="5124818"/>
              <a:ext cx="153600" cy="187500"/>
            </a:xfrm>
            <a:prstGeom prst="ellipse">
              <a:avLst/>
            </a:prstGeom>
            <a:solidFill>
              <a:srgbClr val="FFFFFF"/>
            </a:solidFill>
            <a:ln w="19050" cap="flat" cmpd="sng">
              <a:solidFill>
                <a:srgbClr val="44546A"/>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050"/>
                <a:buFont typeface="Noto Sans Symbols"/>
                <a:buNone/>
              </a:pPr>
              <a:r>
                <a:rPr lang="en-US" sz="1550" b="1" i="0" u="none" strike="noStrike" cap="none">
                  <a:solidFill>
                    <a:srgbClr val="000000"/>
                  </a:solidFill>
                </a:rPr>
                <a:t>1</a:t>
              </a:r>
              <a:endParaRPr sz="1900"/>
            </a:p>
          </p:txBody>
        </p:sp>
      </p:grpSp>
      <p:grpSp>
        <p:nvGrpSpPr>
          <p:cNvPr id="573" name="Google Shape;573;g2fbc011fb8e_0_390"/>
          <p:cNvGrpSpPr/>
          <p:nvPr/>
        </p:nvGrpSpPr>
        <p:grpSpPr>
          <a:xfrm>
            <a:off x="5943628" y="8381925"/>
            <a:ext cx="2991006" cy="1200452"/>
            <a:chOff x="958261" y="5112641"/>
            <a:chExt cx="2994300" cy="829500"/>
          </a:xfrm>
        </p:grpSpPr>
        <p:sp>
          <p:nvSpPr>
            <p:cNvPr id="574" name="Google Shape;574;g2fbc011fb8e_0_390"/>
            <p:cNvSpPr txBox="1"/>
            <p:nvPr/>
          </p:nvSpPr>
          <p:spPr>
            <a:xfrm>
              <a:off x="958261" y="5112641"/>
              <a:ext cx="2994300" cy="829500"/>
            </a:xfrm>
            <a:prstGeom prst="rect">
              <a:avLst/>
            </a:prstGeom>
            <a:solidFill>
              <a:srgbClr val="7F7F7F">
                <a:alpha val="24710"/>
              </a:srgbClr>
            </a:solidFill>
            <a:ln>
              <a:noFill/>
            </a:ln>
          </p:spPr>
          <p:txBody>
            <a:bodyPr spcFirstLastPara="1" wrap="square" lIns="91425" tIns="45700" rIns="91425" bIns="45700" anchor="ctr" anchorCtr="0">
              <a:spAutoFit/>
            </a:bodyPr>
            <a:lstStyle/>
            <a:p>
              <a:pPr marL="72000" marR="0" lvl="0" indent="0" algn="l" rtl="0">
                <a:lnSpc>
                  <a:spcPct val="100000"/>
                </a:lnSpc>
                <a:spcBef>
                  <a:spcPts val="0"/>
                </a:spcBef>
                <a:spcAft>
                  <a:spcPts val="0"/>
                </a:spcAft>
                <a:buClr>
                  <a:srgbClr val="000000"/>
                </a:buClr>
                <a:buSzPts val="1000"/>
                <a:buFont typeface="Calibri"/>
                <a:buNone/>
              </a:pPr>
              <a:r>
                <a:rPr lang="en-US" sz="1500" b="1" i="0" u="none" strike="noStrike" cap="none">
                  <a:solidFill>
                    <a:srgbClr val="000000"/>
                  </a:solidFill>
                </a:rPr>
                <a:t>    Early access to GM specialty </a:t>
              </a:r>
              <a:endParaRPr sz="1900"/>
            </a:p>
            <a:p>
              <a:pPr marL="72000" marR="0" lvl="0" indent="0" algn="l" rtl="0">
                <a:lnSpc>
                  <a:spcPct val="100000"/>
                </a:lnSpc>
                <a:spcBef>
                  <a:spcPts val="0"/>
                </a:spcBef>
                <a:spcAft>
                  <a:spcPts val="0"/>
                </a:spcAft>
                <a:buClr>
                  <a:srgbClr val="000000"/>
                </a:buClr>
                <a:buSzPts val="900"/>
                <a:buFont typeface="Calibri"/>
                <a:buNone/>
              </a:pPr>
              <a:r>
                <a:rPr lang="en-US" i="0" u="none" strike="noStrike" cap="none">
                  <a:solidFill>
                    <a:srgbClr val="000000"/>
                  </a:solidFill>
                </a:rPr>
                <a:t>Measure: 1) CGA for older adults at risk within 1 hour of arrival; 2) Conversion rate; </a:t>
              </a:r>
              <a:r>
                <a:rPr lang="en-US" i="0" u="none" strike="noStrike" cap="none">
                  <a:solidFill>
                    <a:srgbClr val="FF0000"/>
                  </a:solidFill>
                </a:rPr>
                <a:t>3) Trolleys To 0</a:t>
              </a:r>
              <a:endParaRPr sz="1900"/>
            </a:p>
          </p:txBody>
        </p:sp>
        <p:sp>
          <p:nvSpPr>
            <p:cNvPr id="575" name="Google Shape;575;g2fbc011fb8e_0_390"/>
            <p:cNvSpPr/>
            <p:nvPr/>
          </p:nvSpPr>
          <p:spPr>
            <a:xfrm>
              <a:off x="990645" y="5154392"/>
              <a:ext cx="308400" cy="187500"/>
            </a:xfrm>
            <a:prstGeom prst="ellipse">
              <a:avLst/>
            </a:prstGeom>
            <a:solidFill>
              <a:srgbClr val="FFFFFF"/>
            </a:solidFill>
            <a:ln w="19050" cap="flat" cmpd="sng">
              <a:solidFill>
                <a:srgbClr val="44546A"/>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050"/>
                <a:buFont typeface="Noto Sans Symbols"/>
                <a:buNone/>
              </a:pPr>
              <a:r>
                <a:rPr lang="en-US" sz="1550" b="1" i="0" u="none" strike="noStrike" cap="none">
                  <a:solidFill>
                    <a:srgbClr val="000000"/>
                  </a:solidFill>
                </a:rPr>
                <a:t>2</a:t>
              </a:r>
              <a:endParaRPr sz="1900"/>
            </a:p>
          </p:txBody>
        </p:sp>
      </p:grpSp>
      <p:grpSp>
        <p:nvGrpSpPr>
          <p:cNvPr id="576" name="Google Shape;576;g2fbc011fb8e_0_390"/>
          <p:cNvGrpSpPr/>
          <p:nvPr/>
        </p:nvGrpSpPr>
        <p:grpSpPr>
          <a:xfrm>
            <a:off x="9083001" y="8021863"/>
            <a:ext cx="4232480" cy="2047154"/>
            <a:chOff x="958261" y="4586400"/>
            <a:chExt cx="2556000" cy="1629900"/>
          </a:xfrm>
        </p:grpSpPr>
        <p:sp>
          <p:nvSpPr>
            <p:cNvPr id="577" name="Google Shape;577;g2fbc011fb8e_0_390"/>
            <p:cNvSpPr txBox="1"/>
            <p:nvPr/>
          </p:nvSpPr>
          <p:spPr>
            <a:xfrm>
              <a:off x="958261" y="4586400"/>
              <a:ext cx="2556000" cy="1629900"/>
            </a:xfrm>
            <a:prstGeom prst="rect">
              <a:avLst/>
            </a:prstGeom>
            <a:solidFill>
              <a:srgbClr val="7F7F7F">
                <a:alpha val="24710"/>
              </a:srgbClr>
            </a:solidFill>
            <a:ln>
              <a:noFill/>
            </a:ln>
          </p:spPr>
          <p:txBody>
            <a:bodyPr spcFirstLastPara="1" wrap="square" lIns="91425" tIns="45700" rIns="91425" bIns="45700" anchor="ctr" anchorCtr="0">
              <a:spAutoFit/>
            </a:bodyPr>
            <a:lstStyle/>
            <a:p>
              <a:pPr marL="72000" marR="0" lvl="0" indent="0" algn="l" rtl="0">
                <a:lnSpc>
                  <a:spcPct val="100000"/>
                </a:lnSpc>
                <a:spcBef>
                  <a:spcPts val="0"/>
                </a:spcBef>
                <a:spcAft>
                  <a:spcPts val="0"/>
                </a:spcAft>
                <a:buClr>
                  <a:srgbClr val="000000"/>
                </a:buClr>
                <a:buSzPts val="1000"/>
                <a:buFont typeface="Calibri"/>
                <a:buNone/>
              </a:pPr>
              <a:r>
                <a:rPr lang="en-US" sz="1500" b="1" i="0" u="none" strike="noStrike" cap="none">
                  <a:solidFill>
                    <a:srgbClr val="000000"/>
                  </a:solidFill>
                </a:rPr>
                <a:t>    Early access to specialist in-patient care</a:t>
              </a:r>
              <a:endParaRPr sz="1900"/>
            </a:p>
            <a:p>
              <a:pPr marL="72000" marR="0" lvl="0" indent="0" algn="l" rtl="0">
                <a:lnSpc>
                  <a:spcPct val="100000"/>
                </a:lnSpc>
                <a:spcBef>
                  <a:spcPts val="0"/>
                </a:spcBef>
                <a:spcAft>
                  <a:spcPts val="0"/>
                </a:spcAft>
                <a:buClr>
                  <a:srgbClr val="000000"/>
                </a:buClr>
                <a:buSzPts val="900"/>
                <a:buFont typeface="Calibri"/>
                <a:buNone/>
              </a:pPr>
              <a:r>
                <a:rPr lang="en-US" i="0" u="none" strike="noStrike" cap="none">
                  <a:solidFill>
                    <a:srgbClr val="000000"/>
                  </a:solidFill>
                </a:rPr>
                <a:t>Measure: 1) Specialist care - % of older adults @ risk cared for on specialist ward; 2) Hospital wide care - % of older adults @ risk intensively case managed; 3) % of older adults @risk on older adult care bundle based on 4Ms that @ minimum  manage Delirium, Deconditioning and Drugs; 4) % of older adults with excessive polypharmacy with med rec. </a:t>
              </a:r>
              <a:endParaRPr sz="1900"/>
            </a:p>
          </p:txBody>
        </p:sp>
        <p:sp>
          <p:nvSpPr>
            <p:cNvPr id="578" name="Google Shape;578;g2fbc011fb8e_0_390"/>
            <p:cNvSpPr/>
            <p:nvPr/>
          </p:nvSpPr>
          <p:spPr>
            <a:xfrm>
              <a:off x="960783" y="4723853"/>
              <a:ext cx="186000" cy="216000"/>
            </a:xfrm>
            <a:prstGeom prst="ellipse">
              <a:avLst/>
            </a:prstGeom>
            <a:solidFill>
              <a:srgbClr val="FFFFFF"/>
            </a:solidFill>
            <a:ln w="19050" cap="flat" cmpd="sng">
              <a:solidFill>
                <a:srgbClr val="44546A"/>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050"/>
                <a:buFont typeface="Noto Sans Symbols"/>
                <a:buNone/>
              </a:pPr>
              <a:r>
                <a:rPr lang="en-US" sz="1550" b="1" i="0" u="none" strike="noStrike" cap="none">
                  <a:solidFill>
                    <a:srgbClr val="000000"/>
                  </a:solidFill>
                </a:rPr>
                <a:t>3</a:t>
              </a:r>
              <a:endParaRPr sz="1900"/>
            </a:p>
          </p:txBody>
        </p:sp>
      </p:grpSp>
      <p:grpSp>
        <p:nvGrpSpPr>
          <p:cNvPr id="579" name="Google Shape;579;g2fbc011fb8e_0_390"/>
          <p:cNvGrpSpPr/>
          <p:nvPr/>
        </p:nvGrpSpPr>
        <p:grpSpPr>
          <a:xfrm>
            <a:off x="13463560" y="8452263"/>
            <a:ext cx="3643834" cy="992644"/>
            <a:chOff x="958261" y="5239500"/>
            <a:chExt cx="2556000" cy="790322"/>
          </a:xfrm>
        </p:grpSpPr>
        <p:sp>
          <p:nvSpPr>
            <p:cNvPr id="580" name="Google Shape;580;g2fbc011fb8e_0_390"/>
            <p:cNvSpPr txBox="1"/>
            <p:nvPr/>
          </p:nvSpPr>
          <p:spPr>
            <a:xfrm>
              <a:off x="958261" y="5245622"/>
              <a:ext cx="2556000" cy="784200"/>
            </a:xfrm>
            <a:prstGeom prst="rect">
              <a:avLst/>
            </a:prstGeom>
            <a:solidFill>
              <a:srgbClr val="7F7F7F">
                <a:alpha val="24710"/>
              </a:srgbClr>
            </a:solidFill>
            <a:ln>
              <a:noFill/>
            </a:ln>
          </p:spPr>
          <p:txBody>
            <a:bodyPr spcFirstLastPara="1" wrap="square" lIns="91425" tIns="45700" rIns="91425" bIns="45700" anchor="ctr" anchorCtr="0">
              <a:spAutoFit/>
            </a:bodyPr>
            <a:lstStyle/>
            <a:p>
              <a:pPr marL="72000" marR="0" lvl="0" indent="0" algn="l" rtl="0">
                <a:lnSpc>
                  <a:spcPct val="100000"/>
                </a:lnSpc>
                <a:spcBef>
                  <a:spcPts val="0"/>
                </a:spcBef>
                <a:spcAft>
                  <a:spcPts val="0"/>
                </a:spcAft>
                <a:buClr>
                  <a:srgbClr val="000000"/>
                </a:buClr>
                <a:buSzPts val="1000"/>
                <a:buFont typeface="Calibri"/>
                <a:buNone/>
              </a:pPr>
              <a:r>
                <a:rPr lang="en-US" sz="1500" b="1" i="0" u="none" strike="noStrike" cap="none">
                  <a:solidFill>
                    <a:srgbClr val="000000"/>
                  </a:solidFill>
                </a:rPr>
                <a:t>   Home First and early discharge planning</a:t>
              </a:r>
              <a:endParaRPr sz="1900"/>
            </a:p>
            <a:p>
              <a:pPr marL="72000" marR="0" lvl="0" indent="0" algn="l" rtl="0">
                <a:lnSpc>
                  <a:spcPct val="100000"/>
                </a:lnSpc>
                <a:spcBef>
                  <a:spcPts val="0"/>
                </a:spcBef>
                <a:spcAft>
                  <a:spcPts val="0"/>
                </a:spcAft>
                <a:buClr>
                  <a:srgbClr val="000000"/>
                </a:buClr>
                <a:buSzPts val="900"/>
                <a:buFont typeface="Calibri"/>
                <a:buNone/>
              </a:pPr>
              <a:r>
                <a:rPr lang="en-US" i="0" u="none" strike="noStrike" cap="none">
                  <a:solidFill>
                    <a:srgbClr val="000000"/>
                  </a:solidFill>
                </a:rPr>
                <a:t>Measure: 1) Length of Stay; 2) % Home; 3) % Rehab; 4) &lt; 3% LTC</a:t>
              </a:r>
              <a:endParaRPr sz="1900"/>
            </a:p>
          </p:txBody>
        </p:sp>
        <p:sp>
          <p:nvSpPr>
            <p:cNvPr id="581" name="Google Shape;581;g2fbc011fb8e_0_390"/>
            <p:cNvSpPr/>
            <p:nvPr/>
          </p:nvSpPr>
          <p:spPr>
            <a:xfrm>
              <a:off x="962731" y="5239500"/>
              <a:ext cx="216000" cy="216000"/>
            </a:xfrm>
            <a:prstGeom prst="ellipse">
              <a:avLst/>
            </a:prstGeom>
            <a:solidFill>
              <a:srgbClr val="FFFFFF"/>
            </a:solidFill>
            <a:ln w="19050" cap="flat" cmpd="sng">
              <a:solidFill>
                <a:srgbClr val="44546A"/>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rgbClr val="000000"/>
                </a:buClr>
                <a:buSzPts val="1050"/>
                <a:buFont typeface="Noto Sans Symbols"/>
                <a:buNone/>
              </a:pPr>
              <a:r>
                <a:rPr lang="en-US" sz="1550" b="1" i="0" u="none" strike="noStrike" cap="none">
                  <a:solidFill>
                    <a:srgbClr val="000000"/>
                  </a:solidFill>
                </a:rPr>
                <a:t>4</a:t>
              </a:r>
              <a:endParaRPr sz="1900"/>
            </a:p>
          </p:txBody>
        </p:sp>
      </p:grpSp>
      <p:sp>
        <p:nvSpPr>
          <p:cNvPr id="582" name="Google Shape;582;g2fbc011fb8e_0_390"/>
          <p:cNvSpPr txBox="1"/>
          <p:nvPr/>
        </p:nvSpPr>
        <p:spPr>
          <a:xfrm>
            <a:off x="12101202" y="3805576"/>
            <a:ext cx="4378800" cy="285300"/>
          </a:xfrm>
          <a:prstGeom prst="rect">
            <a:avLst/>
          </a:prstGeom>
          <a:solidFill>
            <a:srgbClr val="FFFFFF"/>
          </a:solidFill>
          <a:ln>
            <a:noFill/>
          </a:ln>
        </p:spPr>
        <p:txBody>
          <a:bodyPr spcFirstLastPara="1" wrap="square" lIns="88900" tIns="88900" rIns="88900" bIns="88900" anchor="t" anchorCtr="0">
            <a:noAutofit/>
          </a:bodyPr>
          <a:lstStyle/>
          <a:p>
            <a:pPr marL="0" marR="0" lvl="0" indent="0" algn="ctr" rtl="0">
              <a:lnSpc>
                <a:spcPct val="106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Discharge &amp; ‘Home First’ Principles</a:t>
            </a:r>
            <a:endParaRPr/>
          </a:p>
        </p:txBody>
      </p:sp>
      <p:sp>
        <p:nvSpPr>
          <p:cNvPr id="583" name="Google Shape;583;g2fbc011fb8e_0_390"/>
          <p:cNvSpPr txBox="1"/>
          <p:nvPr/>
        </p:nvSpPr>
        <p:spPr>
          <a:xfrm>
            <a:off x="6931126" y="1795875"/>
            <a:ext cx="6166800" cy="13713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06000"/>
              </a:lnSpc>
              <a:spcBef>
                <a:spcPts val="0"/>
              </a:spcBef>
              <a:spcAft>
                <a:spcPts val="0"/>
              </a:spcAft>
              <a:buClr>
                <a:srgbClr val="000000"/>
              </a:buClr>
              <a:buSzPts val="1200"/>
              <a:buFont typeface="Calibri"/>
              <a:buNone/>
            </a:pPr>
            <a:r>
              <a:rPr lang="en-US" sz="1700" b="1" i="0" u="none" strike="noStrike" cap="none">
                <a:solidFill>
                  <a:srgbClr val="000000"/>
                </a:solidFill>
              </a:rPr>
              <a:t>Older Adult Intensive Case Management (OAICM) </a:t>
            </a:r>
            <a:endParaRPr sz="1900"/>
          </a:p>
          <a:p>
            <a:pPr marL="171450" marR="0" lvl="0" indent="-203200" algn="l" rtl="0">
              <a:lnSpc>
                <a:spcPct val="106000"/>
              </a:lnSpc>
              <a:spcBef>
                <a:spcPts val="0"/>
              </a:spcBef>
              <a:spcAft>
                <a:spcPts val="0"/>
              </a:spcAft>
              <a:buClr>
                <a:srgbClr val="000000"/>
              </a:buClr>
              <a:buSzPts val="1700"/>
              <a:buFont typeface="Arial"/>
              <a:buChar char="•"/>
            </a:pPr>
            <a:r>
              <a:rPr lang="en-US" sz="1700" i="0" u="none" strike="noStrike" cap="none">
                <a:solidFill>
                  <a:srgbClr val="000000"/>
                </a:solidFill>
              </a:rPr>
              <a:t>Proactive identification, assessment, optimisation &amp; care planning </a:t>
            </a:r>
            <a:r>
              <a:rPr lang="en-US" sz="1700" b="1" i="0" u="none" strike="noStrike" cap="none">
                <a:solidFill>
                  <a:srgbClr val="000000"/>
                </a:solidFill>
              </a:rPr>
              <a:t>(Comprehensive Geriatric Assessment)</a:t>
            </a:r>
            <a:endParaRPr sz="1900"/>
          </a:p>
          <a:p>
            <a:pPr marL="171450" marR="0" lvl="0" indent="-203200" algn="l" rtl="0">
              <a:lnSpc>
                <a:spcPct val="106000"/>
              </a:lnSpc>
              <a:spcBef>
                <a:spcPts val="0"/>
              </a:spcBef>
              <a:spcAft>
                <a:spcPts val="0"/>
              </a:spcAft>
              <a:buClr>
                <a:srgbClr val="000000"/>
              </a:buClr>
              <a:buSzPts val="1700"/>
              <a:buChar char="•"/>
            </a:pPr>
            <a:r>
              <a:rPr lang="en-US" sz="1700" i="0" u="none" strike="noStrike" cap="none">
                <a:solidFill>
                  <a:srgbClr val="000000"/>
                </a:solidFill>
              </a:rPr>
              <a:t>Single point of contact Service and Care co</a:t>
            </a:r>
            <a:r>
              <a:rPr lang="en-US" sz="1700"/>
              <a:t>o</a:t>
            </a:r>
            <a:r>
              <a:rPr lang="en-US" sz="1700" i="0" u="none" strike="noStrike" cap="none">
                <a:solidFill>
                  <a:srgbClr val="000000"/>
                </a:solidFill>
              </a:rPr>
              <a:t>rdination   </a:t>
            </a:r>
            <a:endParaRPr sz="1900"/>
          </a:p>
          <a:p>
            <a:pPr marL="171450" marR="0" lvl="0" indent="-203200" algn="l" rtl="0">
              <a:lnSpc>
                <a:spcPct val="106000"/>
              </a:lnSpc>
              <a:spcBef>
                <a:spcPts val="0"/>
              </a:spcBef>
              <a:spcAft>
                <a:spcPts val="0"/>
              </a:spcAft>
              <a:buClr>
                <a:srgbClr val="000000"/>
              </a:buClr>
              <a:buSzPts val="1700"/>
              <a:buChar char="•"/>
            </a:pPr>
            <a:r>
              <a:rPr lang="en-US" sz="1700" i="0" u="none" strike="noStrike" cap="none">
                <a:solidFill>
                  <a:srgbClr val="000000"/>
                </a:solidFill>
              </a:rPr>
              <a:t>Integrated, early supported discharge </a:t>
            </a:r>
            <a:endParaRPr sz="1900"/>
          </a:p>
        </p:txBody>
      </p:sp>
      <p:sp>
        <p:nvSpPr>
          <p:cNvPr id="584" name="Google Shape;584;g2fbc011fb8e_0_39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38</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2fbc011fb8e_0_400"/>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Emergency Access</a:t>
            </a:r>
            <a:endParaRPr sz="3800"/>
          </a:p>
        </p:txBody>
      </p:sp>
      <p:sp>
        <p:nvSpPr>
          <p:cNvPr id="590" name="Google Shape;590;g2fbc011fb8e_0_400"/>
          <p:cNvSpPr txBox="1"/>
          <p:nvPr/>
        </p:nvSpPr>
        <p:spPr>
          <a:xfrm>
            <a:off x="11994408" y="9418506"/>
            <a:ext cx="3611700" cy="456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39</a:t>
            </a:fld>
            <a:endParaRPr sz="1200">
              <a:solidFill>
                <a:srgbClr val="888888"/>
              </a:solidFill>
              <a:latin typeface="Calibri"/>
              <a:ea typeface="Calibri"/>
              <a:cs typeface="Calibri"/>
              <a:sym typeface="Calibri"/>
            </a:endParaRPr>
          </a:p>
        </p:txBody>
      </p:sp>
      <p:grpSp>
        <p:nvGrpSpPr>
          <p:cNvPr id="591" name="Google Shape;591;g2fbc011fb8e_0_400"/>
          <p:cNvGrpSpPr/>
          <p:nvPr/>
        </p:nvGrpSpPr>
        <p:grpSpPr>
          <a:xfrm>
            <a:off x="1306116" y="2159422"/>
            <a:ext cx="14985330" cy="4294157"/>
            <a:chOff x="891685" y="831468"/>
            <a:chExt cx="10420228" cy="2102711"/>
          </a:xfrm>
        </p:grpSpPr>
        <p:grpSp>
          <p:nvGrpSpPr>
            <p:cNvPr id="592" name="Google Shape;592;g2fbc011fb8e_0_400"/>
            <p:cNvGrpSpPr/>
            <p:nvPr/>
          </p:nvGrpSpPr>
          <p:grpSpPr>
            <a:xfrm>
              <a:off x="1913673" y="864554"/>
              <a:ext cx="9398240" cy="2069626"/>
              <a:chOff x="1161982" y="1712509"/>
              <a:chExt cx="9398240" cy="2316054"/>
            </a:xfrm>
          </p:grpSpPr>
          <p:pic>
            <p:nvPicPr>
              <p:cNvPr id="593" name="Google Shape;593;g2fbc011fb8e_0_400" descr="0A6CF0EE-0A59-4BD0-89F8-8547994C3F0F"/>
              <p:cNvPicPr preferRelativeResize="0"/>
              <p:nvPr/>
            </p:nvPicPr>
            <p:blipFill rotWithShape="1">
              <a:blip r:embed="rId3">
                <a:alphaModFix/>
              </a:blip>
              <a:srcRect/>
              <a:stretch/>
            </p:blipFill>
            <p:spPr>
              <a:xfrm>
                <a:off x="3359322" y="1712509"/>
                <a:ext cx="7200900" cy="1787525"/>
              </a:xfrm>
              <a:prstGeom prst="rect">
                <a:avLst/>
              </a:prstGeom>
              <a:noFill/>
              <a:ln>
                <a:noFill/>
              </a:ln>
            </p:spPr>
          </p:pic>
          <p:pic>
            <p:nvPicPr>
              <p:cNvPr id="594" name="Google Shape;594;g2fbc011fb8e_0_400" descr="0A6CF0EE-0A59-4BD0-89F8-8547994C3F0F"/>
              <p:cNvPicPr preferRelativeResize="0"/>
              <p:nvPr/>
            </p:nvPicPr>
            <p:blipFill rotWithShape="1">
              <a:blip r:embed="rId4">
                <a:alphaModFix/>
              </a:blip>
              <a:srcRect l="3245" t="26251" r="58755" b="6176"/>
              <a:stretch/>
            </p:blipFill>
            <p:spPr>
              <a:xfrm>
                <a:off x="2441308" y="2256919"/>
                <a:ext cx="2736376" cy="1419368"/>
              </a:xfrm>
              <a:prstGeom prst="rect">
                <a:avLst/>
              </a:prstGeom>
              <a:noFill/>
              <a:ln>
                <a:noFill/>
              </a:ln>
            </p:spPr>
          </p:pic>
          <p:pic>
            <p:nvPicPr>
              <p:cNvPr id="595" name="Google Shape;595;g2fbc011fb8e_0_400" descr="0A6CF0EE-0A59-4BD0-89F8-8547994C3F0F"/>
              <p:cNvPicPr preferRelativeResize="0"/>
              <p:nvPr/>
            </p:nvPicPr>
            <p:blipFill rotWithShape="1">
              <a:blip r:embed="rId5">
                <a:alphaModFix/>
              </a:blip>
              <a:srcRect l="-11377" t="29312" r="67950" b="-6532"/>
              <a:stretch/>
            </p:blipFill>
            <p:spPr>
              <a:xfrm>
                <a:off x="2387133" y="2161442"/>
                <a:ext cx="3637763" cy="1759688"/>
              </a:xfrm>
              <a:prstGeom prst="rect">
                <a:avLst/>
              </a:prstGeom>
              <a:noFill/>
              <a:ln>
                <a:noFill/>
              </a:ln>
            </p:spPr>
          </p:pic>
          <p:pic>
            <p:nvPicPr>
              <p:cNvPr id="596" name="Google Shape;596;g2fbc011fb8e_0_400" descr="0A6CF0EE-0A59-4BD0-89F8-8547994C3F0F"/>
              <p:cNvPicPr preferRelativeResize="0"/>
              <p:nvPr/>
            </p:nvPicPr>
            <p:blipFill rotWithShape="1">
              <a:blip r:embed="rId4">
                <a:alphaModFix/>
              </a:blip>
              <a:srcRect l="3245" t="26251" r="58755" b="6176"/>
              <a:stretch/>
            </p:blipFill>
            <p:spPr>
              <a:xfrm>
                <a:off x="1289005" y="2401293"/>
                <a:ext cx="2736376" cy="1419368"/>
              </a:xfrm>
              <a:prstGeom prst="rect">
                <a:avLst/>
              </a:prstGeom>
              <a:noFill/>
              <a:ln>
                <a:noFill/>
              </a:ln>
            </p:spPr>
          </p:pic>
          <p:pic>
            <p:nvPicPr>
              <p:cNvPr id="597" name="Google Shape;597;g2fbc011fb8e_0_400" descr="0A6CF0EE-0A59-4BD0-89F8-8547994C3F0F"/>
              <p:cNvPicPr preferRelativeResize="0"/>
              <p:nvPr/>
            </p:nvPicPr>
            <p:blipFill rotWithShape="1">
              <a:blip r:embed="rId5">
                <a:alphaModFix/>
              </a:blip>
              <a:srcRect l="-11377" t="29312" r="67950" b="-6532"/>
              <a:stretch/>
            </p:blipFill>
            <p:spPr>
              <a:xfrm>
                <a:off x="1161982" y="2268875"/>
                <a:ext cx="3637763" cy="1759688"/>
              </a:xfrm>
              <a:prstGeom prst="rect">
                <a:avLst/>
              </a:prstGeom>
              <a:noFill/>
              <a:ln>
                <a:noFill/>
              </a:ln>
            </p:spPr>
          </p:pic>
          <p:pic>
            <p:nvPicPr>
              <p:cNvPr id="598" name="Google Shape;598;g2fbc011fb8e_0_400" descr="Image"/>
              <p:cNvPicPr preferRelativeResize="0"/>
              <p:nvPr/>
            </p:nvPicPr>
            <p:blipFill rotWithShape="1">
              <a:blip r:embed="rId6">
                <a:alphaModFix/>
              </a:blip>
              <a:srcRect l="38558" t="1105" r="32380" b="65074"/>
              <a:stretch/>
            </p:blipFill>
            <p:spPr>
              <a:xfrm rot="-740408">
                <a:off x="1359586" y="2265261"/>
                <a:ext cx="1194414" cy="716815"/>
              </a:xfrm>
              <a:prstGeom prst="rect">
                <a:avLst/>
              </a:prstGeom>
              <a:noFill/>
              <a:ln>
                <a:noFill/>
              </a:ln>
            </p:spPr>
          </p:pic>
          <p:pic>
            <p:nvPicPr>
              <p:cNvPr id="599" name="Google Shape;599;g2fbc011fb8e_0_400" descr="Harris's statement yesterday indicates that the 15-month maximum wait time target is now discarded"/>
              <p:cNvPicPr preferRelativeResize="0"/>
              <p:nvPr/>
            </p:nvPicPr>
            <p:blipFill rotWithShape="1">
              <a:blip r:embed="rId7">
                <a:alphaModFix/>
              </a:blip>
              <a:srcRect l="1032" t="5530" r="87729" b="72757"/>
              <a:stretch/>
            </p:blipFill>
            <p:spPr>
              <a:xfrm rot="-866973">
                <a:off x="2620780" y="2077515"/>
                <a:ext cx="1198401" cy="812450"/>
              </a:xfrm>
              <a:prstGeom prst="rect">
                <a:avLst/>
              </a:prstGeom>
              <a:noFill/>
              <a:ln>
                <a:noFill/>
              </a:ln>
            </p:spPr>
          </p:pic>
          <p:sp>
            <p:nvSpPr>
              <p:cNvPr id="600" name="Google Shape;600;g2fbc011fb8e_0_400"/>
              <p:cNvSpPr txBox="1"/>
              <p:nvPr/>
            </p:nvSpPr>
            <p:spPr>
              <a:xfrm rot="-438569">
                <a:off x="4269094" y="3181481"/>
                <a:ext cx="820568" cy="165141"/>
              </a:xfrm>
              <a:prstGeom prst="rect">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 b="1">
                    <a:solidFill>
                      <a:srgbClr val="000000"/>
                    </a:solidFill>
                    <a:latin typeface="Comic Sans MS"/>
                    <a:ea typeface="Comic Sans MS"/>
                    <a:cs typeface="Comic Sans MS"/>
                    <a:sym typeface="Comic Sans MS"/>
                  </a:rPr>
                  <a:t>Harris </a:t>
                </a:r>
                <a:endParaRPr/>
              </a:p>
              <a:p>
                <a:pPr marL="0" marR="0" lvl="0" indent="0" algn="ctr" rtl="0">
                  <a:spcBef>
                    <a:spcPts val="0"/>
                  </a:spcBef>
                  <a:spcAft>
                    <a:spcPts val="0"/>
                  </a:spcAft>
                  <a:buNone/>
                </a:pPr>
                <a:r>
                  <a:rPr lang="en-US" sz="450" b="1">
                    <a:solidFill>
                      <a:srgbClr val="000000"/>
                    </a:solidFill>
                    <a:latin typeface="Comic Sans MS"/>
                    <a:ea typeface="Comic Sans MS"/>
                    <a:cs typeface="Comic Sans MS"/>
                    <a:sym typeface="Comic Sans MS"/>
                  </a:rPr>
                  <a:t>Health Minister</a:t>
                </a:r>
                <a:endParaRPr/>
              </a:p>
              <a:p>
                <a:pPr marL="0" marR="0" lvl="0" indent="0" algn="ctr" rtl="0">
                  <a:spcBef>
                    <a:spcPts val="0"/>
                  </a:spcBef>
                  <a:spcAft>
                    <a:spcPts val="0"/>
                  </a:spcAft>
                  <a:buNone/>
                </a:pPr>
                <a:r>
                  <a:rPr lang="en-US" sz="450" b="1">
                    <a:solidFill>
                      <a:srgbClr val="000000"/>
                    </a:solidFill>
                    <a:latin typeface="Comic Sans MS"/>
                    <a:ea typeface="Comic Sans MS"/>
                    <a:cs typeface="Comic Sans MS"/>
                    <a:sym typeface="Comic Sans MS"/>
                  </a:rPr>
                  <a:t>2016 - 2020</a:t>
                </a:r>
                <a:endParaRPr/>
              </a:p>
            </p:txBody>
          </p:sp>
          <p:sp>
            <p:nvSpPr>
              <p:cNvPr id="601" name="Google Shape;601;g2fbc011fb8e_0_400"/>
              <p:cNvSpPr txBox="1"/>
              <p:nvPr/>
            </p:nvSpPr>
            <p:spPr>
              <a:xfrm rot="-311253">
                <a:off x="3115691" y="3317037"/>
                <a:ext cx="905810" cy="164757"/>
              </a:xfrm>
              <a:prstGeom prst="rect">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 b="1">
                    <a:solidFill>
                      <a:srgbClr val="000000"/>
                    </a:solidFill>
                    <a:latin typeface="Comic Sans MS"/>
                    <a:ea typeface="Comic Sans MS"/>
                    <a:cs typeface="Comic Sans MS"/>
                    <a:sym typeface="Comic Sans MS"/>
                  </a:rPr>
                  <a:t>Donnelly </a:t>
                </a:r>
                <a:endParaRPr/>
              </a:p>
              <a:p>
                <a:pPr marL="0" marR="0" lvl="0" indent="0" algn="ctr" rtl="0">
                  <a:spcBef>
                    <a:spcPts val="0"/>
                  </a:spcBef>
                  <a:spcAft>
                    <a:spcPts val="0"/>
                  </a:spcAft>
                  <a:buNone/>
                </a:pPr>
                <a:r>
                  <a:rPr lang="en-US" sz="450" b="1">
                    <a:solidFill>
                      <a:srgbClr val="000000"/>
                    </a:solidFill>
                    <a:latin typeface="Comic Sans MS"/>
                    <a:ea typeface="Comic Sans MS"/>
                    <a:cs typeface="Comic Sans MS"/>
                    <a:sym typeface="Comic Sans MS"/>
                  </a:rPr>
                  <a:t>Health Minister</a:t>
                </a:r>
                <a:endParaRPr/>
              </a:p>
              <a:p>
                <a:pPr marL="0" marR="0" lvl="0" indent="0" algn="ctr" rtl="0">
                  <a:spcBef>
                    <a:spcPts val="0"/>
                  </a:spcBef>
                  <a:spcAft>
                    <a:spcPts val="0"/>
                  </a:spcAft>
                  <a:buNone/>
                </a:pPr>
                <a:r>
                  <a:rPr lang="en-US" sz="450" b="1">
                    <a:solidFill>
                      <a:srgbClr val="000000"/>
                    </a:solidFill>
                    <a:latin typeface="Comic Sans MS"/>
                    <a:ea typeface="Comic Sans MS"/>
                    <a:cs typeface="Comic Sans MS"/>
                    <a:sym typeface="Comic Sans MS"/>
                  </a:rPr>
                  <a:t>2020 - </a:t>
                </a:r>
                <a:endParaRPr/>
              </a:p>
            </p:txBody>
          </p:sp>
        </p:grpSp>
        <p:sp>
          <p:nvSpPr>
            <p:cNvPr id="602" name="Google Shape;602;g2fbc011fb8e_0_400"/>
            <p:cNvSpPr txBox="1"/>
            <p:nvPr/>
          </p:nvSpPr>
          <p:spPr>
            <a:xfrm>
              <a:off x="1802331" y="839670"/>
              <a:ext cx="2269800" cy="195900"/>
            </a:xfrm>
            <a:prstGeom prst="rect">
              <a:avLst/>
            </a:prstGeom>
            <a:noFill/>
            <a:ln>
              <a:noFill/>
            </a:ln>
          </p:spPr>
          <p:txBody>
            <a:bodyPr spcFirstLastPara="1" wrap="square" lIns="91425" tIns="45700" rIns="91425" bIns="45700" anchor="t" anchorCtr="0">
              <a:spAutoFit/>
            </a:bodyPr>
            <a:lstStyle/>
            <a:p>
              <a:pPr marL="285750" marR="0" lvl="0" indent="-196850" algn="l" rtl="0">
                <a:spcBef>
                  <a:spcPts val="0"/>
                </a:spcBef>
                <a:spcAft>
                  <a:spcPts val="0"/>
                </a:spcAft>
                <a:buClr>
                  <a:srgbClr val="000000"/>
                </a:buClr>
                <a:buSzPts val="1000"/>
                <a:buFont typeface="Arial"/>
                <a:buChar char="−"/>
              </a:pPr>
              <a:r>
                <a:rPr lang="en-US" sz="1000" b="1" i="1">
                  <a:solidFill>
                    <a:srgbClr val="000000"/>
                  </a:solidFill>
                  <a:latin typeface="Arial"/>
                  <a:ea typeface="Arial"/>
                  <a:cs typeface="Arial"/>
                  <a:sym typeface="Arial"/>
                </a:rPr>
                <a:t>“We have been ringing the alarm on this situation for far too long” </a:t>
              </a:r>
              <a:endParaRPr/>
            </a:p>
          </p:txBody>
        </p:sp>
        <p:pic>
          <p:nvPicPr>
            <p:cNvPr id="603" name="Google Shape;603;g2fbc011fb8e_0_400" descr="Let's Talk About It | A Mental Health Collective | Cornmarket"/>
            <p:cNvPicPr preferRelativeResize="0"/>
            <p:nvPr/>
          </p:nvPicPr>
          <p:blipFill rotWithShape="1">
            <a:blip r:embed="rId8">
              <a:alphaModFix/>
            </a:blip>
            <a:srcRect l="23526" t="32329" r="19232" b="26116"/>
            <a:stretch/>
          </p:blipFill>
          <p:spPr>
            <a:xfrm>
              <a:off x="891685" y="831468"/>
              <a:ext cx="1209676" cy="408461"/>
            </a:xfrm>
            <a:prstGeom prst="rect">
              <a:avLst/>
            </a:prstGeom>
            <a:noFill/>
            <a:ln>
              <a:noFill/>
            </a:ln>
          </p:spPr>
        </p:pic>
      </p:grpSp>
      <p:pic>
        <p:nvPicPr>
          <p:cNvPr id="604" name="Google Shape;604;g2fbc011fb8e_0_400" descr="2EB50066-E2BD-46E2-8F37-B41B437780BE"/>
          <p:cNvPicPr preferRelativeResize="0"/>
          <p:nvPr/>
        </p:nvPicPr>
        <p:blipFill rotWithShape="1">
          <a:blip r:embed="rId9">
            <a:alphaModFix/>
          </a:blip>
          <a:srcRect/>
          <a:stretch/>
        </p:blipFill>
        <p:spPr>
          <a:xfrm>
            <a:off x="1248111" y="5405613"/>
            <a:ext cx="1542457" cy="1274805"/>
          </a:xfrm>
          <a:prstGeom prst="rect">
            <a:avLst/>
          </a:prstGeom>
          <a:noFill/>
          <a:ln>
            <a:noFill/>
          </a:ln>
        </p:spPr>
      </p:pic>
      <p:pic>
        <p:nvPicPr>
          <p:cNvPr id="605" name="Google Shape;605;g2fbc011fb8e_0_400" descr="DFBC8069-C566-40AD-BF9D-743A248A5422"/>
          <p:cNvPicPr preferRelativeResize="0"/>
          <p:nvPr/>
        </p:nvPicPr>
        <p:blipFill rotWithShape="1">
          <a:blip r:embed="rId10">
            <a:alphaModFix/>
          </a:blip>
          <a:srcRect/>
          <a:stretch/>
        </p:blipFill>
        <p:spPr>
          <a:xfrm>
            <a:off x="5509350" y="6625365"/>
            <a:ext cx="1521550" cy="1481085"/>
          </a:xfrm>
          <a:prstGeom prst="rect">
            <a:avLst/>
          </a:prstGeom>
          <a:noFill/>
          <a:ln>
            <a:noFill/>
          </a:ln>
        </p:spPr>
      </p:pic>
      <p:pic>
        <p:nvPicPr>
          <p:cNvPr id="606" name="Google Shape;606;g2fbc011fb8e_0_400" descr="56FF5A3E-878A-4A30-A51E-9A68404ADEB7"/>
          <p:cNvPicPr preferRelativeResize="0"/>
          <p:nvPr/>
        </p:nvPicPr>
        <p:blipFill rotWithShape="1">
          <a:blip r:embed="rId11">
            <a:alphaModFix/>
          </a:blip>
          <a:srcRect/>
          <a:stretch/>
        </p:blipFill>
        <p:spPr>
          <a:xfrm>
            <a:off x="11682501" y="6753788"/>
            <a:ext cx="1293175" cy="1185575"/>
          </a:xfrm>
          <a:prstGeom prst="rect">
            <a:avLst/>
          </a:prstGeom>
          <a:noFill/>
          <a:ln>
            <a:noFill/>
          </a:ln>
        </p:spPr>
      </p:pic>
      <p:sp>
        <p:nvSpPr>
          <p:cNvPr id="607" name="Google Shape;607;g2fbc011fb8e_0_400"/>
          <p:cNvSpPr txBox="1"/>
          <p:nvPr/>
        </p:nvSpPr>
        <p:spPr>
          <a:xfrm>
            <a:off x="13118744" y="7201477"/>
            <a:ext cx="3812400" cy="615600"/>
          </a:xfrm>
          <a:prstGeom prst="rect">
            <a:avLst/>
          </a:prstGeom>
          <a:noFill/>
          <a:ln>
            <a:noFill/>
          </a:ln>
        </p:spPr>
        <p:txBody>
          <a:bodyPr spcFirstLastPara="1" wrap="square" lIns="91425" tIns="45700" rIns="91425" bIns="45700" anchor="t" anchorCtr="0">
            <a:spAutoFit/>
          </a:bodyPr>
          <a:lstStyle/>
          <a:p>
            <a:pPr marL="266700" marR="0" lvl="0" indent="-285750" algn="l" rtl="0">
              <a:spcBef>
                <a:spcPts val="0"/>
              </a:spcBef>
              <a:spcAft>
                <a:spcPts val="0"/>
              </a:spcAft>
              <a:buClr>
                <a:srgbClr val="000000"/>
              </a:buClr>
              <a:buSzPts val="1700"/>
              <a:buChar char="−"/>
            </a:pPr>
            <a:r>
              <a:rPr lang="en-US" sz="1700" b="1" i="1">
                <a:solidFill>
                  <a:srgbClr val="000000"/>
                </a:solidFill>
              </a:rPr>
              <a:t>“A&amp;E Crisis - a national emergency”</a:t>
            </a:r>
            <a:endParaRPr sz="1700" b="1">
              <a:solidFill>
                <a:srgbClr val="000000"/>
              </a:solidFill>
            </a:endParaRPr>
          </a:p>
        </p:txBody>
      </p:sp>
      <p:pic>
        <p:nvPicPr>
          <p:cNvPr id="608" name="Google Shape;608;g2fbc011fb8e_0_400" descr="AFEBD3E2-BDD5-4B2C-987D-CFB364289B5F"/>
          <p:cNvPicPr preferRelativeResize="0"/>
          <p:nvPr/>
        </p:nvPicPr>
        <p:blipFill rotWithShape="1">
          <a:blip r:embed="rId12">
            <a:alphaModFix/>
          </a:blip>
          <a:srcRect/>
          <a:stretch/>
        </p:blipFill>
        <p:spPr>
          <a:xfrm>
            <a:off x="1305725" y="6805800"/>
            <a:ext cx="1427225" cy="1406945"/>
          </a:xfrm>
          <a:prstGeom prst="rect">
            <a:avLst/>
          </a:prstGeom>
          <a:noFill/>
          <a:ln>
            <a:noFill/>
          </a:ln>
        </p:spPr>
      </p:pic>
      <p:pic>
        <p:nvPicPr>
          <p:cNvPr id="609" name="Google Shape;609;g2fbc011fb8e_0_400" descr="84245076-BE91-4765-81AF-0CE85809D320"/>
          <p:cNvPicPr preferRelativeResize="0"/>
          <p:nvPr/>
        </p:nvPicPr>
        <p:blipFill rotWithShape="1">
          <a:blip r:embed="rId13">
            <a:alphaModFix/>
          </a:blip>
          <a:srcRect l="10745" r="22014"/>
          <a:stretch/>
        </p:blipFill>
        <p:spPr>
          <a:xfrm>
            <a:off x="5509350" y="8168925"/>
            <a:ext cx="1521550" cy="1280775"/>
          </a:xfrm>
          <a:prstGeom prst="rect">
            <a:avLst/>
          </a:prstGeom>
          <a:noFill/>
          <a:ln>
            <a:noFill/>
          </a:ln>
        </p:spPr>
      </p:pic>
      <p:pic>
        <p:nvPicPr>
          <p:cNvPr id="610" name="Google Shape;610;g2fbc011fb8e_0_400" descr="Image result for simon harris">
            <a:hlinkClick r:id="rId14"/>
          </p:cNvPr>
          <p:cNvPicPr preferRelativeResize="0"/>
          <p:nvPr/>
        </p:nvPicPr>
        <p:blipFill rotWithShape="1">
          <a:blip r:embed="rId15">
            <a:alphaModFix/>
          </a:blip>
          <a:srcRect l="19597" t="-2190" r="19597" b="2190"/>
          <a:stretch/>
        </p:blipFill>
        <p:spPr>
          <a:xfrm>
            <a:off x="11546530" y="8100766"/>
            <a:ext cx="1565114" cy="1315189"/>
          </a:xfrm>
          <a:prstGeom prst="rect">
            <a:avLst/>
          </a:prstGeom>
          <a:noFill/>
          <a:ln>
            <a:noFill/>
          </a:ln>
        </p:spPr>
      </p:pic>
      <p:sp>
        <p:nvSpPr>
          <p:cNvPr id="611" name="Google Shape;611;g2fbc011fb8e_0_400"/>
          <p:cNvSpPr txBox="1"/>
          <p:nvPr/>
        </p:nvSpPr>
        <p:spPr>
          <a:xfrm>
            <a:off x="2760411" y="7074346"/>
            <a:ext cx="2578800" cy="877200"/>
          </a:xfrm>
          <a:prstGeom prst="rect">
            <a:avLst/>
          </a:prstGeom>
          <a:noFill/>
          <a:ln>
            <a:noFill/>
          </a:ln>
        </p:spPr>
        <p:txBody>
          <a:bodyPr spcFirstLastPara="1" wrap="square" lIns="91425" tIns="45700" rIns="91425" bIns="45700" anchor="t" anchorCtr="0">
            <a:spAutoFit/>
          </a:bodyPr>
          <a:lstStyle/>
          <a:p>
            <a:pPr marL="285750" marR="0" lvl="0" indent="-304800" algn="l" rtl="0">
              <a:spcBef>
                <a:spcPts val="0"/>
              </a:spcBef>
              <a:spcAft>
                <a:spcPts val="0"/>
              </a:spcAft>
              <a:buClr>
                <a:srgbClr val="000000"/>
              </a:buClr>
              <a:buSzPts val="1700"/>
              <a:buChar char="−"/>
            </a:pPr>
            <a:r>
              <a:rPr lang="en-US" sz="1700" b="1" i="1">
                <a:solidFill>
                  <a:srgbClr val="000000"/>
                </a:solidFill>
              </a:rPr>
              <a:t>“never see again (569) people on trolleys”</a:t>
            </a:r>
            <a:endParaRPr sz="1700" b="1">
              <a:solidFill>
                <a:srgbClr val="000000"/>
              </a:solidFill>
            </a:endParaRPr>
          </a:p>
        </p:txBody>
      </p:sp>
      <p:sp>
        <p:nvSpPr>
          <p:cNvPr id="612" name="Google Shape;612;g2fbc011fb8e_0_400"/>
          <p:cNvSpPr txBox="1"/>
          <p:nvPr/>
        </p:nvSpPr>
        <p:spPr>
          <a:xfrm>
            <a:off x="6945835" y="8280624"/>
            <a:ext cx="3660600" cy="877200"/>
          </a:xfrm>
          <a:prstGeom prst="rect">
            <a:avLst/>
          </a:prstGeom>
          <a:noFill/>
          <a:ln>
            <a:noFill/>
          </a:ln>
        </p:spPr>
        <p:txBody>
          <a:bodyPr spcFirstLastPara="1" wrap="square" lIns="91425" tIns="45700" rIns="91425" bIns="45700" anchor="t" anchorCtr="0">
            <a:spAutoFit/>
          </a:bodyPr>
          <a:lstStyle/>
          <a:p>
            <a:pPr marL="285750" marR="0" lvl="0" indent="-304800" algn="just" rtl="0">
              <a:spcBef>
                <a:spcPts val="0"/>
              </a:spcBef>
              <a:spcAft>
                <a:spcPts val="0"/>
              </a:spcAft>
              <a:buClr>
                <a:srgbClr val="000000"/>
              </a:buClr>
              <a:buSzPts val="1700"/>
              <a:buChar char="−"/>
            </a:pPr>
            <a:r>
              <a:rPr lang="en-US" sz="1700" b="1" i="1">
                <a:solidFill>
                  <a:srgbClr val="000000"/>
                </a:solidFill>
              </a:rPr>
              <a:t>“no reason to believe it won’t be worse than last year… head or heads will need to roll”</a:t>
            </a:r>
            <a:endParaRPr sz="1700" b="1">
              <a:solidFill>
                <a:srgbClr val="000000"/>
              </a:solidFill>
            </a:endParaRPr>
          </a:p>
        </p:txBody>
      </p:sp>
      <p:sp>
        <p:nvSpPr>
          <p:cNvPr id="613" name="Google Shape;613;g2fbc011fb8e_0_400"/>
          <p:cNvSpPr txBox="1"/>
          <p:nvPr/>
        </p:nvSpPr>
        <p:spPr>
          <a:xfrm>
            <a:off x="7030903" y="7201486"/>
            <a:ext cx="3669600" cy="615600"/>
          </a:xfrm>
          <a:prstGeom prst="rect">
            <a:avLst/>
          </a:prstGeom>
          <a:noFill/>
          <a:ln>
            <a:noFill/>
          </a:ln>
        </p:spPr>
        <p:txBody>
          <a:bodyPr spcFirstLastPara="1" wrap="square" lIns="91425" tIns="45700" rIns="91425" bIns="45700" anchor="t" anchorCtr="0">
            <a:spAutoFit/>
          </a:bodyPr>
          <a:lstStyle/>
          <a:p>
            <a:pPr marL="285750" marR="0" lvl="0" indent="-304800" algn="l" rtl="0">
              <a:spcBef>
                <a:spcPts val="0"/>
              </a:spcBef>
              <a:spcAft>
                <a:spcPts val="0"/>
              </a:spcAft>
              <a:buClr>
                <a:srgbClr val="000000"/>
              </a:buClr>
              <a:buSzPts val="1700"/>
              <a:buChar char="−"/>
            </a:pPr>
            <a:r>
              <a:rPr lang="en-US" sz="1700" b="1" i="1">
                <a:solidFill>
                  <a:srgbClr val="000000"/>
                </a:solidFill>
              </a:rPr>
              <a:t>“we have to learn from the mistakes from the past”</a:t>
            </a:r>
            <a:endParaRPr sz="1700" b="1">
              <a:solidFill>
                <a:srgbClr val="000000"/>
              </a:solidFill>
            </a:endParaRPr>
          </a:p>
        </p:txBody>
      </p:sp>
      <p:sp>
        <p:nvSpPr>
          <p:cNvPr id="614" name="Google Shape;614;g2fbc011fb8e_0_400"/>
          <p:cNvSpPr txBox="1"/>
          <p:nvPr/>
        </p:nvSpPr>
        <p:spPr>
          <a:xfrm>
            <a:off x="13150204" y="8527389"/>
            <a:ext cx="215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Arial"/>
              <a:buNone/>
            </a:pPr>
            <a:r>
              <a:rPr lang="en-US" sz="1800">
                <a:solidFill>
                  <a:srgbClr val="000000"/>
                </a:solidFill>
                <a:latin typeface="Arial"/>
                <a:ea typeface="Arial"/>
                <a:cs typeface="Arial"/>
                <a:sym typeface="Arial"/>
              </a:rPr>
              <a:t>-</a:t>
            </a:r>
            <a:endParaRPr/>
          </a:p>
        </p:txBody>
      </p:sp>
      <p:grpSp>
        <p:nvGrpSpPr>
          <p:cNvPr id="615" name="Google Shape;615;g2fbc011fb8e_0_400"/>
          <p:cNvGrpSpPr/>
          <p:nvPr/>
        </p:nvGrpSpPr>
        <p:grpSpPr>
          <a:xfrm>
            <a:off x="13517172" y="8639846"/>
            <a:ext cx="2774483" cy="719624"/>
            <a:chOff x="4211960" y="2743358"/>
            <a:chExt cx="1895786" cy="618819"/>
          </a:xfrm>
        </p:grpSpPr>
        <p:pic>
          <p:nvPicPr>
            <p:cNvPr id="616" name="Google Shape;616;g2fbc011fb8e_0_400"/>
            <p:cNvPicPr preferRelativeResize="0"/>
            <p:nvPr/>
          </p:nvPicPr>
          <p:blipFill rotWithShape="1">
            <a:blip r:embed="rId16">
              <a:alphaModFix/>
            </a:blip>
            <a:srcRect/>
            <a:stretch/>
          </p:blipFill>
          <p:spPr>
            <a:xfrm>
              <a:off x="4211960" y="2743358"/>
              <a:ext cx="1895786" cy="257937"/>
            </a:xfrm>
            <a:prstGeom prst="rect">
              <a:avLst/>
            </a:prstGeom>
            <a:noFill/>
            <a:ln>
              <a:noFill/>
            </a:ln>
          </p:spPr>
        </p:pic>
        <p:pic>
          <p:nvPicPr>
            <p:cNvPr id="617" name="Google Shape;617;g2fbc011fb8e_0_400"/>
            <p:cNvPicPr preferRelativeResize="0"/>
            <p:nvPr/>
          </p:nvPicPr>
          <p:blipFill rotWithShape="1">
            <a:blip r:embed="rId17">
              <a:alphaModFix/>
            </a:blip>
            <a:srcRect t="26643"/>
            <a:stretch/>
          </p:blipFill>
          <p:spPr>
            <a:xfrm>
              <a:off x="4211960" y="2955024"/>
              <a:ext cx="1895786" cy="407153"/>
            </a:xfrm>
            <a:prstGeom prst="rect">
              <a:avLst/>
            </a:prstGeom>
            <a:noFill/>
            <a:ln>
              <a:noFill/>
            </a:ln>
          </p:spPr>
        </p:pic>
      </p:grpSp>
      <p:pic>
        <p:nvPicPr>
          <p:cNvPr id="618" name="Google Shape;618;g2fbc011fb8e_0_400" descr="https://www.nova.ie/wp-content/uploads/2021/10/Fianna-Fail-Stephen-Donnelly-Wicklow-East-Carlow.png"/>
          <p:cNvPicPr preferRelativeResize="0"/>
          <p:nvPr/>
        </p:nvPicPr>
        <p:blipFill rotWithShape="1">
          <a:blip r:embed="rId18">
            <a:alphaModFix/>
          </a:blip>
          <a:srcRect l="15221" r="17128"/>
          <a:stretch/>
        </p:blipFill>
        <p:spPr>
          <a:xfrm>
            <a:off x="1248100" y="8280625"/>
            <a:ext cx="1383840" cy="1315175"/>
          </a:xfrm>
          <a:prstGeom prst="rect">
            <a:avLst/>
          </a:prstGeom>
          <a:noFill/>
          <a:ln>
            <a:noFill/>
          </a:ln>
        </p:spPr>
      </p:pic>
      <p:sp>
        <p:nvSpPr>
          <p:cNvPr id="619" name="Google Shape;619;g2fbc011fb8e_0_400"/>
          <p:cNvSpPr txBox="1"/>
          <p:nvPr/>
        </p:nvSpPr>
        <p:spPr>
          <a:xfrm>
            <a:off x="2857450" y="8695192"/>
            <a:ext cx="3105300" cy="615600"/>
          </a:xfrm>
          <a:prstGeom prst="rect">
            <a:avLst/>
          </a:prstGeom>
          <a:noFill/>
          <a:ln>
            <a:noFill/>
          </a:ln>
        </p:spPr>
        <p:txBody>
          <a:bodyPr spcFirstLastPara="1" wrap="square" lIns="91425" tIns="45700" rIns="91425" bIns="45700" anchor="t" anchorCtr="0">
            <a:spAutoFit/>
          </a:bodyPr>
          <a:lstStyle/>
          <a:p>
            <a:pPr marL="266700" marR="0" lvl="0" indent="-285750" algn="l" rtl="0">
              <a:spcBef>
                <a:spcPts val="0"/>
              </a:spcBef>
              <a:spcAft>
                <a:spcPts val="0"/>
              </a:spcAft>
              <a:buClr>
                <a:srgbClr val="000000"/>
              </a:buClr>
              <a:buSzPts val="1700"/>
              <a:buChar char="−"/>
            </a:pPr>
            <a:r>
              <a:rPr lang="en-US" sz="1700" b="1" i="1">
                <a:solidFill>
                  <a:srgbClr val="000000"/>
                </a:solidFill>
              </a:rPr>
              <a:t>“upset and </a:t>
            </a:r>
            <a:endParaRPr sz="1700"/>
          </a:p>
          <a:p>
            <a:pPr marL="0" marR="0" lvl="0" indent="0" algn="l" rtl="0">
              <a:spcBef>
                <a:spcPts val="0"/>
              </a:spcBef>
              <a:spcAft>
                <a:spcPts val="0"/>
              </a:spcAft>
              <a:buClr>
                <a:srgbClr val="000000"/>
              </a:buClr>
              <a:buSzPts val="1400"/>
              <a:buFont typeface="Calibri"/>
              <a:buNone/>
            </a:pPr>
            <a:r>
              <a:rPr lang="en-US" sz="1700" b="1" i="1">
                <a:solidFill>
                  <a:srgbClr val="000000"/>
                </a:solidFill>
              </a:rPr>
              <a:t>	frustrated”</a:t>
            </a:r>
            <a:endParaRPr sz="1700"/>
          </a:p>
        </p:txBody>
      </p:sp>
      <p:sp>
        <p:nvSpPr>
          <p:cNvPr id="620" name="Google Shape;620;g2fbc011fb8e_0_400"/>
          <p:cNvSpPr txBox="1"/>
          <p:nvPr/>
        </p:nvSpPr>
        <p:spPr>
          <a:xfrm>
            <a:off x="14764268" y="5770372"/>
            <a:ext cx="16347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0000"/>
                </a:solidFill>
              </a:rPr>
              <a:t>1997 - 2022</a:t>
            </a:r>
            <a:endParaRPr/>
          </a:p>
        </p:txBody>
      </p:sp>
      <p:sp>
        <p:nvSpPr>
          <p:cNvPr id="621" name="Google Shape;621;g2fbc011fb8e_0_400"/>
          <p:cNvSpPr txBox="1"/>
          <p:nvPr/>
        </p:nvSpPr>
        <p:spPr>
          <a:xfrm>
            <a:off x="2810734" y="6233268"/>
            <a:ext cx="2455500" cy="354000"/>
          </a:xfrm>
          <a:prstGeom prst="rect">
            <a:avLst/>
          </a:prstGeom>
          <a:noFill/>
          <a:ln>
            <a:noFill/>
          </a:ln>
        </p:spPr>
        <p:txBody>
          <a:bodyPr spcFirstLastPara="1" wrap="square" lIns="91425" tIns="45700" rIns="91425" bIns="45700" anchor="t" anchorCtr="0">
            <a:spAutoFit/>
          </a:bodyPr>
          <a:lstStyle/>
          <a:p>
            <a:pPr marL="285750" marR="0" lvl="0" indent="-304800" algn="l" rtl="0">
              <a:spcBef>
                <a:spcPts val="0"/>
              </a:spcBef>
              <a:spcAft>
                <a:spcPts val="0"/>
              </a:spcAft>
              <a:buClr>
                <a:srgbClr val="000000"/>
              </a:buClr>
              <a:buSzPts val="1700"/>
              <a:buChar char="−"/>
            </a:pPr>
            <a:r>
              <a:rPr lang="en-US" sz="1700" b="1" i="1">
                <a:solidFill>
                  <a:srgbClr val="000000"/>
                </a:solidFill>
              </a:rPr>
              <a:t>“Angola”</a:t>
            </a:r>
            <a:endParaRPr sz="1700" b="1">
              <a:solidFill>
                <a:srgbClr val="000000"/>
              </a:solidFill>
            </a:endParaRPr>
          </a:p>
        </p:txBody>
      </p:sp>
      <p:sp>
        <p:nvSpPr>
          <p:cNvPr id="622" name="Google Shape;622;g2fbc011fb8e_0_400"/>
          <p:cNvSpPr txBox="1"/>
          <p:nvPr/>
        </p:nvSpPr>
        <p:spPr>
          <a:xfrm>
            <a:off x="1004695" y="1721985"/>
            <a:ext cx="30339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Emergency Access</a:t>
            </a:r>
            <a:endParaRPr sz="2000" b="1">
              <a:solidFill>
                <a:srgbClr val="000000"/>
              </a:solidFill>
              <a:latin typeface="Calibri"/>
              <a:ea typeface="Calibri"/>
              <a:cs typeface="Calibri"/>
              <a:sym typeface="Calibri"/>
            </a:endParaRPr>
          </a:p>
        </p:txBody>
      </p:sp>
      <p:sp>
        <p:nvSpPr>
          <p:cNvPr id="623" name="Google Shape;623;g2fbc011fb8e_0_40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39</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fbc011fb8e_0_5"/>
          <p:cNvSpPr txBox="1">
            <a:spLocks noGrp="1"/>
          </p:cNvSpPr>
          <p:nvPr>
            <p:ph type="body" idx="1"/>
          </p:nvPr>
        </p:nvSpPr>
        <p:spPr>
          <a:xfrm>
            <a:off x="2160000" y="538275"/>
            <a:ext cx="152205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Changing Age Profiles in ED Attendances</a:t>
            </a:r>
            <a:endParaRPr sz="3800"/>
          </a:p>
          <a:p>
            <a:pPr marL="0" lvl="0" indent="0" algn="l" rtl="0">
              <a:spcBef>
                <a:spcPts val="1500"/>
              </a:spcBef>
              <a:spcAft>
                <a:spcPts val="0"/>
              </a:spcAft>
              <a:buNone/>
            </a:pPr>
            <a:endParaRPr sz="3800"/>
          </a:p>
        </p:txBody>
      </p:sp>
      <p:sp>
        <p:nvSpPr>
          <p:cNvPr id="153" name="Google Shape;153;g2fbc011fb8e_0_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4</a:t>
            </a:fld>
            <a:endParaRPr sz="1900" b="1" i="0" u="none" strike="noStrike" cap="none">
              <a:solidFill>
                <a:schemeClr val="lt1"/>
              </a:solidFill>
              <a:latin typeface="Arial"/>
              <a:ea typeface="Arial"/>
              <a:cs typeface="Arial"/>
              <a:sym typeface="Arial"/>
            </a:endParaRPr>
          </a:p>
        </p:txBody>
      </p:sp>
      <p:sp>
        <p:nvSpPr>
          <p:cNvPr id="154" name="Google Shape;154;g2fbc011fb8e_0_5"/>
          <p:cNvSpPr/>
          <p:nvPr/>
        </p:nvSpPr>
        <p:spPr>
          <a:xfrm>
            <a:off x="1729956" y="1510042"/>
            <a:ext cx="3255900" cy="3655200"/>
          </a:xfrm>
          <a:prstGeom prst="upArrow">
            <a:avLst>
              <a:gd name="adj1" fmla="val 50000"/>
              <a:gd name="adj2" fmla="val 50000"/>
            </a:avLst>
          </a:prstGeom>
          <a:solidFill>
            <a:srgbClr val="00615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5" name="Google Shape;155;g2fbc011fb8e_0_5"/>
          <p:cNvSpPr txBox="1"/>
          <p:nvPr/>
        </p:nvSpPr>
        <p:spPr>
          <a:xfrm>
            <a:off x="2611677" y="3382194"/>
            <a:ext cx="1492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FFFF"/>
                </a:solidFill>
              </a:rPr>
              <a:t>40%</a:t>
            </a:r>
            <a:endParaRPr sz="3200" b="1" i="0" u="none" strike="noStrike" cap="none">
              <a:solidFill>
                <a:srgbClr val="FFFFFF"/>
              </a:solidFill>
            </a:endParaRPr>
          </a:p>
        </p:txBody>
      </p:sp>
      <p:sp>
        <p:nvSpPr>
          <p:cNvPr id="156" name="Google Shape;156;g2fbc011fb8e_0_5"/>
          <p:cNvSpPr txBox="1"/>
          <p:nvPr/>
        </p:nvSpPr>
        <p:spPr>
          <a:xfrm>
            <a:off x="5227288" y="2115844"/>
            <a:ext cx="5942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0" u="none" strike="noStrike" cap="none">
                <a:solidFill>
                  <a:srgbClr val="006152"/>
                </a:solidFill>
              </a:rPr>
              <a:t>in ED attendances ≥75 years YTD compared to 2019</a:t>
            </a:r>
            <a:endParaRPr sz="3200">
              <a:solidFill>
                <a:srgbClr val="006152"/>
              </a:solidFill>
            </a:endParaRPr>
          </a:p>
        </p:txBody>
      </p:sp>
      <p:sp>
        <p:nvSpPr>
          <p:cNvPr id="157" name="Google Shape;157;g2fbc011fb8e_0_5"/>
          <p:cNvSpPr/>
          <p:nvPr/>
        </p:nvSpPr>
        <p:spPr>
          <a:xfrm>
            <a:off x="8624119" y="5668988"/>
            <a:ext cx="3255900" cy="3655200"/>
          </a:xfrm>
          <a:prstGeom prst="upArrow">
            <a:avLst>
              <a:gd name="adj1" fmla="val 50000"/>
              <a:gd name="adj2" fmla="val 50000"/>
            </a:avLst>
          </a:prstGeom>
          <a:solidFill>
            <a:srgbClr val="00615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 name="Google Shape;158;g2fbc011fb8e_0_5"/>
          <p:cNvSpPr txBox="1"/>
          <p:nvPr/>
        </p:nvSpPr>
        <p:spPr>
          <a:xfrm>
            <a:off x="9505839" y="7556428"/>
            <a:ext cx="1492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FF"/>
                </a:solidFill>
              </a:rPr>
              <a:t>43%</a:t>
            </a:r>
            <a:endParaRPr sz="3200" b="1">
              <a:solidFill>
                <a:srgbClr val="FFFFFF"/>
              </a:solidFill>
            </a:endParaRPr>
          </a:p>
        </p:txBody>
      </p:sp>
      <p:sp>
        <p:nvSpPr>
          <p:cNvPr id="159" name="Google Shape;159;g2fbc011fb8e_0_5"/>
          <p:cNvSpPr txBox="1"/>
          <p:nvPr/>
        </p:nvSpPr>
        <p:spPr>
          <a:xfrm>
            <a:off x="11880234" y="6397372"/>
            <a:ext cx="56913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6152"/>
                </a:solidFill>
              </a:rPr>
              <a:t>in ED attendances 0-15 years YTD compared to 2019</a:t>
            </a:r>
            <a:endParaRPr sz="3200">
              <a:solidFill>
                <a:srgbClr val="00615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fbc011fb8e_0_395"/>
          <p:cNvSpPr txBox="1">
            <a:spLocks noGrp="1"/>
          </p:cNvSpPr>
          <p:nvPr>
            <p:ph type="body" idx="1"/>
          </p:nvPr>
        </p:nvSpPr>
        <p:spPr>
          <a:xfrm>
            <a:off x="2160000" y="538275"/>
            <a:ext cx="1644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Unscheduled Care Access 2009 – 2024 – Snapshot (National)</a:t>
            </a:r>
            <a:endParaRPr sz="3800"/>
          </a:p>
          <a:p>
            <a:pPr marL="0" lvl="0" indent="0" algn="l" rtl="0">
              <a:spcBef>
                <a:spcPts val="1500"/>
              </a:spcBef>
              <a:spcAft>
                <a:spcPts val="0"/>
              </a:spcAft>
              <a:buNone/>
            </a:pPr>
            <a:endParaRPr sz="3800"/>
          </a:p>
        </p:txBody>
      </p:sp>
      <p:sp>
        <p:nvSpPr>
          <p:cNvPr id="629" name="Google Shape;629;g2fbc011fb8e_0_395"/>
          <p:cNvSpPr txBox="1"/>
          <p:nvPr/>
        </p:nvSpPr>
        <p:spPr>
          <a:xfrm>
            <a:off x="866625" y="1602208"/>
            <a:ext cx="17017500" cy="5355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endParaRPr sz="1800" b="1">
              <a:solidFill>
                <a:srgbClr val="000000"/>
              </a:solidFill>
              <a:latin typeface="Calibri"/>
              <a:ea typeface="Calibri"/>
              <a:cs typeface="Calibri"/>
              <a:sym typeface="Calibri"/>
            </a:endParaRPr>
          </a:p>
          <a:p>
            <a:pPr marL="0" marR="0" lvl="0" indent="0" algn="l" rtl="0">
              <a:lnSpc>
                <a:spcPct val="80000"/>
              </a:lnSpc>
              <a:spcBef>
                <a:spcPts val="0"/>
              </a:spcBef>
              <a:spcAft>
                <a:spcPts val="0"/>
              </a:spcAft>
              <a:buNone/>
            </a:pPr>
            <a:r>
              <a:rPr lang="en-US" sz="1800" b="1">
                <a:solidFill>
                  <a:srgbClr val="000000"/>
                </a:solidFill>
                <a:latin typeface="Calibri"/>
                <a:ea typeface="Calibri"/>
                <a:cs typeface="Calibri"/>
                <a:sym typeface="Calibri"/>
              </a:rPr>
              <a:t>_________________________________________________________________________________________________________</a:t>
            </a:r>
            <a:endParaRPr/>
          </a:p>
        </p:txBody>
      </p:sp>
      <p:pic>
        <p:nvPicPr>
          <p:cNvPr id="630" name="Google Shape;630;g2fbc011fb8e_0_395" descr="RCSI Hospitals Group Logo"/>
          <p:cNvPicPr preferRelativeResize="0"/>
          <p:nvPr/>
        </p:nvPicPr>
        <p:blipFill rotWithShape="1">
          <a:blip r:embed="rId3">
            <a:alphaModFix/>
          </a:blip>
          <a:srcRect/>
          <a:stretch/>
        </p:blipFill>
        <p:spPr>
          <a:xfrm>
            <a:off x="15941715" y="1496071"/>
            <a:ext cx="1666272" cy="602086"/>
          </a:xfrm>
          <a:prstGeom prst="rect">
            <a:avLst/>
          </a:prstGeom>
          <a:noFill/>
          <a:ln>
            <a:noFill/>
          </a:ln>
        </p:spPr>
      </p:pic>
      <p:pic>
        <p:nvPicPr>
          <p:cNvPr id="631" name="Google Shape;631;g2fbc011fb8e_0_395" descr="pointing%2Bhand%2Bvintage%2Bimage%2Bgraphicsfairy1"/>
          <p:cNvPicPr preferRelativeResize="0"/>
          <p:nvPr/>
        </p:nvPicPr>
        <p:blipFill rotWithShape="1">
          <a:blip r:embed="rId4">
            <a:alphaModFix/>
          </a:blip>
          <a:srcRect/>
          <a:stretch/>
        </p:blipFill>
        <p:spPr>
          <a:xfrm rot="-2825974">
            <a:off x="2243565" y="1615811"/>
            <a:ext cx="644307" cy="394089"/>
          </a:xfrm>
          <a:prstGeom prst="rect">
            <a:avLst/>
          </a:prstGeom>
          <a:noFill/>
          <a:ln>
            <a:noFill/>
          </a:ln>
        </p:spPr>
      </p:pic>
      <p:pic>
        <p:nvPicPr>
          <p:cNvPr id="632" name="Google Shape;632;g2fbc011fb8e_0_395" descr="C:\Users\traceywhittaker\Desktop\Hi Res crest_COL.TIF"/>
          <p:cNvPicPr preferRelativeResize="0"/>
          <p:nvPr/>
        </p:nvPicPr>
        <p:blipFill rotWithShape="1">
          <a:blip r:embed="rId5">
            <a:alphaModFix/>
          </a:blip>
          <a:srcRect/>
          <a:stretch/>
        </p:blipFill>
        <p:spPr>
          <a:xfrm>
            <a:off x="1122050" y="1528538"/>
            <a:ext cx="827350" cy="537155"/>
          </a:xfrm>
          <a:prstGeom prst="rect">
            <a:avLst/>
          </a:prstGeom>
          <a:noFill/>
          <a:ln>
            <a:noFill/>
          </a:ln>
        </p:spPr>
      </p:pic>
      <p:sp>
        <p:nvSpPr>
          <p:cNvPr id="633" name="Google Shape;633;g2fbc011fb8e_0_395"/>
          <p:cNvSpPr/>
          <p:nvPr/>
        </p:nvSpPr>
        <p:spPr>
          <a:xfrm>
            <a:off x="2203127" y="2423733"/>
            <a:ext cx="14609700" cy="57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00"/>
                </a:solidFill>
                <a:latin typeface="Calibri"/>
                <a:ea typeface="Calibri"/>
                <a:cs typeface="Calibri"/>
                <a:sym typeface="Calibri"/>
              </a:rPr>
              <a:t>Unscheduled Care Access 2009 – 2024 – Snapshot (National)</a:t>
            </a:r>
            <a:endParaRPr/>
          </a:p>
        </p:txBody>
      </p:sp>
      <p:pic>
        <p:nvPicPr>
          <p:cNvPr id="634" name="Google Shape;634;g2fbc011fb8e_0_395"/>
          <p:cNvPicPr preferRelativeResize="0"/>
          <p:nvPr/>
        </p:nvPicPr>
        <p:blipFill rotWithShape="1">
          <a:blip r:embed="rId6">
            <a:alphaModFix/>
          </a:blip>
          <a:srcRect/>
          <a:stretch/>
        </p:blipFill>
        <p:spPr>
          <a:xfrm>
            <a:off x="1063042" y="2405905"/>
            <a:ext cx="957220" cy="688661"/>
          </a:xfrm>
          <a:prstGeom prst="rect">
            <a:avLst/>
          </a:prstGeom>
          <a:noFill/>
          <a:ln>
            <a:noFill/>
          </a:ln>
        </p:spPr>
      </p:pic>
      <p:sp>
        <p:nvSpPr>
          <p:cNvPr id="635" name="Google Shape;635;g2fbc011fb8e_0_395"/>
          <p:cNvSpPr txBox="1"/>
          <p:nvPr/>
        </p:nvSpPr>
        <p:spPr>
          <a:xfrm>
            <a:off x="15933607" y="5786254"/>
            <a:ext cx="2024400" cy="692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a:solidFill>
                  <a:srgbClr val="000000"/>
                </a:solidFill>
                <a:latin typeface="Calibri"/>
                <a:ea typeface="Calibri"/>
                <a:cs typeface="Calibri"/>
                <a:sym typeface="Calibri"/>
              </a:rPr>
              <a:t>2009 v 2024</a:t>
            </a:r>
            <a:endParaRPr/>
          </a:p>
          <a:p>
            <a:pPr marL="0" marR="0" lvl="0" indent="0" algn="l" rtl="0">
              <a:spcBef>
                <a:spcPts val="0"/>
              </a:spcBef>
              <a:spcAft>
                <a:spcPts val="0"/>
              </a:spcAft>
              <a:buNone/>
            </a:pPr>
            <a:r>
              <a:rPr lang="en-US" sz="1300" b="1">
                <a:solidFill>
                  <a:srgbClr val="000000"/>
                </a:solidFill>
                <a:latin typeface="Calibri"/>
                <a:ea typeface="Calibri"/>
                <a:cs typeface="Calibri"/>
                <a:sym typeface="Calibri"/>
              </a:rPr>
              <a:t>National</a:t>
            </a:r>
            <a:endParaRPr/>
          </a:p>
          <a:p>
            <a:pPr marL="0" marR="0" lvl="0" indent="0" algn="l" rtl="0">
              <a:spcBef>
                <a:spcPts val="0"/>
              </a:spcBef>
              <a:spcAft>
                <a:spcPts val="0"/>
              </a:spcAft>
              <a:buNone/>
            </a:pPr>
            <a:r>
              <a:rPr lang="en-US" sz="1300" b="1">
                <a:solidFill>
                  <a:srgbClr val="000000"/>
                </a:solidFill>
                <a:latin typeface="Calibri"/>
                <a:ea typeface="Calibri"/>
                <a:cs typeface="Calibri"/>
                <a:sym typeface="Calibri"/>
              </a:rPr>
              <a:t>107% increase</a:t>
            </a:r>
            <a:endParaRPr/>
          </a:p>
        </p:txBody>
      </p:sp>
      <p:sp>
        <p:nvSpPr>
          <p:cNvPr id="636" name="Google Shape;636;g2fbc011fb8e_0_395"/>
          <p:cNvSpPr/>
          <p:nvPr/>
        </p:nvSpPr>
        <p:spPr>
          <a:xfrm>
            <a:off x="16505763" y="4910031"/>
            <a:ext cx="306900" cy="818400"/>
          </a:xfrm>
          <a:prstGeom prst="upArrow">
            <a:avLst>
              <a:gd name="adj1" fmla="val 50000"/>
              <a:gd name="adj2" fmla="val 50000"/>
            </a:avLst>
          </a:prstGeom>
          <a:solidFill>
            <a:srgbClr val="FF3300"/>
          </a:solidFill>
          <a:ln w="1270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637" name="Google Shape;637;g2fbc011fb8e_0_395"/>
          <p:cNvPicPr preferRelativeResize="0"/>
          <p:nvPr/>
        </p:nvPicPr>
        <p:blipFill rotWithShape="1">
          <a:blip r:embed="rId7">
            <a:alphaModFix/>
          </a:blip>
          <a:srcRect/>
          <a:stretch/>
        </p:blipFill>
        <p:spPr>
          <a:xfrm>
            <a:off x="2042839" y="9438492"/>
            <a:ext cx="1160336" cy="388886"/>
          </a:xfrm>
          <a:prstGeom prst="rect">
            <a:avLst/>
          </a:prstGeom>
          <a:noFill/>
          <a:ln>
            <a:noFill/>
          </a:ln>
        </p:spPr>
      </p:pic>
      <p:pic>
        <p:nvPicPr>
          <p:cNvPr id="638" name="Google Shape;638;g2fbc011fb8e_0_395"/>
          <p:cNvPicPr preferRelativeResize="0"/>
          <p:nvPr/>
        </p:nvPicPr>
        <p:blipFill rotWithShape="1">
          <a:blip r:embed="rId8">
            <a:alphaModFix/>
          </a:blip>
          <a:srcRect/>
          <a:stretch/>
        </p:blipFill>
        <p:spPr>
          <a:xfrm>
            <a:off x="1234206" y="3146870"/>
            <a:ext cx="14609700" cy="5982300"/>
          </a:xfrm>
          <a:prstGeom prst="rect">
            <a:avLst/>
          </a:prstGeom>
          <a:noFill/>
          <a:ln>
            <a:noFill/>
          </a:ln>
        </p:spPr>
      </p:pic>
      <p:sp>
        <p:nvSpPr>
          <p:cNvPr id="639" name="Google Shape;639;g2fbc011fb8e_0_395"/>
          <p:cNvSpPr txBox="1"/>
          <p:nvPr/>
        </p:nvSpPr>
        <p:spPr>
          <a:xfrm>
            <a:off x="14606431" y="5265066"/>
            <a:ext cx="6945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0" name="Google Shape;640;g2fbc011fb8e_0_39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40</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fbb82e24c4_1_197"/>
          <p:cNvSpPr txBox="1">
            <a:spLocks noGrp="1"/>
          </p:cNvSpPr>
          <p:nvPr>
            <p:ph type="body" idx="1"/>
          </p:nvPr>
        </p:nvSpPr>
        <p:spPr>
          <a:xfrm>
            <a:off x="2034175" y="451650"/>
            <a:ext cx="153102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a:t>Access - Unscheduled Care (ED) Wait Volume / Wait Time</a:t>
            </a:r>
            <a:endParaRPr/>
          </a:p>
        </p:txBody>
      </p:sp>
      <p:sp>
        <p:nvSpPr>
          <p:cNvPr id="646" name="Google Shape;646;g2fbb82e24c4_1_197"/>
          <p:cNvSpPr txBox="1"/>
          <p:nvPr/>
        </p:nvSpPr>
        <p:spPr>
          <a:xfrm>
            <a:off x="1196041" y="9454810"/>
            <a:ext cx="10548300" cy="369300"/>
          </a:xfrm>
          <a:prstGeom prst="rect">
            <a:avLst/>
          </a:prstGeom>
          <a:solidFill>
            <a:srgbClr val="FFFFFF"/>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180975" marR="0" lvl="0" indent="-180975" algn="l" rtl="0">
              <a:spcBef>
                <a:spcPts val="0"/>
              </a:spcBef>
              <a:spcAft>
                <a:spcPts val="0"/>
              </a:spcAft>
              <a:buClr>
                <a:srgbClr val="E60000"/>
              </a:buClr>
              <a:buSzPts val="1800"/>
              <a:buChar char="‐"/>
            </a:pPr>
            <a:r>
              <a:rPr lang="en-US" sz="1800" b="1">
                <a:solidFill>
                  <a:srgbClr val="E60000"/>
                </a:solidFill>
              </a:rPr>
              <a:t>from a patient’s perspective, this is neither Compassionate or Competent</a:t>
            </a:r>
            <a:endParaRPr/>
          </a:p>
        </p:txBody>
      </p:sp>
      <p:sp>
        <p:nvSpPr>
          <p:cNvPr id="647" name="Google Shape;647;g2fbb82e24c4_1_197" descr="2Q=="/>
          <p:cNvSpPr/>
          <p:nvPr/>
        </p:nvSpPr>
        <p:spPr>
          <a:xfrm>
            <a:off x="710536" y="1003344"/>
            <a:ext cx="3872400" cy="246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endParaRPr sz="1800">
              <a:solidFill>
                <a:srgbClr val="000000"/>
              </a:solidFill>
              <a:latin typeface="Arial"/>
              <a:ea typeface="Arial"/>
              <a:cs typeface="Arial"/>
              <a:sym typeface="Arial"/>
            </a:endParaRPr>
          </a:p>
        </p:txBody>
      </p:sp>
      <p:sp>
        <p:nvSpPr>
          <p:cNvPr id="648" name="Google Shape;648;g2fbb82e24c4_1_197"/>
          <p:cNvSpPr txBox="1"/>
          <p:nvPr/>
        </p:nvSpPr>
        <p:spPr>
          <a:xfrm>
            <a:off x="1122273" y="7389740"/>
            <a:ext cx="15907500" cy="1877700"/>
          </a:xfrm>
          <a:prstGeom prst="rect">
            <a:avLst/>
          </a:prstGeom>
          <a:solidFill>
            <a:srgbClr val="FFFFFF"/>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Calibri"/>
              <a:buNone/>
            </a:pPr>
            <a:r>
              <a:rPr lang="en-US" sz="2100" b="1">
                <a:solidFill>
                  <a:srgbClr val="000000"/>
                </a:solidFill>
              </a:rPr>
              <a:t>Observations made:</a:t>
            </a:r>
            <a:endParaRPr sz="1700"/>
          </a:p>
          <a:p>
            <a:pPr marL="342900" marR="0" lvl="0" indent="-361950" algn="l" rtl="0">
              <a:spcBef>
                <a:spcPts val="0"/>
              </a:spcBef>
              <a:spcAft>
                <a:spcPts val="0"/>
              </a:spcAft>
              <a:buClr>
                <a:srgbClr val="000000"/>
              </a:buClr>
              <a:buSzPts val="2100"/>
              <a:buFont typeface="Calibri"/>
              <a:buChar char="‐"/>
            </a:pPr>
            <a:r>
              <a:rPr lang="en-US" sz="2100">
                <a:solidFill>
                  <a:srgbClr val="000000"/>
                </a:solidFill>
              </a:rPr>
              <a:t>the need for “</a:t>
            </a:r>
            <a:r>
              <a:rPr lang="en-US" sz="2100" i="1">
                <a:solidFill>
                  <a:srgbClr val="000000"/>
                </a:solidFill>
              </a:rPr>
              <a:t>further concerted effort by hospital management….to ensure tolerance of (</a:t>
            </a:r>
            <a:r>
              <a:rPr lang="en-US" sz="2100" i="1" u="sng">
                <a:solidFill>
                  <a:srgbClr val="000000"/>
                </a:solidFill>
              </a:rPr>
              <a:t>continuing</a:t>
            </a:r>
            <a:r>
              <a:rPr lang="en-US" sz="2100" i="1">
                <a:solidFill>
                  <a:srgbClr val="000000"/>
                </a:solidFill>
              </a:rPr>
              <a:t>) poor performance does not persist</a:t>
            </a:r>
            <a:r>
              <a:rPr lang="en-US" sz="2100">
                <a:solidFill>
                  <a:srgbClr val="000000"/>
                </a:solidFill>
              </a:rPr>
              <a:t>” (</a:t>
            </a:r>
            <a:r>
              <a:rPr lang="en-US" sz="2100" b="1">
                <a:solidFill>
                  <a:srgbClr val="000000"/>
                </a:solidFill>
              </a:rPr>
              <a:t>HIQA 2023</a:t>
            </a:r>
            <a:r>
              <a:rPr lang="en-US" sz="2100">
                <a:solidFill>
                  <a:srgbClr val="000000"/>
                </a:solidFill>
              </a:rPr>
              <a:t>)</a:t>
            </a:r>
            <a:endParaRPr sz="1700"/>
          </a:p>
          <a:p>
            <a:pPr marL="342900" marR="0" lvl="0" indent="-292100" algn="l" rtl="0">
              <a:spcBef>
                <a:spcPts val="0"/>
              </a:spcBef>
              <a:spcAft>
                <a:spcPts val="0"/>
              </a:spcAft>
              <a:buClr>
                <a:srgbClr val="000000"/>
              </a:buClr>
              <a:buSzPts val="800"/>
              <a:buFont typeface="Calibri"/>
              <a:buNone/>
            </a:pPr>
            <a:endParaRPr sz="1100">
              <a:solidFill>
                <a:srgbClr val="000000"/>
              </a:solidFill>
            </a:endParaRPr>
          </a:p>
          <a:p>
            <a:pPr marL="342900" marR="0" lvl="0" indent="-361950" algn="l" rtl="0">
              <a:spcBef>
                <a:spcPts val="0"/>
              </a:spcBef>
              <a:spcAft>
                <a:spcPts val="0"/>
              </a:spcAft>
              <a:buClr>
                <a:srgbClr val="000000"/>
              </a:buClr>
              <a:buSzPts val="2100"/>
              <a:buFont typeface="Calibri"/>
              <a:buChar char="‐"/>
            </a:pPr>
            <a:r>
              <a:rPr lang="en-US" sz="2100">
                <a:solidFill>
                  <a:srgbClr val="000000"/>
                </a:solidFill>
              </a:rPr>
              <a:t>poor ED wait times / volumes are persistent and introduced interventions would appear to be largely ineffective (</a:t>
            </a:r>
            <a:r>
              <a:rPr lang="en-US" sz="2100" b="1">
                <a:solidFill>
                  <a:srgbClr val="000000"/>
                </a:solidFill>
              </a:rPr>
              <a:t>DOH: Clancy et al 2023</a:t>
            </a:r>
            <a:r>
              <a:rPr lang="en-US" sz="2100">
                <a:solidFill>
                  <a:srgbClr val="000000"/>
                </a:solidFill>
              </a:rPr>
              <a:t>)</a:t>
            </a:r>
            <a:endParaRPr sz="1700"/>
          </a:p>
        </p:txBody>
      </p:sp>
      <p:pic>
        <p:nvPicPr>
          <p:cNvPr id="649" name="Google Shape;649;g2fbb82e24c4_1_197"/>
          <p:cNvPicPr preferRelativeResize="0"/>
          <p:nvPr/>
        </p:nvPicPr>
        <p:blipFill rotWithShape="1">
          <a:blip r:embed="rId3">
            <a:alphaModFix/>
          </a:blip>
          <a:srcRect/>
          <a:stretch/>
        </p:blipFill>
        <p:spPr>
          <a:xfrm>
            <a:off x="933002" y="2054803"/>
            <a:ext cx="6890700" cy="4581300"/>
          </a:xfrm>
          <a:prstGeom prst="rect">
            <a:avLst/>
          </a:prstGeom>
          <a:noFill/>
          <a:ln>
            <a:noFill/>
          </a:ln>
        </p:spPr>
      </p:pic>
      <p:sp>
        <p:nvSpPr>
          <p:cNvPr id="650" name="Google Shape;650;g2fbb82e24c4_1_197"/>
          <p:cNvSpPr txBox="1"/>
          <p:nvPr/>
        </p:nvSpPr>
        <p:spPr>
          <a:xfrm>
            <a:off x="1700089" y="6570870"/>
            <a:ext cx="5356500" cy="384900"/>
          </a:xfrm>
          <a:prstGeom prst="rect">
            <a:avLst/>
          </a:prstGeom>
          <a:solidFill>
            <a:srgbClr val="FFFFFF"/>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180975" marR="0" lvl="0" indent="-187325" algn="l" rtl="0">
              <a:spcBef>
                <a:spcPts val="0"/>
              </a:spcBef>
              <a:spcAft>
                <a:spcPts val="0"/>
              </a:spcAft>
              <a:buClr>
                <a:srgbClr val="000000"/>
              </a:buClr>
              <a:buSzPts val="1900"/>
              <a:buChar char="‐"/>
            </a:pPr>
            <a:r>
              <a:rPr lang="en-US" sz="1900">
                <a:solidFill>
                  <a:srgbClr val="000000"/>
                </a:solidFill>
              </a:rPr>
              <a:t>42% increase 2022 .v. 2016 (n=3,500)</a:t>
            </a:r>
            <a:endParaRPr sz="1500"/>
          </a:p>
        </p:txBody>
      </p:sp>
      <p:sp>
        <p:nvSpPr>
          <p:cNvPr id="651" name="Google Shape;651;g2fbb82e24c4_1_197"/>
          <p:cNvSpPr txBox="1"/>
          <p:nvPr/>
        </p:nvSpPr>
        <p:spPr>
          <a:xfrm>
            <a:off x="10107008" y="6633408"/>
            <a:ext cx="4283700" cy="384900"/>
          </a:xfrm>
          <a:prstGeom prst="rect">
            <a:avLst/>
          </a:prstGeom>
          <a:solidFill>
            <a:srgbClr val="FFFFFF"/>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spAutoFit/>
          </a:bodyPr>
          <a:lstStyle/>
          <a:p>
            <a:pPr marL="180975" marR="0" lvl="0" indent="-187325" algn="l" rtl="0">
              <a:spcBef>
                <a:spcPts val="0"/>
              </a:spcBef>
              <a:spcAft>
                <a:spcPts val="0"/>
              </a:spcAft>
              <a:buClr>
                <a:srgbClr val="000000"/>
              </a:buClr>
              <a:buSzPts val="1900"/>
              <a:buChar char="‐"/>
            </a:pPr>
            <a:r>
              <a:rPr lang="en-US" sz="1900">
                <a:solidFill>
                  <a:srgbClr val="000000"/>
                </a:solidFill>
              </a:rPr>
              <a:t>1 achieving target</a:t>
            </a:r>
            <a:endParaRPr sz="1500"/>
          </a:p>
        </p:txBody>
      </p:sp>
      <p:pic>
        <p:nvPicPr>
          <p:cNvPr id="652" name="Google Shape;652;g2fbb82e24c4_1_197"/>
          <p:cNvPicPr preferRelativeResize="0"/>
          <p:nvPr/>
        </p:nvPicPr>
        <p:blipFill rotWithShape="1">
          <a:blip r:embed="rId4">
            <a:alphaModFix/>
          </a:blip>
          <a:srcRect/>
          <a:stretch/>
        </p:blipFill>
        <p:spPr>
          <a:xfrm>
            <a:off x="9118948" y="2054801"/>
            <a:ext cx="7750500" cy="4581300"/>
          </a:xfrm>
          <a:prstGeom prst="rect">
            <a:avLst/>
          </a:prstGeom>
          <a:noFill/>
          <a:ln>
            <a:noFill/>
          </a:ln>
        </p:spPr>
      </p:pic>
      <p:pic>
        <p:nvPicPr>
          <p:cNvPr id="653" name="Google Shape;653;g2fbb82e24c4_1_197"/>
          <p:cNvPicPr preferRelativeResize="0"/>
          <p:nvPr/>
        </p:nvPicPr>
        <p:blipFill rotWithShape="1">
          <a:blip r:embed="rId5">
            <a:alphaModFix/>
          </a:blip>
          <a:srcRect l="20433" t="32451" r="19398" b="45889"/>
          <a:stretch/>
        </p:blipFill>
        <p:spPr>
          <a:xfrm>
            <a:off x="12565725" y="9341860"/>
            <a:ext cx="537620" cy="579014"/>
          </a:xfrm>
          <a:prstGeom prst="rect">
            <a:avLst/>
          </a:prstGeom>
          <a:noFill/>
          <a:ln>
            <a:noFill/>
          </a:ln>
        </p:spPr>
      </p:pic>
      <p:pic>
        <p:nvPicPr>
          <p:cNvPr id="654" name="Google Shape;654;g2fbb82e24c4_1_197"/>
          <p:cNvPicPr preferRelativeResize="0"/>
          <p:nvPr/>
        </p:nvPicPr>
        <p:blipFill rotWithShape="1">
          <a:blip r:embed="rId5">
            <a:alphaModFix/>
          </a:blip>
          <a:srcRect l="20433" t="32451" r="19398" b="45889"/>
          <a:stretch/>
        </p:blipFill>
        <p:spPr>
          <a:xfrm>
            <a:off x="13096294" y="9306980"/>
            <a:ext cx="537621" cy="579013"/>
          </a:xfrm>
          <a:prstGeom prst="rect">
            <a:avLst/>
          </a:prstGeom>
          <a:noFill/>
          <a:ln>
            <a:noFill/>
          </a:ln>
        </p:spPr>
      </p:pic>
      <p:pic>
        <p:nvPicPr>
          <p:cNvPr id="655" name="Google Shape;655;g2fbb82e24c4_1_197"/>
          <p:cNvPicPr preferRelativeResize="0"/>
          <p:nvPr/>
        </p:nvPicPr>
        <p:blipFill rotWithShape="1">
          <a:blip r:embed="rId5">
            <a:alphaModFix/>
          </a:blip>
          <a:srcRect l="20433" t="32451" r="19398" b="45889"/>
          <a:stretch/>
        </p:blipFill>
        <p:spPr>
          <a:xfrm>
            <a:off x="13626864" y="9316282"/>
            <a:ext cx="537620" cy="579013"/>
          </a:xfrm>
          <a:prstGeom prst="rect">
            <a:avLst/>
          </a:prstGeom>
          <a:noFill/>
          <a:ln>
            <a:noFill/>
          </a:ln>
        </p:spPr>
      </p:pic>
      <p:pic>
        <p:nvPicPr>
          <p:cNvPr id="656" name="Google Shape;656;g2fbb82e24c4_1_197"/>
          <p:cNvPicPr preferRelativeResize="0"/>
          <p:nvPr/>
        </p:nvPicPr>
        <p:blipFill rotWithShape="1">
          <a:blip r:embed="rId5">
            <a:alphaModFix/>
          </a:blip>
          <a:srcRect l="20433" t="32451" r="19398" b="45889"/>
          <a:stretch/>
        </p:blipFill>
        <p:spPr>
          <a:xfrm>
            <a:off x="14164483" y="9283727"/>
            <a:ext cx="537621" cy="579013"/>
          </a:xfrm>
          <a:prstGeom prst="rect">
            <a:avLst/>
          </a:prstGeom>
          <a:noFill/>
          <a:ln>
            <a:noFill/>
          </a:ln>
        </p:spPr>
      </p:pic>
      <p:pic>
        <p:nvPicPr>
          <p:cNvPr id="657" name="Google Shape;657;g2fbb82e24c4_1_197"/>
          <p:cNvPicPr preferRelativeResize="0"/>
          <p:nvPr/>
        </p:nvPicPr>
        <p:blipFill rotWithShape="1">
          <a:blip r:embed="rId5">
            <a:alphaModFix/>
          </a:blip>
          <a:srcRect l="20433" t="32451" r="19398" b="45889"/>
          <a:stretch/>
        </p:blipFill>
        <p:spPr>
          <a:xfrm>
            <a:off x="14702104" y="9283727"/>
            <a:ext cx="537620" cy="579013"/>
          </a:xfrm>
          <a:prstGeom prst="rect">
            <a:avLst/>
          </a:prstGeom>
          <a:noFill/>
          <a:ln>
            <a:noFill/>
          </a:ln>
        </p:spPr>
      </p:pic>
      <p:pic>
        <p:nvPicPr>
          <p:cNvPr id="658" name="Google Shape;658;g2fbb82e24c4_1_197"/>
          <p:cNvPicPr preferRelativeResize="0"/>
          <p:nvPr/>
        </p:nvPicPr>
        <p:blipFill rotWithShape="1">
          <a:blip r:embed="rId5">
            <a:alphaModFix/>
          </a:blip>
          <a:srcRect l="20433" t="32451" r="19398" b="45889"/>
          <a:stretch/>
        </p:blipFill>
        <p:spPr>
          <a:xfrm>
            <a:off x="15229148" y="9290702"/>
            <a:ext cx="537621" cy="579014"/>
          </a:xfrm>
          <a:prstGeom prst="rect">
            <a:avLst/>
          </a:prstGeom>
          <a:noFill/>
          <a:ln>
            <a:noFill/>
          </a:ln>
        </p:spPr>
      </p:pic>
      <p:pic>
        <p:nvPicPr>
          <p:cNvPr id="659" name="Google Shape;659;g2fbb82e24c4_1_197"/>
          <p:cNvPicPr preferRelativeResize="0"/>
          <p:nvPr/>
        </p:nvPicPr>
        <p:blipFill rotWithShape="1">
          <a:blip r:embed="rId6">
            <a:alphaModFix/>
          </a:blip>
          <a:srcRect l="20433" t="32451" r="19398" b="45889"/>
          <a:stretch/>
        </p:blipFill>
        <p:spPr>
          <a:xfrm>
            <a:off x="15745616" y="9276750"/>
            <a:ext cx="537620" cy="588316"/>
          </a:xfrm>
          <a:prstGeom prst="rect">
            <a:avLst/>
          </a:prstGeom>
          <a:noFill/>
          <a:ln>
            <a:noFill/>
          </a:ln>
        </p:spPr>
      </p:pic>
      <p:pic>
        <p:nvPicPr>
          <p:cNvPr id="660" name="Google Shape;660;g2fbb82e24c4_1_197"/>
          <p:cNvPicPr preferRelativeResize="0"/>
          <p:nvPr/>
        </p:nvPicPr>
        <p:blipFill rotWithShape="1">
          <a:blip r:embed="rId6">
            <a:alphaModFix/>
          </a:blip>
          <a:srcRect l="20433" t="32451" r="19398" b="45889"/>
          <a:stretch/>
        </p:blipFill>
        <p:spPr>
          <a:xfrm>
            <a:off x="16272660" y="9283727"/>
            <a:ext cx="537621" cy="588313"/>
          </a:xfrm>
          <a:prstGeom prst="rect">
            <a:avLst/>
          </a:prstGeom>
          <a:noFill/>
          <a:ln>
            <a:noFill/>
          </a:ln>
        </p:spPr>
      </p:pic>
      <p:pic>
        <p:nvPicPr>
          <p:cNvPr id="661" name="Google Shape;661;g2fbb82e24c4_1_197"/>
          <p:cNvPicPr preferRelativeResize="0"/>
          <p:nvPr/>
        </p:nvPicPr>
        <p:blipFill rotWithShape="1">
          <a:blip r:embed="rId7">
            <a:alphaModFix/>
          </a:blip>
          <a:srcRect l="20433" t="32451" r="19398" b="45889"/>
          <a:stretch/>
        </p:blipFill>
        <p:spPr>
          <a:xfrm>
            <a:off x="16806755" y="9267448"/>
            <a:ext cx="537620" cy="585989"/>
          </a:xfrm>
          <a:prstGeom prst="rect">
            <a:avLst/>
          </a:prstGeom>
          <a:noFill/>
          <a:ln>
            <a:noFill/>
          </a:ln>
        </p:spPr>
      </p:pic>
      <p:sp>
        <p:nvSpPr>
          <p:cNvPr id="662" name="Google Shape;662;g2fbb82e24c4_1_19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41</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2fbb82e24c4_1_221"/>
          <p:cNvSpPr txBox="1">
            <a:spLocks noGrp="1"/>
          </p:cNvSpPr>
          <p:nvPr>
            <p:ph type="body" idx="1"/>
          </p:nvPr>
        </p:nvSpPr>
        <p:spPr>
          <a:xfrm>
            <a:off x="2160000" y="538275"/>
            <a:ext cx="152472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a:t>Unscheduled Care - Vignettes of Patient Experience</a:t>
            </a:r>
            <a:endParaRPr/>
          </a:p>
        </p:txBody>
      </p:sp>
      <p:pic>
        <p:nvPicPr>
          <p:cNvPr id="668" name="Google Shape;668;g2fbb82e24c4_1_221"/>
          <p:cNvPicPr preferRelativeResize="0"/>
          <p:nvPr/>
        </p:nvPicPr>
        <p:blipFill rotWithShape="1">
          <a:blip r:embed="rId3">
            <a:alphaModFix/>
          </a:blip>
          <a:srcRect l="58829" t="12994" r="20395" b="35984"/>
          <a:stretch/>
        </p:blipFill>
        <p:spPr>
          <a:xfrm>
            <a:off x="1227050" y="6264149"/>
            <a:ext cx="3749858" cy="2647741"/>
          </a:xfrm>
          <a:prstGeom prst="rect">
            <a:avLst/>
          </a:prstGeom>
          <a:noFill/>
          <a:ln>
            <a:noFill/>
          </a:ln>
        </p:spPr>
      </p:pic>
      <p:pic>
        <p:nvPicPr>
          <p:cNvPr id="669" name="Google Shape;669;g2fbb82e24c4_1_221"/>
          <p:cNvPicPr preferRelativeResize="0"/>
          <p:nvPr/>
        </p:nvPicPr>
        <p:blipFill rotWithShape="1">
          <a:blip r:embed="rId4">
            <a:alphaModFix/>
          </a:blip>
          <a:srcRect l="2122" r="52437" b="61130"/>
          <a:stretch/>
        </p:blipFill>
        <p:spPr>
          <a:xfrm>
            <a:off x="1362317" y="2056678"/>
            <a:ext cx="3806744" cy="3061131"/>
          </a:xfrm>
          <a:prstGeom prst="rect">
            <a:avLst/>
          </a:prstGeom>
          <a:noFill/>
          <a:ln>
            <a:noFill/>
          </a:ln>
        </p:spPr>
      </p:pic>
      <p:pic>
        <p:nvPicPr>
          <p:cNvPr id="670" name="Google Shape;670;g2fbb82e24c4_1_221"/>
          <p:cNvPicPr preferRelativeResize="0"/>
          <p:nvPr/>
        </p:nvPicPr>
        <p:blipFill rotWithShape="1">
          <a:blip r:embed="rId5">
            <a:alphaModFix/>
          </a:blip>
          <a:srcRect l="20433" t="32451" r="19398" b="45889"/>
          <a:stretch/>
        </p:blipFill>
        <p:spPr>
          <a:xfrm>
            <a:off x="621855" y="9152148"/>
            <a:ext cx="667274" cy="631502"/>
          </a:xfrm>
          <a:prstGeom prst="rect">
            <a:avLst/>
          </a:prstGeom>
          <a:noFill/>
          <a:ln>
            <a:noFill/>
          </a:ln>
        </p:spPr>
      </p:pic>
      <p:pic>
        <p:nvPicPr>
          <p:cNvPr id="671" name="Google Shape;671;g2fbb82e24c4_1_221"/>
          <p:cNvPicPr preferRelativeResize="0"/>
          <p:nvPr/>
        </p:nvPicPr>
        <p:blipFill rotWithShape="1">
          <a:blip r:embed="rId5">
            <a:alphaModFix/>
          </a:blip>
          <a:srcRect l="20433" t="32451" r="19398" b="45889"/>
          <a:stretch/>
        </p:blipFill>
        <p:spPr>
          <a:xfrm>
            <a:off x="1280377" y="9114106"/>
            <a:ext cx="667275" cy="631501"/>
          </a:xfrm>
          <a:prstGeom prst="rect">
            <a:avLst/>
          </a:prstGeom>
          <a:noFill/>
          <a:ln>
            <a:noFill/>
          </a:ln>
        </p:spPr>
      </p:pic>
      <p:pic>
        <p:nvPicPr>
          <p:cNvPr id="672" name="Google Shape;672;g2fbb82e24c4_1_221"/>
          <p:cNvPicPr preferRelativeResize="0"/>
          <p:nvPr/>
        </p:nvPicPr>
        <p:blipFill rotWithShape="1">
          <a:blip r:embed="rId5">
            <a:alphaModFix/>
          </a:blip>
          <a:srcRect l="20433" t="32451" r="19398" b="45889"/>
          <a:stretch/>
        </p:blipFill>
        <p:spPr>
          <a:xfrm>
            <a:off x="1938901" y="9124251"/>
            <a:ext cx="667274" cy="631501"/>
          </a:xfrm>
          <a:prstGeom prst="rect">
            <a:avLst/>
          </a:prstGeom>
          <a:noFill/>
          <a:ln>
            <a:noFill/>
          </a:ln>
        </p:spPr>
      </p:pic>
      <p:pic>
        <p:nvPicPr>
          <p:cNvPr id="673" name="Google Shape;673;g2fbb82e24c4_1_221"/>
          <p:cNvPicPr preferRelativeResize="0"/>
          <p:nvPr/>
        </p:nvPicPr>
        <p:blipFill rotWithShape="1">
          <a:blip r:embed="rId5">
            <a:alphaModFix/>
          </a:blip>
          <a:srcRect l="20433" t="32451" r="19398" b="45889"/>
          <a:stretch/>
        </p:blipFill>
        <p:spPr>
          <a:xfrm>
            <a:off x="2606174" y="9088745"/>
            <a:ext cx="667275" cy="631501"/>
          </a:xfrm>
          <a:prstGeom prst="rect">
            <a:avLst/>
          </a:prstGeom>
          <a:noFill/>
          <a:ln>
            <a:noFill/>
          </a:ln>
        </p:spPr>
      </p:pic>
      <p:pic>
        <p:nvPicPr>
          <p:cNvPr id="674" name="Google Shape;674;g2fbb82e24c4_1_221"/>
          <p:cNvPicPr preferRelativeResize="0"/>
          <p:nvPr/>
        </p:nvPicPr>
        <p:blipFill rotWithShape="1">
          <a:blip r:embed="rId5">
            <a:alphaModFix/>
          </a:blip>
          <a:srcRect l="20433" t="32451" r="19398" b="45889"/>
          <a:stretch/>
        </p:blipFill>
        <p:spPr>
          <a:xfrm>
            <a:off x="3273449" y="9088745"/>
            <a:ext cx="667274" cy="631501"/>
          </a:xfrm>
          <a:prstGeom prst="rect">
            <a:avLst/>
          </a:prstGeom>
          <a:noFill/>
          <a:ln>
            <a:noFill/>
          </a:ln>
        </p:spPr>
      </p:pic>
      <p:pic>
        <p:nvPicPr>
          <p:cNvPr id="675" name="Google Shape;675;g2fbb82e24c4_1_221"/>
          <p:cNvPicPr preferRelativeResize="0"/>
          <p:nvPr/>
        </p:nvPicPr>
        <p:blipFill rotWithShape="1">
          <a:blip r:embed="rId5">
            <a:alphaModFix/>
          </a:blip>
          <a:srcRect l="20433" t="32451" r="19398" b="45889"/>
          <a:stretch/>
        </p:blipFill>
        <p:spPr>
          <a:xfrm>
            <a:off x="3927596" y="9096352"/>
            <a:ext cx="667275" cy="631502"/>
          </a:xfrm>
          <a:prstGeom prst="rect">
            <a:avLst/>
          </a:prstGeom>
          <a:noFill/>
          <a:ln>
            <a:noFill/>
          </a:ln>
        </p:spPr>
      </p:pic>
      <p:pic>
        <p:nvPicPr>
          <p:cNvPr id="676" name="Google Shape;676;g2fbb82e24c4_1_221"/>
          <p:cNvPicPr preferRelativeResize="0"/>
          <p:nvPr/>
        </p:nvPicPr>
        <p:blipFill rotWithShape="1">
          <a:blip r:embed="rId6">
            <a:alphaModFix/>
          </a:blip>
          <a:srcRect l="20433" t="32451" r="19398" b="45889"/>
          <a:stretch/>
        </p:blipFill>
        <p:spPr>
          <a:xfrm>
            <a:off x="4568618" y="9081135"/>
            <a:ext cx="667274" cy="641647"/>
          </a:xfrm>
          <a:prstGeom prst="rect">
            <a:avLst/>
          </a:prstGeom>
          <a:noFill/>
          <a:ln>
            <a:noFill/>
          </a:ln>
        </p:spPr>
      </p:pic>
      <p:pic>
        <p:nvPicPr>
          <p:cNvPr id="677" name="Google Shape;677;g2fbb82e24c4_1_221"/>
          <p:cNvPicPr preferRelativeResize="0"/>
          <p:nvPr/>
        </p:nvPicPr>
        <p:blipFill rotWithShape="1">
          <a:blip r:embed="rId6">
            <a:alphaModFix/>
          </a:blip>
          <a:srcRect l="20433" t="32451" r="19398" b="45889"/>
          <a:stretch/>
        </p:blipFill>
        <p:spPr>
          <a:xfrm>
            <a:off x="5222764" y="9088745"/>
            <a:ext cx="667275" cy="641645"/>
          </a:xfrm>
          <a:prstGeom prst="rect">
            <a:avLst/>
          </a:prstGeom>
          <a:noFill/>
          <a:ln>
            <a:noFill/>
          </a:ln>
        </p:spPr>
      </p:pic>
      <p:pic>
        <p:nvPicPr>
          <p:cNvPr id="678" name="Google Shape;678;g2fbb82e24c4_1_221"/>
          <p:cNvPicPr preferRelativeResize="0"/>
          <p:nvPr/>
        </p:nvPicPr>
        <p:blipFill rotWithShape="1">
          <a:blip r:embed="rId6">
            <a:alphaModFix/>
          </a:blip>
          <a:srcRect l="20433" t="32451" r="19398" b="45889"/>
          <a:stretch/>
        </p:blipFill>
        <p:spPr>
          <a:xfrm>
            <a:off x="5905353" y="9088745"/>
            <a:ext cx="667275" cy="641645"/>
          </a:xfrm>
          <a:prstGeom prst="rect">
            <a:avLst/>
          </a:prstGeom>
          <a:noFill/>
          <a:ln>
            <a:noFill/>
          </a:ln>
        </p:spPr>
      </p:pic>
      <p:pic>
        <p:nvPicPr>
          <p:cNvPr id="679" name="Google Shape;679;g2fbb82e24c4_1_221"/>
          <p:cNvPicPr preferRelativeResize="0"/>
          <p:nvPr/>
        </p:nvPicPr>
        <p:blipFill rotWithShape="1">
          <a:blip r:embed="rId7">
            <a:alphaModFix/>
          </a:blip>
          <a:srcRect l="20433" t="32451" r="19398" b="45889"/>
          <a:stretch/>
        </p:blipFill>
        <p:spPr>
          <a:xfrm>
            <a:off x="6616384" y="9081135"/>
            <a:ext cx="667274" cy="639110"/>
          </a:xfrm>
          <a:prstGeom prst="rect">
            <a:avLst/>
          </a:prstGeom>
          <a:noFill/>
          <a:ln>
            <a:noFill/>
          </a:ln>
        </p:spPr>
      </p:pic>
      <p:pic>
        <p:nvPicPr>
          <p:cNvPr id="680" name="Google Shape;680;g2fbb82e24c4_1_221"/>
          <p:cNvPicPr preferRelativeResize="0"/>
          <p:nvPr/>
        </p:nvPicPr>
        <p:blipFill rotWithShape="1">
          <a:blip r:embed="rId7">
            <a:alphaModFix/>
          </a:blip>
          <a:srcRect l="20433" t="32451" r="19398" b="45889"/>
          <a:stretch/>
        </p:blipFill>
        <p:spPr>
          <a:xfrm>
            <a:off x="7360230" y="9081135"/>
            <a:ext cx="667274" cy="639110"/>
          </a:xfrm>
          <a:prstGeom prst="rect">
            <a:avLst/>
          </a:prstGeom>
          <a:noFill/>
          <a:ln>
            <a:noFill/>
          </a:ln>
        </p:spPr>
      </p:pic>
      <p:sp>
        <p:nvSpPr>
          <p:cNvPr id="681" name="Google Shape;681;g2fbb82e24c4_1_221"/>
          <p:cNvSpPr/>
          <p:nvPr/>
        </p:nvSpPr>
        <p:spPr>
          <a:xfrm>
            <a:off x="1392946" y="1975521"/>
            <a:ext cx="3662100" cy="3157500"/>
          </a:xfrm>
          <a:prstGeom prst="rect">
            <a:avLst/>
          </a:prstGeom>
          <a:noFill/>
          <a:ln w="25400" cap="flat" cmpd="sng">
            <a:solidFill>
              <a:srgbClr val="4E5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82" name="Google Shape;682;g2fbb82e24c4_1_221"/>
          <p:cNvSpPr/>
          <p:nvPr/>
        </p:nvSpPr>
        <p:spPr>
          <a:xfrm>
            <a:off x="1372983" y="5708733"/>
            <a:ext cx="3645000" cy="3210600"/>
          </a:xfrm>
          <a:prstGeom prst="rect">
            <a:avLst/>
          </a:prstGeom>
          <a:noFill/>
          <a:ln w="25400" cap="flat" cmpd="sng">
            <a:solidFill>
              <a:srgbClr val="4E5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683" name="Google Shape;683;g2fbb82e24c4_1_221"/>
          <p:cNvPicPr preferRelativeResize="0"/>
          <p:nvPr/>
        </p:nvPicPr>
        <p:blipFill rotWithShape="1">
          <a:blip r:embed="rId8">
            <a:alphaModFix/>
          </a:blip>
          <a:srcRect l="59726" t="25271" r="20075" b="49446"/>
          <a:stretch/>
        </p:blipFill>
        <p:spPr>
          <a:xfrm>
            <a:off x="12721658" y="2514860"/>
            <a:ext cx="3498269" cy="1940154"/>
          </a:xfrm>
          <a:prstGeom prst="rect">
            <a:avLst/>
          </a:prstGeom>
          <a:noFill/>
          <a:ln>
            <a:noFill/>
          </a:ln>
        </p:spPr>
      </p:pic>
      <p:grpSp>
        <p:nvGrpSpPr>
          <p:cNvPr id="684" name="Google Shape;684;g2fbb82e24c4_1_221"/>
          <p:cNvGrpSpPr/>
          <p:nvPr/>
        </p:nvGrpSpPr>
        <p:grpSpPr>
          <a:xfrm>
            <a:off x="7168681" y="2117615"/>
            <a:ext cx="3625014" cy="2949622"/>
            <a:chOff x="3354242" y="1582717"/>
            <a:chExt cx="2630634" cy="1846283"/>
          </a:xfrm>
        </p:grpSpPr>
        <p:pic>
          <p:nvPicPr>
            <p:cNvPr id="685" name="Google Shape;685;g2fbb82e24c4_1_221"/>
            <p:cNvPicPr preferRelativeResize="0"/>
            <p:nvPr/>
          </p:nvPicPr>
          <p:blipFill rotWithShape="1">
            <a:blip r:embed="rId9">
              <a:alphaModFix/>
            </a:blip>
            <a:srcRect l="56335" t="40763" r="21205" b="4886"/>
            <a:stretch/>
          </p:blipFill>
          <p:spPr>
            <a:xfrm>
              <a:off x="3355975" y="2265859"/>
              <a:ext cx="2584176" cy="1163141"/>
            </a:xfrm>
            <a:prstGeom prst="rect">
              <a:avLst/>
            </a:prstGeom>
            <a:noFill/>
            <a:ln>
              <a:noFill/>
            </a:ln>
          </p:spPr>
        </p:pic>
        <p:pic>
          <p:nvPicPr>
            <p:cNvPr id="686" name="Google Shape;686;g2fbb82e24c4_1_221" descr="image"/>
            <p:cNvPicPr preferRelativeResize="0"/>
            <p:nvPr/>
          </p:nvPicPr>
          <p:blipFill rotWithShape="1">
            <a:blip r:embed="rId10">
              <a:alphaModFix/>
            </a:blip>
            <a:srcRect/>
            <a:stretch/>
          </p:blipFill>
          <p:spPr>
            <a:xfrm>
              <a:off x="3354242" y="1582717"/>
              <a:ext cx="2630634" cy="748258"/>
            </a:xfrm>
            <a:prstGeom prst="rect">
              <a:avLst/>
            </a:prstGeom>
            <a:noFill/>
            <a:ln>
              <a:noFill/>
            </a:ln>
          </p:spPr>
        </p:pic>
      </p:grpSp>
      <p:sp>
        <p:nvSpPr>
          <p:cNvPr id="687" name="Google Shape;687;g2fbb82e24c4_1_221"/>
          <p:cNvSpPr/>
          <p:nvPr/>
        </p:nvSpPr>
        <p:spPr>
          <a:xfrm>
            <a:off x="7169516" y="1960304"/>
            <a:ext cx="3662100" cy="3157500"/>
          </a:xfrm>
          <a:prstGeom prst="rect">
            <a:avLst/>
          </a:prstGeom>
          <a:noFill/>
          <a:ln w="25400" cap="flat" cmpd="sng">
            <a:solidFill>
              <a:srgbClr val="4E5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88" name="Google Shape;688;g2fbb82e24c4_1_221"/>
          <p:cNvSpPr/>
          <p:nvPr/>
        </p:nvSpPr>
        <p:spPr>
          <a:xfrm>
            <a:off x="7155767" y="5476629"/>
            <a:ext cx="3645000" cy="3263700"/>
          </a:xfrm>
          <a:prstGeom prst="rect">
            <a:avLst/>
          </a:prstGeom>
          <a:noFill/>
          <a:ln w="25400" cap="flat" cmpd="sng">
            <a:solidFill>
              <a:srgbClr val="4E5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89" name="Google Shape;689;g2fbb82e24c4_1_221"/>
          <p:cNvSpPr/>
          <p:nvPr/>
        </p:nvSpPr>
        <p:spPr>
          <a:xfrm>
            <a:off x="12629771" y="5523141"/>
            <a:ext cx="3645000" cy="3210600"/>
          </a:xfrm>
          <a:prstGeom prst="rect">
            <a:avLst/>
          </a:prstGeom>
          <a:noFill/>
          <a:ln w="25400" cap="flat" cmpd="sng">
            <a:solidFill>
              <a:srgbClr val="4E5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90" name="Google Shape;690;g2fbb82e24c4_1_221"/>
          <p:cNvSpPr/>
          <p:nvPr/>
        </p:nvSpPr>
        <p:spPr>
          <a:xfrm>
            <a:off x="12629771" y="1949300"/>
            <a:ext cx="3645000" cy="3210600"/>
          </a:xfrm>
          <a:prstGeom prst="rect">
            <a:avLst/>
          </a:prstGeom>
          <a:noFill/>
          <a:ln w="25400" cap="flat" cmpd="sng">
            <a:solidFill>
              <a:srgbClr val="4E5E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691" name="Google Shape;691;g2fbb82e24c4_1_221" descr="image"/>
          <p:cNvPicPr preferRelativeResize="0"/>
          <p:nvPr/>
        </p:nvPicPr>
        <p:blipFill rotWithShape="1">
          <a:blip r:embed="rId11">
            <a:alphaModFix/>
          </a:blip>
          <a:srcRect/>
          <a:stretch/>
        </p:blipFill>
        <p:spPr>
          <a:xfrm>
            <a:off x="12704156" y="6005009"/>
            <a:ext cx="3515772" cy="783671"/>
          </a:xfrm>
          <a:prstGeom prst="rect">
            <a:avLst/>
          </a:prstGeom>
          <a:noFill/>
          <a:ln>
            <a:noFill/>
          </a:ln>
        </p:spPr>
      </p:pic>
      <p:pic>
        <p:nvPicPr>
          <p:cNvPr id="692" name="Google Shape;692;g2fbb82e24c4_1_221" descr="image"/>
          <p:cNvPicPr preferRelativeResize="0"/>
          <p:nvPr/>
        </p:nvPicPr>
        <p:blipFill rotWithShape="1">
          <a:blip r:embed="rId12">
            <a:alphaModFix/>
          </a:blip>
          <a:srcRect/>
          <a:stretch/>
        </p:blipFill>
        <p:spPr>
          <a:xfrm>
            <a:off x="12704156" y="6788680"/>
            <a:ext cx="3515770" cy="1889430"/>
          </a:xfrm>
          <a:prstGeom prst="rect">
            <a:avLst/>
          </a:prstGeom>
          <a:noFill/>
          <a:ln>
            <a:noFill/>
          </a:ln>
        </p:spPr>
      </p:pic>
      <p:pic>
        <p:nvPicPr>
          <p:cNvPr id="693" name="Google Shape;693;g2fbb82e24c4_1_221"/>
          <p:cNvPicPr preferRelativeResize="0"/>
          <p:nvPr/>
        </p:nvPicPr>
        <p:blipFill rotWithShape="1">
          <a:blip r:embed="rId13">
            <a:alphaModFix/>
          </a:blip>
          <a:srcRect/>
          <a:stretch/>
        </p:blipFill>
        <p:spPr>
          <a:xfrm>
            <a:off x="12656025" y="5548502"/>
            <a:ext cx="1923063" cy="456507"/>
          </a:xfrm>
          <a:prstGeom prst="rect">
            <a:avLst/>
          </a:prstGeom>
          <a:noFill/>
          <a:ln>
            <a:noFill/>
          </a:ln>
        </p:spPr>
      </p:pic>
      <p:pic>
        <p:nvPicPr>
          <p:cNvPr id="694" name="Google Shape;694;g2fbb82e24c4_1_221" descr="image"/>
          <p:cNvPicPr preferRelativeResize="0"/>
          <p:nvPr/>
        </p:nvPicPr>
        <p:blipFill rotWithShape="1">
          <a:blip r:embed="rId14">
            <a:alphaModFix/>
          </a:blip>
          <a:srcRect/>
          <a:stretch/>
        </p:blipFill>
        <p:spPr>
          <a:xfrm>
            <a:off x="7208273" y="6158852"/>
            <a:ext cx="3570464" cy="938375"/>
          </a:xfrm>
          <a:prstGeom prst="rect">
            <a:avLst/>
          </a:prstGeom>
          <a:noFill/>
          <a:ln>
            <a:noFill/>
          </a:ln>
        </p:spPr>
      </p:pic>
      <p:pic>
        <p:nvPicPr>
          <p:cNvPr id="695" name="Google Shape;695;g2fbb82e24c4_1_221" descr="image"/>
          <p:cNvPicPr preferRelativeResize="0"/>
          <p:nvPr/>
        </p:nvPicPr>
        <p:blipFill rotWithShape="1">
          <a:blip r:embed="rId15">
            <a:alphaModFix/>
          </a:blip>
          <a:srcRect l="8340" t="37347"/>
          <a:stretch/>
        </p:blipFill>
        <p:spPr>
          <a:xfrm>
            <a:off x="7252029" y="5588220"/>
            <a:ext cx="2570647" cy="542736"/>
          </a:xfrm>
          <a:prstGeom prst="rect">
            <a:avLst/>
          </a:prstGeom>
          <a:noFill/>
          <a:ln>
            <a:noFill/>
          </a:ln>
        </p:spPr>
      </p:pic>
      <p:pic>
        <p:nvPicPr>
          <p:cNvPr id="696" name="Google Shape;696;g2fbb82e24c4_1_221"/>
          <p:cNvPicPr preferRelativeResize="0"/>
          <p:nvPr/>
        </p:nvPicPr>
        <p:blipFill rotWithShape="1">
          <a:blip r:embed="rId16">
            <a:alphaModFix/>
          </a:blip>
          <a:srcRect l="59473" t="16450" r="30222" b="71609"/>
          <a:stretch/>
        </p:blipFill>
        <p:spPr>
          <a:xfrm>
            <a:off x="1456666" y="5756919"/>
            <a:ext cx="1301733" cy="492014"/>
          </a:xfrm>
          <a:prstGeom prst="rect">
            <a:avLst/>
          </a:prstGeom>
          <a:noFill/>
          <a:ln>
            <a:noFill/>
          </a:ln>
        </p:spPr>
      </p:pic>
      <p:pic>
        <p:nvPicPr>
          <p:cNvPr id="697" name="Google Shape;697;g2fbb82e24c4_1_221"/>
          <p:cNvPicPr preferRelativeResize="0"/>
          <p:nvPr/>
        </p:nvPicPr>
        <p:blipFill rotWithShape="1">
          <a:blip r:embed="rId4">
            <a:alphaModFix/>
          </a:blip>
          <a:srcRect l="2122" r="52437" b="61130"/>
          <a:stretch/>
        </p:blipFill>
        <p:spPr>
          <a:xfrm>
            <a:off x="1368641" y="2056678"/>
            <a:ext cx="3806744" cy="3061131"/>
          </a:xfrm>
          <a:prstGeom prst="rect">
            <a:avLst/>
          </a:prstGeom>
          <a:noFill/>
          <a:ln>
            <a:noFill/>
          </a:ln>
        </p:spPr>
      </p:pic>
      <p:sp>
        <p:nvSpPr>
          <p:cNvPr id="698" name="Google Shape;698;g2fbb82e24c4_1_221"/>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42</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2fbc011fb8e_0_405"/>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Context</a:t>
            </a:r>
            <a:endParaRPr sz="3800"/>
          </a:p>
        </p:txBody>
      </p:sp>
      <p:pic>
        <p:nvPicPr>
          <p:cNvPr id="704" name="Google Shape;704;g2fbc011fb8e_0_405" descr="C:\Users\lindakennedy\Desktop\IMG_1198.PNG"/>
          <p:cNvPicPr preferRelativeResize="0">
            <a:picLocks noGrp="1"/>
          </p:cNvPicPr>
          <p:nvPr>
            <p:ph type="body" idx="1"/>
          </p:nvPr>
        </p:nvPicPr>
        <p:blipFill rotWithShape="1">
          <a:blip r:embed="rId3">
            <a:alphaModFix/>
          </a:blip>
          <a:srcRect/>
          <a:stretch/>
        </p:blipFill>
        <p:spPr>
          <a:xfrm>
            <a:off x="6052080" y="3878690"/>
            <a:ext cx="7589400" cy="4776900"/>
          </a:xfrm>
          <a:prstGeom prst="rect">
            <a:avLst/>
          </a:prstGeom>
          <a:noFill/>
          <a:ln>
            <a:noFill/>
          </a:ln>
        </p:spPr>
      </p:pic>
      <p:sp>
        <p:nvSpPr>
          <p:cNvPr id="705" name="Google Shape;705;g2fbc011fb8e_0_405"/>
          <p:cNvSpPr txBox="1"/>
          <p:nvPr/>
        </p:nvSpPr>
        <p:spPr>
          <a:xfrm>
            <a:off x="7316156" y="3712132"/>
            <a:ext cx="2107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CAPABILITY</a:t>
            </a:r>
            <a:endParaRPr/>
          </a:p>
        </p:txBody>
      </p:sp>
      <p:sp>
        <p:nvSpPr>
          <p:cNvPr id="706" name="Google Shape;706;g2fbc011fb8e_0_405"/>
          <p:cNvSpPr txBox="1"/>
          <p:nvPr/>
        </p:nvSpPr>
        <p:spPr>
          <a:xfrm>
            <a:off x="10058085" y="3761701"/>
            <a:ext cx="16779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CULTURE</a:t>
            </a:r>
            <a:endParaRPr/>
          </a:p>
        </p:txBody>
      </p:sp>
      <p:sp>
        <p:nvSpPr>
          <p:cNvPr id="707" name="Google Shape;707;g2fbc011fb8e_0_405"/>
          <p:cNvSpPr txBox="1"/>
          <p:nvPr/>
        </p:nvSpPr>
        <p:spPr>
          <a:xfrm>
            <a:off x="13429728" y="4051194"/>
            <a:ext cx="18984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CLINICAL</a:t>
            </a:r>
            <a:endParaRPr/>
          </a:p>
          <a:p>
            <a:pPr marL="0" marR="0" lvl="0" indent="0" algn="l" rtl="0">
              <a:spcBef>
                <a:spcPts val="0"/>
              </a:spcBef>
              <a:spcAft>
                <a:spcPts val="0"/>
              </a:spcAft>
              <a:buNone/>
            </a:pPr>
            <a:r>
              <a:rPr lang="en-US" sz="1600" b="1">
                <a:solidFill>
                  <a:srgbClr val="000000"/>
                </a:solidFill>
                <a:latin typeface="Calibri"/>
                <a:ea typeface="Calibri"/>
                <a:cs typeface="Calibri"/>
                <a:sym typeface="Calibri"/>
              </a:rPr>
              <a:t>QUALITY</a:t>
            </a:r>
            <a:endParaRPr/>
          </a:p>
        </p:txBody>
      </p:sp>
      <p:sp>
        <p:nvSpPr>
          <p:cNvPr id="708" name="Google Shape;708;g2fbc011fb8e_0_405"/>
          <p:cNvSpPr txBox="1"/>
          <p:nvPr/>
        </p:nvSpPr>
        <p:spPr>
          <a:xfrm>
            <a:off x="11533613" y="3170818"/>
            <a:ext cx="28443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CLINICAL PERFORMANCE</a:t>
            </a:r>
            <a:endParaRPr/>
          </a:p>
        </p:txBody>
      </p:sp>
      <p:sp>
        <p:nvSpPr>
          <p:cNvPr id="709" name="Google Shape;709;g2fbc011fb8e_0_405"/>
          <p:cNvSpPr txBox="1"/>
          <p:nvPr/>
        </p:nvSpPr>
        <p:spPr>
          <a:xfrm>
            <a:off x="5840627" y="3950072"/>
            <a:ext cx="18354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CAPACITY</a:t>
            </a:r>
            <a:endParaRPr/>
          </a:p>
        </p:txBody>
      </p:sp>
      <p:sp>
        <p:nvSpPr>
          <p:cNvPr id="710" name="Google Shape;710;g2fbc011fb8e_0_405"/>
          <p:cNvSpPr/>
          <p:nvPr/>
        </p:nvSpPr>
        <p:spPr>
          <a:xfrm>
            <a:off x="449350" y="1949400"/>
            <a:ext cx="17428500" cy="11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b="1">
                <a:solidFill>
                  <a:srgbClr val="000000"/>
                </a:solidFill>
              </a:rPr>
              <a:t>Context</a:t>
            </a:r>
            <a:r>
              <a:rPr lang="en-US" sz="2800">
                <a:solidFill>
                  <a:srgbClr val="000000"/>
                </a:solidFill>
              </a:rPr>
              <a:t> </a:t>
            </a:r>
            <a:r>
              <a:rPr lang="en-US" sz="4000">
                <a:solidFill>
                  <a:srgbClr val="000000"/>
                </a:solidFill>
              </a:rPr>
              <a:t>- </a:t>
            </a:r>
            <a:r>
              <a:rPr lang="en-US" sz="2600">
                <a:solidFill>
                  <a:srgbClr val="000000"/>
                </a:solidFill>
              </a:rPr>
              <a:t>change factors (to be managed) to effect performance / quality improvement</a:t>
            </a:r>
            <a:endParaRPr sz="2200"/>
          </a:p>
          <a:p>
            <a:pPr marL="1435100" marR="0" lvl="2" indent="-571500" algn="l" rtl="0">
              <a:spcBef>
                <a:spcPts val="360"/>
              </a:spcBef>
              <a:spcAft>
                <a:spcPts val="0"/>
              </a:spcAft>
              <a:buClr>
                <a:srgbClr val="FFFFFF"/>
              </a:buClr>
              <a:buSzPts val="2600"/>
              <a:buChar char="₋"/>
            </a:pPr>
            <a:r>
              <a:rPr lang="en-US" sz="2600" i="0" u="none" strike="noStrike" cap="none">
                <a:solidFill>
                  <a:srgbClr val="000000"/>
                </a:solidFill>
              </a:rPr>
              <a:t>-  4 “C”s  - with obvious overlap</a:t>
            </a:r>
            <a:endParaRPr sz="2600" i="0" u="none" strike="noStrike" cap="none">
              <a:solidFill>
                <a:srgbClr val="000000"/>
              </a:solidFill>
            </a:endParaRPr>
          </a:p>
        </p:txBody>
      </p:sp>
      <p:cxnSp>
        <p:nvCxnSpPr>
          <p:cNvPr id="711" name="Google Shape;711;g2fbc011fb8e_0_405"/>
          <p:cNvCxnSpPr/>
          <p:nvPr/>
        </p:nvCxnSpPr>
        <p:spPr>
          <a:xfrm rot="10800000" flipH="1">
            <a:off x="12693125" y="4979215"/>
            <a:ext cx="209100" cy="628500"/>
          </a:xfrm>
          <a:prstGeom prst="straightConnector1">
            <a:avLst/>
          </a:prstGeom>
          <a:noFill/>
          <a:ln w="19050" cap="flat" cmpd="sng">
            <a:solidFill>
              <a:srgbClr val="000000"/>
            </a:solidFill>
            <a:prstDash val="solid"/>
            <a:miter lim="800000"/>
            <a:headEnd type="none" w="sm" len="sm"/>
            <a:tailEnd type="none" w="sm" len="sm"/>
          </a:ln>
        </p:spPr>
      </p:cxnSp>
      <p:pic>
        <p:nvPicPr>
          <p:cNvPr id="712" name="Google Shape;712;g2fbc011fb8e_0_405"/>
          <p:cNvPicPr preferRelativeResize="0"/>
          <p:nvPr/>
        </p:nvPicPr>
        <p:blipFill rotWithShape="1">
          <a:blip r:embed="rId4">
            <a:alphaModFix/>
          </a:blip>
          <a:srcRect/>
          <a:stretch/>
        </p:blipFill>
        <p:spPr>
          <a:xfrm>
            <a:off x="12007504" y="6868856"/>
            <a:ext cx="1373287" cy="977534"/>
          </a:xfrm>
          <a:prstGeom prst="rect">
            <a:avLst/>
          </a:prstGeom>
          <a:noFill/>
          <a:ln>
            <a:noFill/>
          </a:ln>
        </p:spPr>
      </p:pic>
      <p:sp>
        <p:nvSpPr>
          <p:cNvPr id="713" name="Google Shape;713;g2fbc011fb8e_0_405"/>
          <p:cNvSpPr txBox="1"/>
          <p:nvPr/>
        </p:nvSpPr>
        <p:spPr>
          <a:xfrm>
            <a:off x="11779965" y="7846390"/>
            <a:ext cx="24234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NATIONAL</a:t>
            </a:r>
            <a:endParaRPr/>
          </a:p>
          <a:p>
            <a:pPr marL="0" marR="0" lvl="0" indent="0" algn="l" rtl="0">
              <a:spcBef>
                <a:spcPts val="0"/>
              </a:spcBef>
              <a:spcAft>
                <a:spcPts val="0"/>
              </a:spcAft>
              <a:buNone/>
            </a:pPr>
            <a:r>
              <a:rPr lang="en-US" sz="1600" b="1">
                <a:solidFill>
                  <a:srgbClr val="000000"/>
                </a:solidFill>
                <a:latin typeface="Calibri"/>
                <a:ea typeface="Calibri"/>
                <a:cs typeface="Calibri"/>
                <a:sym typeface="Calibri"/>
              </a:rPr>
              <a:t>BUDGET</a:t>
            </a:r>
            <a:endParaRPr/>
          </a:p>
        </p:txBody>
      </p:sp>
      <p:sp>
        <p:nvSpPr>
          <p:cNvPr id="714" name="Google Shape;714;g2fbc011fb8e_0_405"/>
          <p:cNvSpPr txBox="1"/>
          <p:nvPr/>
        </p:nvSpPr>
        <p:spPr>
          <a:xfrm>
            <a:off x="8784714" y="4237581"/>
            <a:ext cx="480900" cy="1692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500">
              <a:solidFill>
                <a:srgbClr val="000000"/>
              </a:solidFill>
              <a:latin typeface="Calibri"/>
              <a:ea typeface="Calibri"/>
              <a:cs typeface="Calibri"/>
              <a:sym typeface="Calibri"/>
            </a:endParaRPr>
          </a:p>
        </p:txBody>
      </p:sp>
      <p:sp>
        <p:nvSpPr>
          <p:cNvPr id="715" name="Google Shape;715;g2fbc011fb8e_0_405"/>
          <p:cNvSpPr txBox="1"/>
          <p:nvPr/>
        </p:nvSpPr>
        <p:spPr>
          <a:xfrm>
            <a:off x="10030199" y="4162234"/>
            <a:ext cx="316200" cy="2463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rgbClr val="000000"/>
              </a:solidFill>
              <a:latin typeface="Calibri"/>
              <a:ea typeface="Calibri"/>
              <a:cs typeface="Calibri"/>
              <a:sym typeface="Calibri"/>
            </a:endParaRPr>
          </a:p>
        </p:txBody>
      </p:sp>
      <p:sp>
        <p:nvSpPr>
          <p:cNvPr id="716" name="Google Shape;716;g2fbc011fb8e_0_405"/>
          <p:cNvSpPr txBox="1"/>
          <p:nvPr/>
        </p:nvSpPr>
        <p:spPr>
          <a:xfrm>
            <a:off x="8687120" y="4104732"/>
            <a:ext cx="1761300" cy="338700"/>
          </a:xfrm>
          <a:prstGeom prst="rect">
            <a:avLst/>
          </a:prstGeom>
          <a:solidFill>
            <a:srgbClr val="FFFFFF">
              <a:alpha val="64709"/>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0000"/>
                </a:solidFill>
                <a:latin typeface="Calibri"/>
                <a:ea typeface="Calibri"/>
                <a:cs typeface="Calibri"/>
                <a:sym typeface="Calibri"/>
              </a:rPr>
              <a:t>CONTROL</a:t>
            </a:r>
            <a:endParaRPr/>
          </a:p>
        </p:txBody>
      </p:sp>
      <p:sp>
        <p:nvSpPr>
          <p:cNvPr id="717" name="Google Shape;717;g2fbc011fb8e_0_405"/>
          <p:cNvSpPr txBox="1"/>
          <p:nvPr/>
        </p:nvSpPr>
        <p:spPr>
          <a:xfrm>
            <a:off x="449350" y="4462150"/>
            <a:ext cx="5391600" cy="1246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000000"/>
                </a:solidFill>
              </a:rPr>
              <a:t>Focus - today</a:t>
            </a:r>
            <a:endParaRPr sz="2500">
              <a:solidFill>
                <a:srgbClr val="000000"/>
              </a:solidFill>
            </a:endParaRPr>
          </a:p>
          <a:p>
            <a:pPr marL="571500" marR="0" lvl="0" indent="-339725" algn="l" rtl="0">
              <a:spcBef>
                <a:spcPts val="0"/>
              </a:spcBef>
              <a:spcAft>
                <a:spcPts val="0"/>
              </a:spcAft>
              <a:buClr>
                <a:srgbClr val="000000"/>
              </a:buClr>
              <a:buSzPts val="2500"/>
              <a:buChar char="🡺"/>
            </a:pPr>
            <a:r>
              <a:rPr lang="en-US" sz="2500" b="1">
                <a:solidFill>
                  <a:srgbClr val="000000"/>
                </a:solidFill>
              </a:rPr>
              <a:t>Key outcomes desired</a:t>
            </a:r>
            <a:endParaRPr sz="2500"/>
          </a:p>
          <a:p>
            <a:pPr marL="571500" marR="0" lvl="0" indent="-339725" algn="l" rtl="0">
              <a:spcBef>
                <a:spcPts val="0"/>
              </a:spcBef>
              <a:spcAft>
                <a:spcPts val="0"/>
              </a:spcAft>
              <a:buClr>
                <a:srgbClr val="000000"/>
              </a:buClr>
              <a:buSzPts val="2500"/>
              <a:buChar char="🡺"/>
            </a:pPr>
            <a:r>
              <a:rPr lang="en-US" sz="2500" b="1">
                <a:solidFill>
                  <a:srgbClr val="000000"/>
                </a:solidFill>
              </a:rPr>
              <a:t>Key actions required </a:t>
            </a:r>
            <a:endParaRPr sz="2500"/>
          </a:p>
        </p:txBody>
      </p:sp>
      <p:sp>
        <p:nvSpPr>
          <p:cNvPr id="718" name="Google Shape;718;g2fbc011fb8e_0_405"/>
          <p:cNvSpPr txBox="1"/>
          <p:nvPr/>
        </p:nvSpPr>
        <p:spPr>
          <a:xfrm rot="-1463855">
            <a:off x="9458395" y="5878079"/>
            <a:ext cx="1135169" cy="263972"/>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rgbClr val="0070C0"/>
                </a:solidFill>
                <a:latin typeface="Calibri"/>
                <a:ea typeface="Calibri"/>
                <a:cs typeface="Calibri"/>
                <a:sym typeface="Calibri"/>
              </a:rPr>
              <a:t>RCSI HG</a:t>
            </a:r>
            <a:endParaRPr/>
          </a:p>
        </p:txBody>
      </p:sp>
      <p:sp>
        <p:nvSpPr>
          <p:cNvPr id="719" name="Google Shape;719;g2fbc011fb8e_0_40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43</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fbb82e24c4_1_76"/>
          <p:cNvSpPr txBox="1"/>
          <p:nvPr/>
        </p:nvSpPr>
        <p:spPr>
          <a:xfrm>
            <a:off x="766050" y="4329377"/>
            <a:ext cx="15888300" cy="4793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8100">
                <a:solidFill>
                  <a:srgbClr val="FFFFFF"/>
                </a:solidFill>
              </a:rPr>
              <a:t>Panel Discussion</a:t>
            </a:r>
            <a:endParaRPr sz="8100">
              <a:solidFill>
                <a:srgbClr val="FFFFFF"/>
              </a:solidFill>
            </a:endParaRPr>
          </a:p>
          <a:p>
            <a:pPr marL="0" marR="0" lvl="0" indent="0" algn="ctr" rtl="0">
              <a:lnSpc>
                <a:spcPct val="100000"/>
              </a:lnSpc>
              <a:spcBef>
                <a:spcPts val="0"/>
              </a:spcBef>
              <a:spcAft>
                <a:spcPts val="0"/>
              </a:spcAft>
              <a:buNone/>
            </a:pPr>
            <a:r>
              <a:rPr lang="en-US" sz="3800">
                <a:solidFill>
                  <a:srgbClr val="FFFFFF"/>
                </a:solidFill>
              </a:rPr>
              <a:t>Dr Michael O’Connor (Chair), Tony Canavan (REO), Ian Carter (RCSI HG), Dr Emer Ahern (NCAGL, Older People), Dr Anthony Cullen (University Hospital Waterford)</a:t>
            </a:r>
            <a:endParaRPr sz="3800">
              <a:solidFill>
                <a:srgbClr val="FFFFFF"/>
              </a:solidFill>
            </a:endParaRPr>
          </a:p>
          <a:p>
            <a:pPr marL="0" marR="0" lvl="0" indent="0" algn="ctr" rtl="0">
              <a:lnSpc>
                <a:spcPct val="100000"/>
              </a:lnSpc>
              <a:spcBef>
                <a:spcPts val="0"/>
              </a:spcBef>
              <a:spcAft>
                <a:spcPts val="0"/>
              </a:spcAft>
              <a:buNone/>
            </a:pPr>
            <a:endParaRPr sz="8100">
              <a:solidFill>
                <a:srgbClr val="FFFFFF"/>
              </a:solidFill>
            </a:endParaRPr>
          </a:p>
        </p:txBody>
      </p:sp>
      <p:sp>
        <p:nvSpPr>
          <p:cNvPr id="725" name="Google Shape;725;g2fbb82e24c4_1_76"/>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US" sz="1901" b="1" i="0" u="none" strike="noStrike" cap="none">
                <a:solidFill>
                  <a:srgbClr val="FFFFFF"/>
                </a:solidFill>
                <a:latin typeface="Arial"/>
                <a:ea typeface="Arial"/>
                <a:cs typeface="Arial"/>
                <a:sym typeface="Arial"/>
              </a:rPr>
              <a:t>44</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fbb82e24c4_1_298"/>
          <p:cNvSpPr txBox="1"/>
          <p:nvPr/>
        </p:nvSpPr>
        <p:spPr>
          <a:xfrm>
            <a:off x="766058" y="4329372"/>
            <a:ext cx="15888300" cy="158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8100">
                <a:solidFill>
                  <a:srgbClr val="FFFFFF"/>
                </a:solidFill>
              </a:rPr>
              <a:t>Case Study: Mobile Medical</a:t>
            </a:r>
            <a:endParaRPr/>
          </a:p>
        </p:txBody>
      </p:sp>
      <p:sp>
        <p:nvSpPr>
          <p:cNvPr id="741" name="Google Shape;741;g2fbb82e24c4_1_298"/>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US" sz="1901" b="1" i="0" u="none" strike="noStrike" cap="none">
                <a:solidFill>
                  <a:srgbClr val="FFFFFF"/>
                </a:solidFill>
                <a:latin typeface="Arial"/>
                <a:ea typeface="Arial"/>
                <a:cs typeface="Arial"/>
                <a:sym typeface="Arial"/>
              </a:rPr>
              <a:t>45</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2fbc011fb8e_0_197"/>
          <p:cNvSpPr txBox="1"/>
          <p:nvPr/>
        </p:nvSpPr>
        <p:spPr>
          <a:xfrm>
            <a:off x="1051800" y="4123450"/>
            <a:ext cx="16184400" cy="1828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2200"/>
              <a:buFont typeface="Arial"/>
              <a:buNone/>
            </a:pPr>
            <a:r>
              <a:rPr lang="en-US" sz="8800">
                <a:solidFill>
                  <a:schemeClr val="lt1"/>
                </a:solidFill>
              </a:rPr>
              <a:t>Closing Remarks</a:t>
            </a:r>
            <a:endParaRPr sz="8800">
              <a:solidFill>
                <a:schemeClr val="lt1"/>
              </a:solidFill>
            </a:endParaRPr>
          </a:p>
          <a:p>
            <a:pPr marL="0" lvl="0" indent="0" algn="l" rtl="0">
              <a:spcBef>
                <a:spcPts val="0"/>
              </a:spcBef>
              <a:spcAft>
                <a:spcPts val="0"/>
              </a:spcAft>
              <a:buClr>
                <a:schemeClr val="dk1"/>
              </a:buClr>
              <a:buSzPts val="2200"/>
              <a:buFont typeface="Arial"/>
              <a:buNone/>
            </a:pPr>
            <a:endParaRPr sz="8800">
              <a:solidFill>
                <a:schemeClr val="lt1"/>
              </a:solidFill>
            </a:endParaRPr>
          </a:p>
          <a:p>
            <a:pPr marL="0" lvl="0" indent="0" algn="l" rtl="0">
              <a:spcBef>
                <a:spcPts val="0"/>
              </a:spcBef>
              <a:spcAft>
                <a:spcPts val="0"/>
              </a:spcAft>
              <a:buClr>
                <a:schemeClr val="dk1"/>
              </a:buClr>
              <a:buSzPts val="1200"/>
              <a:buFont typeface="Arial"/>
              <a:buNone/>
            </a:pPr>
            <a:endParaRPr sz="8800">
              <a:solidFill>
                <a:schemeClr val="lt1"/>
              </a:solidFill>
            </a:endParaRPr>
          </a:p>
        </p:txBody>
      </p:sp>
      <p:sp>
        <p:nvSpPr>
          <p:cNvPr id="754" name="Google Shape;754;g2fbc011fb8e_0_197"/>
          <p:cNvSpPr/>
          <p:nvPr/>
        </p:nvSpPr>
        <p:spPr>
          <a:xfrm>
            <a:off x="1380300" y="6903900"/>
            <a:ext cx="15527400" cy="1642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SzPts val="2200"/>
              <a:buNone/>
            </a:pPr>
            <a:r>
              <a:rPr lang="en-US" sz="3200">
                <a:solidFill>
                  <a:schemeClr val="lt1"/>
                </a:solidFill>
              </a:rPr>
              <a:t>Dr Michael O’Connor</a:t>
            </a: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lvl="0" indent="0" algn="l" rtl="0">
              <a:spcBef>
                <a:spcPts val="0"/>
              </a:spcBef>
              <a:spcAft>
                <a:spcPts val="0"/>
              </a:spcAft>
              <a:buSzPts val="2200"/>
              <a:buNone/>
            </a:pPr>
            <a:endParaRPr sz="3200">
              <a:solidFill>
                <a:schemeClr val="lt1"/>
              </a:solidFill>
            </a:endParaRPr>
          </a:p>
          <a:p>
            <a:pPr marL="0" marR="0" lvl="0" indent="0" algn="l" rtl="0">
              <a:spcBef>
                <a:spcPts val="0"/>
              </a:spcBef>
              <a:spcAft>
                <a:spcPts val="0"/>
              </a:spcAft>
              <a:buNone/>
            </a:pPr>
            <a:endParaRPr sz="3200">
              <a:solidFill>
                <a:schemeClr val="lt1"/>
              </a:solidFill>
            </a:endParaRPr>
          </a:p>
        </p:txBody>
      </p:sp>
      <p:sp>
        <p:nvSpPr>
          <p:cNvPr id="755" name="Google Shape;755;g2fbc011fb8e_0_197"/>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46</a:t>
            </a:fld>
            <a:endParaRPr sz="1900" b="1"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fbc011fb8e_0_10"/>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ED Admissions</a:t>
            </a:r>
            <a:endParaRPr sz="3800"/>
          </a:p>
        </p:txBody>
      </p:sp>
      <p:sp>
        <p:nvSpPr>
          <p:cNvPr id="165" name="Google Shape;165;g2fbc011fb8e_0_1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5</a:t>
            </a:fld>
            <a:endParaRPr sz="1900" b="1" i="0" u="none" strike="noStrike" cap="none">
              <a:solidFill>
                <a:schemeClr val="lt1"/>
              </a:solidFill>
              <a:latin typeface="Arial"/>
              <a:ea typeface="Arial"/>
              <a:cs typeface="Arial"/>
              <a:sym typeface="Arial"/>
            </a:endParaRPr>
          </a:p>
        </p:txBody>
      </p:sp>
      <p:pic>
        <p:nvPicPr>
          <p:cNvPr id="166" name="Google Shape;166;g2fbc011fb8e_0_10"/>
          <p:cNvPicPr preferRelativeResize="0"/>
          <p:nvPr/>
        </p:nvPicPr>
        <p:blipFill rotWithShape="1">
          <a:blip r:embed="rId3">
            <a:alphaModFix/>
          </a:blip>
          <a:srcRect t="2581"/>
          <a:stretch/>
        </p:blipFill>
        <p:spPr>
          <a:xfrm>
            <a:off x="911413" y="2599850"/>
            <a:ext cx="16465174" cy="6970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fbc011fb8e_0_15"/>
          <p:cNvSpPr txBox="1">
            <a:spLocks noGrp="1"/>
          </p:cNvSpPr>
          <p:nvPr>
            <p:ph type="body" idx="1"/>
          </p:nvPr>
        </p:nvSpPr>
        <p:spPr>
          <a:xfrm>
            <a:off x="2160000" y="538275"/>
            <a:ext cx="89295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8am TrolleyGAR</a:t>
            </a:r>
            <a:endParaRPr sz="3800"/>
          </a:p>
          <a:p>
            <a:pPr marL="0" lvl="0" indent="0" algn="l" rtl="0">
              <a:spcBef>
                <a:spcPts val="1500"/>
              </a:spcBef>
              <a:spcAft>
                <a:spcPts val="0"/>
              </a:spcAft>
              <a:buNone/>
            </a:pPr>
            <a:endParaRPr sz="3800"/>
          </a:p>
        </p:txBody>
      </p:sp>
      <p:sp>
        <p:nvSpPr>
          <p:cNvPr id="172" name="Google Shape;172;g2fbc011fb8e_0_1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6</a:t>
            </a:fld>
            <a:endParaRPr sz="1900" b="1" i="0" u="none" strike="noStrike" cap="none">
              <a:solidFill>
                <a:schemeClr val="lt1"/>
              </a:solidFill>
              <a:latin typeface="Arial"/>
              <a:ea typeface="Arial"/>
              <a:cs typeface="Arial"/>
              <a:sym typeface="Arial"/>
            </a:endParaRPr>
          </a:p>
        </p:txBody>
      </p:sp>
      <p:pic>
        <p:nvPicPr>
          <p:cNvPr id="173" name="Google Shape;173;g2fbc011fb8e_0_15"/>
          <p:cNvPicPr preferRelativeResize="0"/>
          <p:nvPr/>
        </p:nvPicPr>
        <p:blipFill rotWithShape="1">
          <a:blip r:embed="rId3">
            <a:alphaModFix/>
          </a:blip>
          <a:srcRect t="1748"/>
          <a:stretch/>
        </p:blipFill>
        <p:spPr>
          <a:xfrm>
            <a:off x="675425" y="2359100"/>
            <a:ext cx="16937149" cy="6561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fbc011fb8e_0_20"/>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PET Compliance</a:t>
            </a:r>
            <a:endParaRPr sz="3800"/>
          </a:p>
          <a:p>
            <a:pPr marL="0" lvl="0" indent="0" algn="l" rtl="0">
              <a:spcBef>
                <a:spcPts val="1500"/>
              </a:spcBef>
              <a:spcAft>
                <a:spcPts val="0"/>
              </a:spcAft>
              <a:buNone/>
            </a:pPr>
            <a:endParaRPr sz="3800"/>
          </a:p>
        </p:txBody>
      </p:sp>
      <p:sp>
        <p:nvSpPr>
          <p:cNvPr id="179" name="Google Shape;179;g2fbc011fb8e_0_2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7</a:t>
            </a:fld>
            <a:endParaRPr sz="1900" b="1" i="0" u="none" strike="noStrike" cap="none">
              <a:solidFill>
                <a:schemeClr val="lt1"/>
              </a:solidFill>
              <a:latin typeface="Arial"/>
              <a:ea typeface="Arial"/>
              <a:cs typeface="Arial"/>
              <a:sym typeface="Arial"/>
            </a:endParaRPr>
          </a:p>
        </p:txBody>
      </p:sp>
      <p:pic>
        <p:nvPicPr>
          <p:cNvPr id="180" name="Google Shape;180;g2fbc011fb8e_0_20"/>
          <p:cNvPicPr preferRelativeResize="0"/>
          <p:nvPr/>
        </p:nvPicPr>
        <p:blipFill rotWithShape="1">
          <a:blip r:embed="rId3">
            <a:alphaModFix/>
          </a:blip>
          <a:srcRect t="1642"/>
          <a:stretch/>
        </p:blipFill>
        <p:spPr>
          <a:xfrm>
            <a:off x="1179725" y="1877650"/>
            <a:ext cx="16391800" cy="751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fbc011fb8e_0_63"/>
          <p:cNvSpPr txBox="1"/>
          <p:nvPr/>
        </p:nvSpPr>
        <p:spPr>
          <a:xfrm>
            <a:off x="766058" y="4329372"/>
            <a:ext cx="15888300" cy="158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8100">
                <a:solidFill>
                  <a:srgbClr val="FFFFFF"/>
                </a:solidFill>
              </a:rPr>
              <a:t>Daily Management of Flow</a:t>
            </a:r>
            <a:endParaRPr/>
          </a:p>
        </p:txBody>
      </p:sp>
      <p:sp>
        <p:nvSpPr>
          <p:cNvPr id="186" name="Google Shape;186;g2fbc011fb8e_0_63"/>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US" sz="1901" b="1" i="0" u="none" strike="noStrike" cap="none">
                <a:solidFill>
                  <a:srgbClr val="FFFFFF"/>
                </a:solidFill>
                <a:latin typeface="Arial"/>
                <a:ea typeface="Arial"/>
                <a:cs typeface="Arial"/>
                <a:sym typeface="Arial"/>
              </a:rPr>
              <a:t>8</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fbc011fb8e_0_25"/>
          <p:cNvSpPr txBox="1">
            <a:spLocks noGrp="1"/>
          </p:cNvSpPr>
          <p:nvPr>
            <p:ph type="body" idx="1"/>
          </p:nvPr>
        </p:nvSpPr>
        <p:spPr>
          <a:xfrm>
            <a:off x="2160000" y="538272"/>
            <a:ext cx="6480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US" sz="3800"/>
              <a:t>Our Morning Status</a:t>
            </a:r>
            <a:endParaRPr sz="3800"/>
          </a:p>
          <a:p>
            <a:pPr marL="0" lvl="0" indent="0" algn="l" rtl="0">
              <a:spcBef>
                <a:spcPts val="1500"/>
              </a:spcBef>
              <a:spcAft>
                <a:spcPts val="0"/>
              </a:spcAft>
              <a:buNone/>
            </a:pPr>
            <a:endParaRPr sz="3800"/>
          </a:p>
        </p:txBody>
      </p:sp>
      <p:sp>
        <p:nvSpPr>
          <p:cNvPr id="192" name="Google Shape;192;g2fbc011fb8e_0_25"/>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US" sz="1900" b="1" i="0" u="none" strike="noStrike" cap="none">
                <a:solidFill>
                  <a:schemeClr val="lt1"/>
                </a:solidFill>
                <a:latin typeface="Arial"/>
                <a:ea typeface="Arial"/>
                <a:cs typeface="Arial"/>
                <a:sym typeface="Arial"/>
              </a:rPr>
              <a:t>9</a:t>
            </a:fld>
            <a:endParaRPr sz="1900" b="1" i="0" u="none" strike="noStrike" cap="none">
              <a:solidFill>
                <a:schemeClr val="lt1"/>
              </a:solidFill>
              <a:latin typeface="Arial"/>
              <a:ea typeface="Arial"/>
              <a:cs typeface="Arial"/>
              <a:sym typeface="Arial"/>
            </a:endParaRPr>
          </a:p>
        </p:txBody>
      </p:sp>
      <p:sp>
        <p:nvSpPr>
          <p:cNvPr id="193" name="Google Shape;193;g2fbc011fb8e_0_25"/>
          <p:cNvSpPr txBox="1"/>
          <p:nvPr/>
        </p:nvSpPr>
        <p:spPr>
          <a:xfrm>
            <a:off x="12541552" y="3904020"/>
            <a:ext cx="6389100" cy="4219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600"/>
              <a:buFont typeface="Arial"/>
              <a:buNone/>
            </a:pPr>
            <a:endParaRPr sz="1600" b="0">
              <a:solidFill>
                <a:srgbClr val="000000"/>
              </a:solidFill>
              <a:latin typeface="Arial"/>
              <a:ea typeface="Arial"/>
              <a:cs typeface="Arial"/>
              <a:sym typeface="Arial"/>
            </a:endParaRPr>
          </a:p>
        </p:txBody>
      </p:sp>
      <p:sp>
        <p:nvSpPr>
          <p:cNvPr id="194" name="Google Shape;194;g2fbc011fb8e_0_25"/>
          <p:cNvSpPr/>
          <p:nvPr/>
        </p:nvSpPr>
        <p:spPr>
          <a:xfrm>
            <a:off x="9973107" y="1957902"/>
            <a:ext cx="6893400" cy="7612500"/>
          </a:xfrm>
          <a:prstGeom prst="rect">
            <a:avLst/>
          </a:prstGeom>
          <a:solidFill>
            <a:srgbClr val="F2F2F2"/>
          </a:solidFill>
          <a:ln w="12700" cap="flat" cmpd="sng">
            <a:solidFill>
              <a:srgbClr val="0061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5" name="Google Shape;195;g2fbc011fb8e_0_25"/>
          <p:cNvSpPr/>
          <p:nvPr/>
        </p:nvSpPr>
        <p:spPr>
          <a:xfrm>
            <a:off x="1871380" y="1957903"/>
            <a:ext cx="6894900" cy="7612500"/>
          </a:xfrm>
          <a:prstGeom prst="rect">
            <a:avLst/>
          </a:prstGeom>
          <a:solidFill>
            <a:srgbClr val="F2F2F2"/>
          </a:solidFill>
          <a:ln w="12700" cap="flat" cmpd="sng">
            <a:solidFill>
              <a:srgbClr val="0061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96" name="Google Shape;196;g2fbc011fb8e_0_25" descr="C:\Users\margaretkfoley\AppData\Local\Microsoft\Windows\INetCache\Content.MSO\CED54B86.tmp"/>
          <p:cNvPicPr preferRelativeResize="0"/>
          <p:nvPr/>
        </p:nvPicPr>
        <p:blipFill rotWithShape="1">
          <a:blip r:embed="rId3">
            <a:alphaModFix/>
          </a:blip>
          <a:srcRect/>
          <a:stretch/>
        </p:blipFill>
        <p:spPr>
          <a:xfrm>
            <a:off x="5969676" y="3863498"/>
            <a:ext cx="1856005" cy="1589300"/>
          </a:xfrm>
          <a:prstGeom prst="rect">
            <a:avLst/>
          </a:prstGeom>
          <a:noFill/>
          <a:ln>
            <a:noFill/>
          </a:ln>
        </p:spPr>
      </p:pic>
      <p:sp>
        <p:nvSpPr>
          <p:cNvPr id="197" name="Google Shape;197;g2fbc011fb8e_0_25"/>
          <p:cNvSpPr txBox="1"/>
          <p:nvPr/>
        </p:nvSpPr>
        <p:spPr>
          <a:xfrm>
            <a:off x="1846358" y="1957900"/>
            <a:ext cx="67443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a:solidFill>
                  <a:srgbClr val="006858"/>
                </a:solidFill>
              </a:rPr>
              <a:t>10am – ED Status</a:t>
            </a:r>
            <a:endParaRPr sz="2500" b="1">
              <a:solidFill>
                <a:srgbClr val="7F7F7F"/>
              </a:solidFill>
            </a:endParaRPr>
          </a:p>
        </p:txBody>
      </p:sp>
      <p:pic>
        <p:nvPicPr>
          <p:cNvPr id="198" name="Google Shape;198;g2fbc011fb8e_0_25" descr="C:\Users\margaretkfoley\AppData\Local\Microsoft\Windows\INetCache\Content.MSO\4EECEDCA.tmp"/>
          <p:cNvPicPr preferRelativeResize="0"/>
          <p:nvPr/>
        </p:nvPicPr>
        <p:blipFill rotWithShape="1">
          <a:blip r:embed="rId4">
            <a:alphaModFix/>
          </a:blip>
          <a:srcRect b="21697"/>
          <a:stretch/>
        </p:blipFill>
        <p:spPr>
          <a:xfrm>
            <a:off x="14517478" y="7583150"/>
            <a:ext cx="2479875" cy="2029825"/>
          </a:xfrm>
          <a:prstGeom prst="rect">
            <a:avLst/>
          </a:prstGeom>
          <a:noFill/>
          <a:ln>
            <a:noFill/>
          </a:ln>
        </p:spPr>
      </p:pic>
      <p:sp>
        <p:nvSpPr>
          <p:cNvPr id="199" name="Google Shape;199;g2fbc011fb8e_0_25"/>
          <p:cNvSpPr txBox="1"/>
          <p:nvPr/>
        </p:nvSpPr>
        <p:spPr>
          <a:xfrm>
            <a:off x="10003959" y="2004775"/>
            <a:ext cx="67683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a:solidFill>
                  <a:srgbClr val="006858"/>
                </a:solidFill>
              </a:rPr>
              <a:t>Current Inpatients</a:t>
            </a:r>
            <a:endParaRPr sz="2500" b="1">
              <a:solidFill>
                <a:srgbClr val="7F7F7F"/>
              </a:solidFill>
            </a:endParaRPr>
          </a:p>
        </p:txBody>
      </p:sp>
      <p:sp>
        <p:nvSpPr>
          <p:cNvPr id="200" name="Google Shape;200;g2fbc011fb8e_0_25"/>
          <p:cNvSpPr txBox="1"/>
          <p:nvPr/>
        </p:nvSpPr>
        <p:spPr>
          <a:xfrm>
            <a:off x="1871380" y="5950295"/>
            <a:ext cx="68949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a:solidFill>
                  <a:srgbClr val="006858"/>
                </a:solidFill>
              </a:rPr>
              <a:t>ED activity yesterday</a:t>
            </a:r>
            <a:endParaRPr sz="2500" b="1">
              <a:solidFill>
                <a:srgbClr val="7F7F7F"/>
              </a:solidFill>
            </a:endParaRPr>
          </a:p>
        </p:txBody>
      </p:sp>
      <p:sp>
        <p:nvSpPr>
          <p:cNvPr id="201" name="Google Shape;201;g2fbc011fb8e_0_25"/>
          <p:cNvSpPr txBox="1"/>
          <p:nvPr/>
        </p:nvSpPr>
        <p:spPr>
          <a:xfrm>
            <a:off x="1940734" y="2722504"/>
            <a:ext cx="6666600" cy="1631700"/>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dk1"/>
              </a:buClr>
              <a:buSzPts val="2000"/>
              <a:buChar char="●"/>
            </a:pPr>
            <a:r>
              <a:rPr lang="en-US" sz="2000">
                <a:solidFill>
                  <a:schemeClr val="dk1"/>
                </a:solidFill>
              </a:rPr>
              <a:t>Currently </a:t>
            </a:r>
            <a:r>
              <a:rPr lang="en-US" sz="2000" b="1">
                <a:solidFill>
                  <a:schemeClr val="dk1"/>
                </a:solidFill>
              </a:rPr>
              <a:t>36</a:t>
            </a:r>
            <a:r>
              <a:rPr lang="en-US" sz="2000">
                <a:solidFill>
                  <a:schemeClr val="dk1"/>
                </a:solidFill>
              </a:rPr>
              <a:t> patients in ED</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Char char="●"/>
            </a:pPr>
            <a:r>
              <a:rPr lang="en-US" sz="2000" b="1">
                <a:solidFill>
                  <a:schemeClr val="dk1"/>
                </a:solidFill>
              </a:rPr>
              <a:t>2</a:t>
            </a:r>
            <a:r>
              <a:rPr lang="en-US" sz="2000">
                <a:solidFill>
                  <a:schemeClr val="dk1"/>
                </a:solidFill>
              </a:rPr>
              <a:t> patients being reviewed for potential admission</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Char char="●"/>
            </a:pPr>
            <a:r>
              <a:rPr lang="en-US" sz="2000">
                <a:solidFill>
                  <a:schemeClr val="dk1"/>
                </a:solidFill>
              </a:rPr>
              <a:t>TrolleyGAR = </a:t>
            </a:r>
            <a:r>
              <a:rPr lang="en-US" sz="2000" b="1">
                <a:solidFill>
                  <a:schemeClr val="dk1"/>
                </a:solidFill>
              </a:rPr>
              <a:t>0</a:t>
            </a:r>
            <a:endParaRPr sz="2000" b="1">
              <a:solidFill>
                <a:schemeClr val="dk1"/>
              </a:solidFill>
            </a:endParaRPr>
          </a:p>
        </p:txBody>
      </p:sp>
      <p:sp>
        <p:nvSpPr>
          <p:cNvPr id="202" name="Google Shape;202;g2fbc011fb8e_0_25"/>
          <p:cNvSpPr txBox="1"/>
          <p:nvPr/>
        </p:nvSpPr>
        <p:spPr>
          <a:xfrm>
            <a:off x="10054201" y="2622544"/>
            <a:ext cx="6812700" cy="3786600"/>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dk1"/>
              </a:buClr>
              <a:buSzPts val="2000"/>
              <a:buFont typeface="Calibri"/>
              <a:buChar char="●"/>
            </a:pPr>
            <a:r>
              <a:rPr lang="en-US" sz="2000">
                <a:solidFill>
                  <a:schemeClr val="dk1"/>
                </a:solidFill>
              </a:rPr>
              <a:t>Currently </a:t>
            </a:r>
            <a:r>
              <a:rPr lang="en-US" sz="2000" b="1">
                <a:solidFill>
                  <a:schemeClr val="dk1"/>
                </a:solidFill>
              </a:rPr>
              <a:t>+56 </a:t>
            </a:r>
            <a:r>
              <a:rPr lang="en-US" sz="2000">
                <a:solidFill>
                  <a:schemeClr val="dk1"/>
                </a:solidFill>
              </a:rPr>
              <a:t>patients</a:t>
            </a:r>
            <a:endParaRPr sz="2000">
              <a:solidFill>
                <a:schemeClr val="dk1"/>
              </a:solidFill>
            </a:endParaRPr>
          </a:p>
          <a:p>
            <a:pPr marL="914400" marR="0" lvl="1" indent="-355600" algn="l" rtl="0">
              <a:spcBef>
                <a:spcPts val="0"/>
              </a:spcBef>
              <a:spcAft>
                <a:spcPts val="0"/>
              </a:spcAft>
              <a:buClr>
                <a:schemeClr val="dk1"/>
              </a:buClr>
              <a:buSzPts val="2000"/>
              <a:buFont typeface="Calibri"/>
              <a:buChar char="○"/>
            </a:pPr>
            <a:r>
              <a:rPr lang="en-US" sz="2000" b="1" i="0" u="none" strike="noStrike" cap="none">
                <a:solidFill>
                  <a:schemeClr val="dk1"/>
                </a:solidFill>
              </a:rPr>
              <a:t>+8 </a:t>
            </a:r>
            <a:r>
              <a:rPr lang="en-US" sz="2000" i="0" u="none" strike="noStrike" cap="none">
                <a:solidFill>
                  <a:schemeClr val="dk1"/>
                </a:solidFill>
              </a:rPr>
              <a:t>in-house</a:t>
            </a:r>
            <a:endParaRPr sz="2000" b="1" i="0" u="none" strike="noStrike" cap="none">
              <a:solidFill>
                <a:schemeClr val="dk1"/>
              </a:solidFill>
            </a:endParaRPr>
          </a:p>
          <a:p>
            <a:pPr marL="914400" marR="0" lvl="1" indent="-355600" algn="l" rtl="0">
              <a:spcBef>
                <a:spcPts val="0"/>
              </a:spcBef>
              <a:spcAft>
                <a:spcPts val="0"/>
              </a:spcAft>
              <a:buClr>
                <a:schemeClr val="dk1"/>
              </a:buClr>
              <a:buSzPts val="2000"/>
              <a:buFont typeface="Calibri"/>
              <a:buChar char="○"/>
            </a:pPr>
            <a:r>
              <a:rPr lang="en-US" sz="2000" b="1" i="0" u="none" strike="noStrike" cap="none">
                <a:solidFill>
                  <a:schemeClr val="dk1"/>
                </a:solidFill>
              </a:rPr>
              <a:t>+34</a:t>
            </a:r>
            <a:r>
              <a:rPr lang="en-US" sz="2000" i="0" u="none" strike="noStrike" cap="none">
                <a:solidFill>
                  <a:schemeClr val="dk1"/>
                </a:solidFill>
              </a:rPr>
              <a:t> contracted offsite beds</a:t>
            </a:r>
            <a:endParaRPr sz="2000">
              <a:solidFill>
                <a:schemeClr val="dk1"/>
              </a:solidFill>
            </a:endParaRPr>
          </a:p>
          <a:p>
            <a:pPr marL="914400" marR="0" lvl="1" indent="-355600" algn="l" rtl="0">
              <a:spcBef>
                <a:spcPts val="0"/>
              </a:spcBef>
              <a:spcAft>
                <a:spcPts val="0"/>
              </a:spcAft>
              <a:buClr>
                <a:schemeClr val="dk1"/>
              </a:buClr>
              <a:buSzPts val="2000"/>
              <a:buFont typeface="Calibri"/>
              <a:buChar char="○"/>
            </a:pPr>
            <a:r>
              <a:rPr lang="en-US" sz="2000" b="1" i="0" u="none" strike="noStrike" cap="none">
                <a:solidFill>
                  <a:schemeClr val="dk1"/>
                </a:solidFill>
              </a:rPr>
              <a:t>+14 </a:t>
            </a:r>
            <a:r>
              <a:rPr lang="en-US" sz="2000" i="0" u="none" strike="noStrike" cap="none">
                <a:solidFill>
                  <a:schemeClr val="dk1"/>
                </a:solidFill>
              </a:rPr>
              <a:t>UPMC</a:t>
            </a:r>
            <a:endParaRPr sz="2000">
              <a:solidFill>
                <a:schemeClr val="dk1"/>
              </a:solidFill>
            </a:endParaRPr>
          </a:p>
          <a:p>
            <a:pPr marL="0" marR="0" lvl="0" indent="0" algn="l" rtl="0">
              <a:spcBef>
                <a:spcPts val="0"/>
              </a:spcBef>
              <a:spcAft>
                <a:spcPts val="0"/>
              </a:spcAft>
              <a:buNone/>
            </a:pPr>
            <a:endParaRPr sz="2000" b="1" i="0" u="none" strike="noStrike" cap="none">
              <a:solidFill>
                <a:schemeClr val="dk1"/>
              </a:solidFill>
            </a:endParaRPr>
          </a:p>
          <a:p>
            <a:pPr marL="457200" marR="0" lvl="0" indent="-355600" algn="l" rtl="0">
              <a:spcBef>
                <a:spcPts val="0"/>
              </a:spcBef>
              <a:spcAft>
                <a:spcPts val="0"/>
              </a:spcAft>
              <a:buClr>
                <a:schemeClr val="dk1"/>
              </a:buClr>
              <a:buSzPts val="2000"/>
              <a:buFont typeface="Calibri"/>
              <a:buChar char="●"/>
            </a:pPr>
            <a:r>
              <a:rPr lang="en-US" sz="2000" b="1">
                <a:solidFill>
                  <a:schemeClr val="dk1"/>
                </a:solidFill>
              </a:rPr>
              <a:t>175 </a:t>
            </a:r>
            <a:r>
              <a:rPr lang="en-US" sz="2000">
                <a:solidFill>
                  <a:schemeClr val="dk1"/>
                </a:solidFill>
              </a:rPr>
              <a:t>patients ≥75 years with aLOS of </a:t>
            </a:r>
            <a:r>
              <a:rPr lang="en-US" sz="2000" b="1">
                <a:solidFill>
                  <a:schemeClr val="dk1"/>
                </a:solidFill>
              </a:rPr>
              <a:t>13.9</a:t>
            </a:r>
            <a:r>
              <a:rPr lang="en-US" sz="2000">
                <a:solidFill>
                  <a:schemeClr val="dk1"/>
                </a:solidFill>
              </a:rPr>
              <a:t> days</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Font typeface="Calibri"/>
              <a:buChar char="●"/>
            </a:pPr>
            <a:r>
              <a:rPr lang="en-US" sz="2000" b="1">
                <a:solidFill>
                  <a:schemeClr val="dk1"/>
                </a:solidFill>
              </a:rPr>
              <a:t>25</a:t>
            </a:r>
            <a:r>
              <a:rPr lang="en-US" sz="2000">
                <a:solidFill>
                  <a:schemeClr val="dk1"/>
                </a:solidFill>
              </a:rPr>
              <a:t> COVID Positives</a:t>
            </a:r>
            <a:endParaRPr sz="2000" b="1">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Font typeface="Calibri"/>
              <a:buChar char="●"/>
            </a:pPr>
            <a:r>
              <a:rPr lang="en-US" sz="2000" b="1">
                <a:solidFill>
                  <a:schemeClr val="dk1"/>
                </a:solidFill>
              </a:rPr>
              <a:t>12</a:t>
            </a:r>
            <a:r>
              <a:rPr lang="en-US" sz="2000">
                <a:solidFill>
                  <a:schemeClr val="dk1"/>
                </a:solidFill>
              </a:rPr>
              <a:t> DToC patients</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Font typeface="Calibri"/>
              <a:buChar char="●"/>
            </a:pPr>
            <a:r>
              <a:rPr lang="en-US" sz="2000" b="1">
                <a:solidFill>
                  <a:schemeClr val="dk1"/>
                </a:solidFill>
              </a:rPr>
              <a:t>29</a:t>
            </a:r>
            <a:r>
              <a:rPr lang="en-US" sz="2000">
                <a:solidFill>
                  <a:schemeClr val="dk1"/>
                </a:solidFill>
              </a:rPr>
              <a:t> predicted discharges today</a:t>
            </a:r>
            <a:endParaRPr sz="2000">
              <a:solidFill>
                <a:schemeClr val="dk1"/>
              </a:solidFill>
            </a:endParaRPr>
          </a:p>
        </p:txBody>
      </p:sp>
      <p:sp>
        <p:nvSpPr>
          <p:cNvPr id="203" name="Google Shape;203;g2fbc011fb8e_0_25"/>
          <p:cNvSpPr txBox="1"/>
          <p:nvPr/>
        </p:nvSpPr>
        <p:spPr>
          <a:xfrm>
            <a:off x="1940732" y="6924808"/>
            <a:ext cx="6666600" cy="2247300"/>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dk1"/>
              </a:buClr>
              <a:buSzPts val="2000"/>
              <a:buChar char="●"/>
            </a:pPr>
            <a:r>
              <a:rPr lang="en-US" sz="2000" b="1">
                <a:solidFill>
                  <a:schemeClr val="dk1"/>
                </a:solidFill>
              </a:rPr>
              <a:t>226</a:t>
            </a:r>
            <a:r>
              <a:rPr lang="en-US" sz="2000">
                <a:solidFill>
                  <a:schemeClr val="dk1"/>
                </a:solidFill>
              </a:rPr>
              <a:t> arrivals yesterday (193 adults; 33 paediatrics) </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Char char="●"/>
            </a:pPr>
            <a:r>
              <a:rPr lang="en-US" sz="2000" b="1">
                <a:solidFill>
                  <a:schemeClr val="dk1"/>
                </a:solidFill>
              </a:rPr>
              <a:t>47</a:t>
            </a:r>
            <a:r>
              <a:rPr lang="en-US" sz="2000">
                <a:solidFill>
                  <a:schemeClr val="dk1"/>
                </a:solidFill>
              </a:rPr>
              <a:t> adults admissions (21% conversion rate)</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Char char="●"/>
            </a:pPr>
            <a:r>
              <a:rPr lang="en-US" sz="2000">
                <a:solidFill>
                  <a:schemeClr val="dk1"/>
                </a:solidFill>
              </a:rPr>
              <a:t>9 hour PET compliance = </a:t>
            </a:r>
            <a:r>
              <a:rPr lang="en-US" sz="2000" b="1">
                <a:solidFill>
                  <a:schemeClr val="dk1"/>
                </a:solidFill>
              </a:rPr>
              <a:t>88%</a:t>
            </a:r>
            <a:endParaRPr sz="2000">
              <a:solidFill>
                <a:schemeClr val="dk1"/>
              </a:solidFill>
            </a:endParaRPr>
          </a:p>
          <a:p>
            <a:pPr marL="0" marR="0" lvl="0" indent="0" algn="l" rtl="0">
              <a:spcBef>
                <a:spcPts val="0"/>
              </a:spcBef>
              <a:spcAft>
                <a:spcPts val="0"/>
              </a:spcAft>
              <a:buNone/>
            </a:pPr>
            <a:endParaRPr sz="2000">
              <a:solidFill>
                <a:schemeClr val="dk1"/>
              </a:solidFill>
            </a:endParaRPr>
          </a:p>
          <a:p>
            <a:pPr marL="457200" marR="0" lvl="0" indent="-355600" algn="l" rtl="0">
              <a:spcBef>
                <a:spcPts val="0"/>
              </a:spcBef>
              <a:spcAft>
                <a:spcPts val="0"/>
              </a:spcAft>
              <a:buClr>
                <a:schemeClr val="dk1"/>
              </a:buClr>
              <a:buSzPts val="2000"/>
              <a:buChar char="●"/>
            </a:pPr>
            <a:r>
              <a:rPr lang="en-US" sz="2000">
                <a:solidFill>
                  <a:schemeClr val="dk1"/>
                </a:solidFill>
              </a:rPr>
              <a:t>Admissions overnight = </a:t>
            </a:r>
            <a:r>
              <a:rPr lang="en-US" sz="2000" b="1">
                <a:solidFill>
                  <a:schemeClr val="dk1"/>
                </a:solidFill>
              </a:rPr>
              <a:t>24</a:t>
            </a:r>
            <a:endParaRPr sz="2000" b="1">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3A9E8D51AC34D88BEBDC6697AB1BA" ma:contentTypeVersion="15" ma:contentTypeDescription="Create a new document." ma:contentTypeScope="" ma:versionID="daee46c5d739559f00b2e9ec427b1150">
  <xsd:schema xmlns:xsd="http://www.w3.org/2001/XMLSchema" xmlns:xs="http://www.w3.org/2001/XMLSchema" xmlns:p="http://schemas.microsoft.com/office/2006/metadata/properties" xmlns:ns2="563d7928-de39-40eb-aaef-3504eb7eef23" xmlns:ns3="a6522d93-ccde-437d-a793-b289ee708a2f" targetNamespace="http://schemas.microsoft.com/office/2006/metadata/properties" ma:root="true" ma:fieldsID="1889ccf00e1b2cfcc8339fd1afb14c8d" ns2:_="" ns3:_="">
    <xsd:import namespace="563d7928-de39-40eb-aaef-3504eb7eef23"/>
    <xsd:import namespace="a6522d93-ccde-437d-a793-b289ee708a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d7928-de39-40eb-aaef-3504eb7ee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090d37-0cf0-4191-99ae-e11c03e71b3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522d93-ccde-437d-a793-b289ee708a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8787e5-1a83-4099-8018-dcd51ec2f4c3}" ma:internalName="TaxCatchAll" ma:showField="CatchAllData" ma:web="a6522d93-ccde-437d-a793-b289ee708a2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09C162-F09D-4400-BD89-62029F3B40EF}"/>
</file>

<file path=customXml/itemProps2.xml><?xml version="1.0" encoding="utf-8"?>
<ds:datastoreItem xmlns:ds="http://schemas.openxmlformats.org/officeDocument/2006/customXml" ds:itemID="{E848ECD8-0A76-4970-BA78-149383B2A7DD}"/>
</file>

<file path=docProps/app.xml><?xml version="1.0" encoding="utf-8"?>
<Properties xmlns="http://schemas.openxmlformats.org/officeDocument/2006/extended-properties" xmlns:vt="http://schemas.openxmlformats.org/officeDocument/2006/docPropsVTypes">
  <TotalTime>0</TotalTime>
  <Words>1965</Words>
  <Application>Microsoft Office PowerPoint</Application>
  <PresentationFormat>Custom</PresentationFormat>
  <Paragraphs>368</Paragraphs>
  <Slides>46</Slides>
  <Notes>46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Calibri</vt:lpstr>
      <vt:lpstr>Comic Sans MS</vt:lpstr>
      <vt:lpstr>Noto Sans Symbols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Matthew Lynch (IE)</cp:lastModifiedBy>
  <cp:revision>1</cp:revision>
  <dcterms:modified xsi:type="dcterms:W3CDTF">2024-09-10T11:27:21Z</dcterms:modified>
</cp:coreProperties>
</file>