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6" r:id="rId3"/>
    <p:sldMasterId id="2147483690" r:id="rId4"/>
    <p:sldMasterId id="2147483705" r:id="rId5"/>
  </p:sldMasterIdLst>
  <p:notesMasterIdLst>
    <p:notesMasterId r:id="rId47"/>
  </p:notesMasterIdLst>
  <p:sldIdLst>
    <p:sldId id="256" r:id="rId6"/>
    <p:sldId id="257" r:id="rId7"/>
    <p:sldId id="258" r:id="rId8"/>
    <p:sldId id="259" r:id="rId9"/>
    <p:sldId id="260" r:id="rId10"/>
    <p:sldId id="261" r:id="rId11"/>
    <p:sldId id="262" r:id="rId12"/>
    <p:sldId id="263" r:id="rId13"/>
    <p:sldId id="264" r:id="rId14"/>
    <p:sldId id="265"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12192000" cy="6858000"/>
  <p:notesSz cx="6858000" cy="9144000"/>
  <p:embeddedFontLst>
    <p:embeddedFont>
      <p:font typeface="Arial Black" panose="020B0A04020102020204" pitchFamily="34" charset="0"/>
      <p:regular r:id="rId48"/>
      <p:bold r:id="rId49"/>
    </p:embeddedFont>
    <p:embeddedFont>
      <p:font typeface="Century Gothic" panose="020B0502020202020204" pitchFamily="34" charset="0"/>
      <p:regular r:id="rId50"/>
      <p:bold r:id="rId51"/>
      <p:italic r:id="rId52"/>
      <p:boldItalic r:id="rId53"/>
    </p:embeddedFont>
    <p:embeddedFont>
      <p:font typeface="Play"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hJFTOIVW0vEKbV0U+WfMTV39af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F8AAF6-10FA-4816-AFF6-56B05EF0D207}">
  <a:tblStyle styleId="{64F8AAF6-10FA-4816-AFF6-56B05EF0D207}"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a:tcStyle>
        <a:tcBdr/>
        <a:fill>
          <a:solidFill>
            <a:srgbClr val="CAD4EA"/>
          </a:solidFill>
        </a:fill>
      </a:tcStyle>
    </a:band1H>
    <a:band2H>
      <a:tcTxStyle/>
      <a:tcStyle>
        <a:tcBdr/>
      </a:tcStyle>
    </a:band2H>
    <a:band1V>
      <a:tcTxStyle/>
      <a:tcStyle>
        <a:tcBdr/>
        <a:fill>
          <a:solidFill>
            <a:srgbClr val="CAD4E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C8C91250-4536-45E2-A544-148F570DDBE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091C7-52A5-43DB-BD7C-E318E430B71F}"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66"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customschemas.google.com/relationships/presentationmetadata" Target="metadata"/><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fb31b4a765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4" name="Google Shape;374;g2fb31b4a765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fb9e157e8e_2_1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g2fb9e157e8e_2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fb8eb82dfa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g2fb8eb82df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fb9e157e8e_3_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fb9e157e8e_3_6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g2fb9e157e8e_3_6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fb9e157e8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fb9e157e8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2fb9e157e8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fb9e157e8e_3_6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fb9e157e8e_3_6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2fb9e157e8e_3_6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fb9e157e8e_3_6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fb9e157e8e_3_6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2fb9e157e8e_3_6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fb9e157e8e_3_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fb9e157e8e_3_6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g2fb9e157e8e_3_6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fb9e157e8e_3_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fb9e157e8e_3_7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g2fb9e157e8e_3_7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fb9e157e8e_3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fb9e157e8e_3_7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2fb9e157e8e_3_7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fb9e157e8e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fb9e157e8e_2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2fb9e157e8e_2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fb31b4a765_0_2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2fb31b4a765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fb9e157e8e_2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fb9e157e8e_2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CDM plays a key role in integrated cardiology and we aim to acheive this nurse led education, cardiac rehabilation. We WOULD SUPPORT THE gpS TO MANGE THE PATIENT THRU Email queries, GP virtual clinics.There will be cardiac diagnostics which is mainly providing the echo service to the GPs in selected patients and there will be specialist clinics . `tHESE CLINICS WILL BE MAINLY FOR PTS WITH CVD prevention, Stable suspected or established HF and Stable AF.</a:t>
            </a:r>
            <a:endParaRPr/>
          </a:p>
        </p:txBody>
      </p:sp>
      <p:sp>
        <p:nvSpPr>
          <p:cNvPr id="761" name="Google Shape;761;g2fb9e157e8e_2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fb9e157e8e_3_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2fb9e157e8e_3_8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2fb9e157e8e_3_8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fb9e157e8e_3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fb9e157e8e_3_8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g2fb9e157e8e_3_8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fb9e157e8e_3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fb9e157e8e_3_8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g2fb9e157e8e_3_8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fb9e157e8e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2fb9e157e8e_2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g2fb9e157e8e_2_1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fb9e157e8e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4" name="Google Shape;904;g2fb9e157e8e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fb9e157e8e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3" name="Google Shape;913;g2fb9e157e8e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fb9e157e8e_0_3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3" name="Google Shape;923;g2fb9e157e8e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fb9e157e8e_0_3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7" name="Google Shape;937;g2fb9e157e8e_0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fb9e157e8e_0_3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9" name="Google Shape;949;g2fb9e157e8e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b31b4a765_0_3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2fb31b4a765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fb9e157e8e_0_3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8" name="Google Shape;958;g2fb9e157e8e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fb9e157e8e_0_3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5" name="Google Shape;965;g2fb9e157e8e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fb9e157e8e_0_3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6" name="Google Shape;976;g2fb9e157e8e_0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fb9e157e8e_0_3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7" name="Google Shape;987;g2fb9e157e8e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fb9e157e8e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7" name="Google Shape;997;g2fb9e157e8e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fb9e157e8e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0" name="Google Shape;1010;g2fb9e157e8e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2fb9e157e8e_0_4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1" name="Google Shape;1021;g2fb9e157e8e_0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fb9e157e8e_0_4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1" name="Google Shape;1041;g2fb9e157e8e_0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2fb9e157e8e_0_4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8" name="Google Shape;1058;g2fb9e157e8e_0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fb9e157e8e_0_4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7" name="Google Shape;1077;g2fb9e157e8e_0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fb9e157e8e_2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2fb9e157e8e_2_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g2fb9e157e8e_2_5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fb9e157e8e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6" name="Google Shape;1106;g2fb9e157e8e_0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fb9e157e8e_0_5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3" name="Google Shape;1113;g2fb9e157e8e_0_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fb31b4a765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fb31b4a765_2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2fb31b4a765_2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fb31b4a765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fb31b4a765_2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2fb31b4a765_2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fb31b4a765_2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fb31b4a765_2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2fb31b4a765_2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fb31b4a765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fb31b4a765_2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2fb31b4a765_2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fb31b4a765_2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fb31b4a765_2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2fb31b4a765_2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1"/>
          <p:cNvSpPr/>
          <p:nvPr/>
        </p:nvSpPr>
        <p:spPr>
          <a:xfrm rot="10800000">
            <a:off x="5023732" y="-19354"/>
            <a:ext cx="7295793" cy="6893580"/>
          </a:xfrm>
          <a:custGeom>
            <a:avLst/>
            <a:gdLst/>
            <a:ahLst/>
            <a:cxnLst/>
            <a:rect l="l" t="t" r="r" b="b"/>
            <a:pathLst>
              <a:path w="5555173" h="5589389" extrusionOk="0">
                <a:moveTo>
                  <a:pt x="3797324" y="5582903"/>
                </a:moveTo>
                <a:lnTo>
                  <a:pt x="10317" y="5583632"/>
                </a:lnTo>
                <a:cubicBezTo>
                  <a:pt x="-5903" y="4159807"/>
                  <a:pt x="-1632" y="2075444"/>
                  <a:pt x="13646" y="17839"/>
                </a:cubicBezTo>
                <a:lnTo>
                  <a:pt x="5555173" y="0"/>
                </a:lnTo>
                <a:cubicBezTo>
                  <a:pt x="5432407" y="39705"/>
                  <a:pt x="5406251" y="-66967"/>
                  <a:pt x="5252188" y="550652"/>
                </a:cubicBezTo>
                <a:cubicBezTo>
                  <a:pt x="4939526" y="1910763"/>
                  <a:pt x="4500317" y="4125404"/>
                  <a:pt x="4263855" y="5123565"/>
                </a:cubicBezTo>
                <a:cubicBezTo>
                  <a:pt x="4168605" y="5649587"/>
                  <a:pt x="3789946" y="5592428"/>
                  <a:pt x="3797324" y="5582903"/>
                </a:cubicBezTo>
                <a:close/>
              </a:path>
            </a:pathLst>
          </a:custGeom>
          <a:solidFill>
            <a:srgbClr val="B2D0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7" name="Google Shape;17;p1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000"/>
              <a:buFont typeface="Arial"/>
              <a:buNone/>
              <a:defRPr sz="1067">
                <a:latin typeface="Arial"/>
                <a:ea typeface="Arial"/>
                <a:cs typeface="Arial"/>
                <a:sym typeface="Arial"/>
              </a:defRPr>
            </a:lvl1pPr>
            <a:lvl2pPr lvl="1" algn="l">
              <a:lnSpc>
                <a:spcPct val="100000"/>
              </a:lnSpc>
              <a:spcBef>
                <a:spcPts val="0"/>
              </a:spcBef>
              <a:spcAft>
                <a:spcPts val="0"/>
              </a:spcAft>
              <a:buClr>
                <a:schemeClr val="dk1"/>
              </a:buClr>
              <a:buSzPts val="1000"/>
              <a:buFont typeface="Arial"/>
              <a:buNone/>
              <a:defRPr sz="1733">
                <a:latin typeface="Arial"/>
                <a:ea typeface="Arial"/>
                <a:cs typeface="Arial"/>
                <a:sym typeface="Arial"/>
              </a:defRPr>
            </a:lvl2pPr>
            <a:lvl3pPr lvl="2" algn="l">
              <a:lnSpc>
                <a:spcPct val="100000"/>
              </a:lnSpc>
              <a:spcBef>
                <a:spcPts val="0"/>
              </a:spcBef>
              <a:spcAft>
                <a:spcPts val="0"/>
              </a:spcAft>
              <a:buClr>
                <a:schemeClr val="dk1"/>
              </a:buClr>
              <a:buSzPts val="1000"/>
              <a:buFont typeface="Arial"/>
              <a:buNone/>
              <a:defRPr sz="1733">
                <a:latin typeface="Arial"/>
                <a:ea typeface="Arial"/>
                <a:cs typeface="Arial"/>
                <a:sym typeface="Arial"/>
              </a:defRPr>
            </a:lvl3pPr>
            <a:lvl4pPr lvl="3" algn="l">
              <a:lnSpc>
                <a:spcPct val="100000"/>
              </a:lnSpc>
              <a:spcBef>
                <a:spcPts val="0"/>
              </a:spcBef>
              <a:spcAft>
                <a:spcPts val="0"/>
              </a:spcAft>
              <a:buClr>
                <a:schemeClr val="dk1"/>
              </a:buClr>
              <a:buSzPts val="1000"/>
              <a:buFont typeface="Arial"/>
              <a:buNone/>
              <a:defRPr sz="1733">
                <a:latin typeface="Arial"/>
                <a:ea typeface="Arial"/>
                <a:cs typeface="Arial"/>
                <a:sym typeface="Arial"/>
              </a:defRPr>
            </a:lvl4pPr>
            <a:lvl5pPr lvl="4" algn="l">
              <a:lnSpc>
                <a:spcPct val="100000"/>
              </a:lnSpc>
              <a:spcBef>
                <a:spcPts val="0"/>
              </a:spcBef>
              <a:spcAft>
                <a:spcPts val="0"/>
              </a:spcAft>
              <a:buClr>
                <a:schemeClr val="dk1"/>
              </a:buClr>
              <a:buSzPts val="1000"/>
              <a:buFont typeface="Arial"/>
              <a:buNone/>
              <a:defRPr sz="1733">
                <a:latin typeface="Arial"/>
                <a:ea typeface="Arial"/>
                <a:cs typeface="Arial"/>
                <a:sym typeface="Arial"/>
              </a:defRPr>
            </a:lvl5pPr>
            <a:lvl6pPr lvl="5" algn="l">
              <a:lnSpc>
                <a:spcPct val="100000"/>
              </a:lnSpc>
              <a:spcBef>
                <a:spcPts val="0"/>
              </a:spcBef>
              <a:spcAft>
                <a:spcPts val="0"/>
              </a:spcAft>
              <a:buClr>
                <a:schemeClr val="dk1"/>
              </a:buClr>
              <a:buSzPts val="1000"/>
              <a:buFont typeface="Arial"/>
              <a:buNone/>
              <a:defRPr sz="1733">
                <a:latin typeface="Arial"/>
                <a:ea typeface="Arial"/>
                <a:cs typeface="Arial"/>
                <a:sym typeface="Arial"/>
              </a:defRPr>
            </a:lvl6pPr>
            <a:lvl7pPr lvl="6" algn="l">
              <a:lnSpc>
                <a:spcPct val="100000"/>
              </a:lnSpc>
              <a:spcBef>
                <a:spcPts val="0"/>
              </a:spcBef>
              <a:spcAft>
                <a:spcPts val="0"/>
              </a:spcAft>
              <a:buClr>
                <a:schemeClr val="dk1"/>
              </a:buClr>
              <a:buSzPts val="1000"/>
              <a:buFont typeface="Arial"/>
              <a:buNone/>
              <a:defRPr sz="1733">
                <a:latin typeface="Arial"/>
                <a:ea typeface="Arial"/>
                <a:cs typeface="Arial"/>
                <a:sym typeface="Arial"/>
              </a:defRPr>
            </a:lvl7pPr>
            <a:lvl8pPr lvl="7" algn="l">
              <a:lnSpc>
                <a:spcPct val="100000"/>
              </a:lnSpc>
              <a:spcBef>
                <a:spcPts val="0"/>
              </a:spcBef>
              <a:spcAft>
                <a:spcPts val="0"/>
              </a:spcAft>
              <a:buClr>
                <a:schemeClr val="dk1"/>
              </a:buClr>
              <a:buSzPts val="1000"/>
              <a:buFont typeface="Arial"/>
              <a:buNone/>
              <a:defRPr sz="1733">
                <a:latin typeface="Arial"/>
                <a:ea typeface="Arial"/>
                <a:cs typeface="Arial"/>
                <a:sym typeface="Arial"/>
              </a:defRPr>
            </a:lvl8pPr>
            <a:lvl9pPr lvl="8" algn="l">
              <a:lnSpc>
                <a:spcPct val="100000"/>
              </a:lnSpc>
              <a:spcBef>
                <a:spcPts val="0"/>
              </a:spcBef>
              <a:spcAft>
                <a:spcPts val="0"/>
              </a:spcAft>
              <a:buClr>
                <a:schemeClr val="dk1"/>
              </a:buClr>
              <a:buSzPts val="1000"/>
              <a:buFont typeface="Arial"/>
              <a:buNone/>
              <a:defRPr sz="1733">
                <a:latin typeface="Arial"/>
                <a:ea typeface="Arial"/>
                <a:cs typeface="Arial"/>
                <a:sym typeface="Arial"/>
              </a:defRPr>
            </a:lvl9pPr>
          </a:lstStyle>
          <a:p>
            <a:endParaRPr/>
          </a:p>
        </p:txBody>
      </p:sp>
      <p:sp>
        <p:nvSpPr>
          <p:cNvPr id="18" name="Google Shape;18;p1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000"/>
              <a:buFont typeface="Arial"/>
              <a:buNone/>
              <a:defRPr sz="1067">
                <a:latin typeface="Arial"/>
                <a:ea typeface="Arial"/>
                <a:cs typeface="Arial"/>
                <a:sym typeface="Arial"/>
              </a:defRPr>
            </a:lvl1pPr>
            <a:lvl2pPr lvl="1" algn="l">
              <a:lnSpc>
                <a:spcPct val="100000"/>
              </a:lnSpc>
              <a:spcBef>
                <a:spcPts val="0"/>
              </a:spcBef>
              <a:spcAft>
                <a:spcPts val="0"/>
              </a:spcAft>
              <a:buClr>
                <a:schemeClr val="dk1"/>
              </a:buClr>
              <a:buSzPts val="1000"/>
              <a:buFont typeface="Arial"/>
              <a:buNone/>
              <a:defRPr sz="1733">
                <a:latin typeface="Arial"/>
                <a:ea typeface="Arial"/>
                <a:cs typeface="Arial"/>
                <a:sym typeface="Arial"/>
              </a:defRPr>
            </a:lvl2pPr>
            <a:lvl3pPr lvl="2" algn="l">
              <a:lnSpc>
                <a:spcPct val="100000"/>
              </a:lnSpc>
              <a:spcBef>
                <a:spcPts val="0"/>
              </a:spcBef>
              <a:spcAft>
                <a:spcPts val="0"/>
              </a:spcAft>
              <a:buClr>
                <a:schemeClr val="dk1"/>
              </a:buClr>
              <a:buSzPts val="1000"/>
              <a:buFont typeface="Arial"/>
              <a:buNone/>
              <a:defRPr sz="1733">
                <a:latin typeface="Arial"/>
                <a:ea typeface="Arial"/>
                <a:cs typeface="Arial"/>
                <a:sym typeface="Arial"/>
              </a:defRPr>
            </a:lvl3pPr>
            <a:lvl4pPr lvl="3" algn="l">
              <a:lnSpc>
                <a:spcPct val="100000"/>
              </a:lnSpc>
              <a:spcBef>
                <a:spcPts val="0"/>
              </a:spcBef>
              <a:spcAft>
                <a:spcPts val="0"/>
              </a:spcAft>
              <a:buClr>
                <a:schemeClr val="dk1"/>
              </a:buClr>
              <a:buSzPts val="1000"/>
              <a:buFont typeface="Arial"/>
              <a:buNone/>
              <a:defRPr sz="1733">
                <a:latin typeface="Arial"/>
                <a:ea typeface="Arial"/>
                <a:cs typeface="Arial"/>
                <a:sym typeface="Arial"/>
              </a:defRPr>
            </a:lvl4pPr>
            <a:lvl5pPr lvl="4" algn="l">
              <a:lnSpc>
                <a:spcPct val="100000"/>
              </a:lnSpc>
              <a:spcBef>
                <a:spcPts val="0"/>
              </a:spcBef>
              <a:spcAft>
                <a:spcPts val="0"/>
              </a:spcAft>
              <a:buClr>
                <a:schemeClr val="dk1"/>
              </a:buClr>
              <a:buSzPts val="1000"/>
              <a:buFont typeface="Arial"/>
              <a:buNone/>
              <a:defRPr sz="1733">
                <a:latin typeface="Arial"/>
                <a:ea typeface="Arial"/>
                <a:cs typeface="Arial"/>
                <a:sym typeface="Arial"/>
              </a:defRPr>
            </a:lvl5pPr>
            <a:lvl6pPr lvl="5" algn="l">
              <a:lnSpc>
                <a:spcPct val="100000"/>
              </a:lnSpc>
              <a:spcBef>
                <a:spcPts val="0"/>
              </a:spcBef>
              <a:spcAft>
                <a:spcPts val="0"/>
              </a:spcAft>
              <a:buClr>
                <a:schemeClr val="dk1"/>
              </a:buClr>
              <a:buSzPts val="1000"/>
              <a:buFont typeface="Arial"/>
              <a:buNone/>
              <a:defRPr sz="1733">
                <a:latin typeface="Arial"/>
                <a:ea typeface="Arial"/>
                <a:cs typeface="Arial"/>
                <a:sym typeface="Arial"/>
              </a:defRPr>
            </a:lvl6pPr>
            <a:lvl7pPr lvl="6" algn="l">
              <a:lnSpc>
                <a:spcPct val="100000"/>
              </a:lnSpc>
              <a:spcBef>
                <a:spcPts val="0"/>
              </a:spcBef>
              <a:spcAft>
                <a:spcPts val="0"/>
              </a:spcAft>
              <a:buClr>
                <a:schemeClr val="dk1"/>
              </a:buClr>
              <a:buSzPts val="1000"/>
              <a:buFont typeface="Arial"/>
              <a:buNone/>
              <a:defRPr sz="1733">
                <a:latin typeface="Arial"/>
                <a:ea typeface="Arial"/>
                <a:cs typeface="Arial"/>
                <a:sym typeface="Arial"/>
              </a:defRPr>
            </a:lvl7pPr>
            <a:lvl8pPr lvl="7" algn="l">
              <a:lnSpc>
                <a:spcPct val="100000"/>
              </a:lnSpc>
              <a:spcBef>
                <a:spcPts val="0"/>
              </a:spcBef>
              <a:spcAft>
                <a:spcPts val="0"/>
              </a:spcAft>
              <a:buClr>
                <a:schemeClr val="dk1"/>
              </a:buClr>
              <a:buSzPts val="1000"/>
              <a:buFont typeface="Arial"/>
              <a:buNone/>
              <a:defRPr sz="1733">
                <a:latin typeface="Arial"/>
                <a:ea typeface="Arial"/>
                <a:cs typeface="Arial"/>
                <a:sym typeface="Arial"/>
              </a:defRPr>
            </a:lvl8pPr>
            <a:lvl9pPr lvl="8" algn="l">
              <a:lnSpc>
                <a:spcPct val="100000"/>
              </a:lnSpc>
              <a:spcBef>
                <a:spcPts val="0"/>
              </a:spcBef>
              <a:spcAft>
                <a:spcPts val="0"/>
              </a:spcAft>
              <a:buClr>
                <a:schemeClr val="dk1"/>
              </a:buClr>
              <a:buSzPts val="1000"/>
              <a:buFont typeface="Arial"/>
              <a:buNone/>
              <a:defRPr sz="1733">
                <a:latin typeface="Arial"/>
                <a:ea typeface="Arial"/>
                <a:cs typeface="Arial"/>
                <a:sym typeface="Arial"/>
              </a:defRPr>
            </a:lvl9pPr>
          </a:lstStyle>
          <a:p>
            <a:endParaRPr/>
          </a:p>
        </p:txBody>
      </p:sp>
      <p:sp>
        <p:nvSpPr>
          <p:cNvPr id="19" name="Google Shape;19;p1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067"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pic>
        <p:nvPicPr>
          <p:cNvPr id="20" name="Google Shape;20;p11"/>
          <p:cNvPicPr preferRelativeResize="0"/>
          <p:nvPr/>
        </p:nvPicPr>
        <p:blipFill rotWithShape="1">
          <a:blip r:embed="rId2">
            <a:alphaModFix/>
          </a:blip>
          <a:srcRect r="76625"/>
          <a:stretch/>
        </p:blipFill>
        <p:spPr>
          <a:xfrm>
            <a:off x="169783" y="195651"/>
            <a:ext cx="442552" cy="527400"/>
          </a:xfrm>
          <a:prstGeom prst="rect">
            <a:avLst/>
          </a:prstGeom>
          <a:noFill/>
          <a:ln>
            <a:noFill/>
          </a:ln>
        </p:spPr>
      </p:pic>
      <p:pic>
        <p:nvPicPr>
          <p:cNvPr id="21" name="Google Shape;21;p11"/>
          <p:cNvPicPr preferRelativeResize="0"/>
          <p:nvPr/>
        </p:nvPicPr>
        <p:blipFill rotWithShape="1">
          <a:blip r:embed="rId2">
            <a:alphaModFix/>
          </a:blip>
          <a:srcRect l="27943"/>
          <a:stretch/>
        </p:blipFill>
        <p:spPr>
          <a:xfrm>
            <a:off x="10560197" y="195651"/>
            <a:ext cx="1364280" cy="527400"/>
          </a:xfrm>
          <a:prstGeom prst="rect">
            <a:avLst/>
          </a:prstGeom>
          <a:noFill/>
          <a:ln>
            <a:noFill/>
          </a:ln>
        </p:spPr>
      </p:pic>
      <p:sp>
        <p:nvSpPr>
          <p:cNvPr id="22" name="Google Shape;22;p11"/>
          <p:cNvSpPr/>
          <p:nvPr/>
        </p:nvSpPr>
        <p:spPr>
          <a:xfrm>
            <a:off x="1392849" y="1685795"/>
            <a:ext cx="9454400" cy="3486400"/>
          </a:xfrm>
          <a:prstGeom prst="roundRect">
            <a:avLst>
              <a:gd name="adj" fmla="val 2933"/>
            </a:avLst>
          </a:prstGeom>
          <a:solidFill>
            <a:srgbClr val="006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E" sz="5067" b="0" i="0" u="none" strike="noStrike" cap="none">
                <a:solidFill>
                  <a:schemeClr val="lt1"/>
                </a:solidFill>
                <a:latin typeface="Calibri"/>
                <a:ea typeface="Calibri"/>
                <a:cs typeface="Calibri"/>
                <a:sym typeface="Calibri"/>
              </a:rPr>
              <a:t>Appendix</a:t>
            </a:r>
            <a:endParaRPr sz="1867"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0"/>
          <p:cNvSpPr>
            <a:spLocks noGrp="1"/>
          </p:cNvSpPr>
          <p:nvPr>
            <p:ph type="pic" idx="2"/>
          </p:nvPr>
        </p:nvSpPr>
        <p:spPr>
          <a:xfrm>
            <a:off x="5183188" y="987425"/>
            <a:ext cx="6172200" cy="4873625"/>
          </a:xfrm>
          <a:prstGeom prst="rect">
            <a:avLst/>
          </a:prstGeom>
          <a:noFill/>
          <a:ln>
            <a:noFill/>
          </a:ln>
        </p:spPr>
      </p:sp>
      <p:sp>
        <p:nvSpPr>
          <p:cNvPr id="76" name="Google Shape;76;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fb31b4a765_0_11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rtl="0">
              <a:buNone/>
              <a:defRPr sz="1600">
                <a:solidFill>
                  <a:schemeClr val="dk1"/>
                </a:solidFill>
              </a:defRPr>
            </a:lvl1pPr>
            <a:lvl2pPr lvl="1" rtl="0">
              <a:buNone/>
              <a:defRPr sz="1600">
                <a:solidFill>
                  <a:schemeClr val="dk1"/>
                </a:solidFill>
              </a:defRPr>
            </a:lvl2pPr>
            <a:lvl3pPr lvl="2" rtl="0">
              <a:buNone/>
              <a:defRPr sz="1600">
                <a:solidFill>
                  <a:schemeClr val="dk1"/>
                </a:solidFill>
              </a:defRPr>
            </a:lvl3pPr>
            <a:lvl4pPr lvl="3" rtl="0">
              <a:buNone/>
              <a:defRPr sz="1600">
                <a:solidFill>
                  <a:schemeClr val="dk1"/>
                </a:solidFill>
              </a:defRPr>
            </a:lvl4pPr>
            <a:lvl5pPr lvl="4" rtl="0">
              <a:buNone/>
              <a:defRPr sz="1600">
                <a:solidFill>
                  <a:schemeClr val="dk1"/>
                </a:solidFill>
              </a:defRPr>
            </a:lvl5pPr>
            <a:lvl6pPr lvl="5" rtl="0">
              <a:buNone/>
              <a:defRPr sz="1600">
                <a:solidFill>
                  <a:schemeClr val="dk1"/>
                </a:solidFill>
              </a:defRPr>
            </a:lvl6pPr>
            <a:lvl7pPr lvl="6" rtl="0">
              <a:buNone/>
              <a:defRPr sz="1600">
                <a:solidFill>
                  <a:schemeClr val="dk1"/>
                </a:solidFill>
              </a:defRPr>
            </a:lvl7pPr>
            <a:lvl8pPr lvl="7" rtl="0">
              <a:buNone/>
              <a:defRPr sz="1600">
                <a:solidFill>
                  <a:schemeClr val="dk1"/>
                </a:solidFill>
              </a:defRPr>
            </a:lvl8pPr>
            <a:lvl9pPr lvl="8" rtl="0">
              <a:buNone/>
              <a:defRPr sz="1600">
                <a:solidFill>
                  <a:schemeClr val="dk1"/>
                </a:solidFil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g2fb31b4a765_0_113"/>
          <p:cNvPicPr preferRelativeResize="0"/>
          <p:nvPr/>
        </p:nvPicPr>
        <p:blipFill rotWithShape="1">
          <a:blip r:embed="rId3">
            <a:alphaModFix/>
          </a:blip>
          <a:srcRect/>
          <a:stretch/>
        </p:blipFill>
        <p:spPr>
          <a:xfrm>
            <a:off x="384001" y="384002"/>
            <a:ext cx="816000" cy="628721"/>
          </a:xfrm>
          <a:prstGeom prst="rect">
            <a:avLst/>
          </a:prstGeom>
          <a:noFill/>
          <a:ln>
            <a:noFill/>
          </a:ln>
        </p:spPr>
      </p:pic>
      <p:sp>
        <p:nvSpPr>
          <p:cNvPr id="102" name="Google Shape;102;g2fb31b4a765_0_113"/>
          <p:cNvSpPr txBox="1">
            <a:spLocks noGrp="1"/>
          </p:cNvSpPr>
          <p:nvPr>
            <p:ph type="body" idx="1"/>
          </p:nvPr>
        </p:nvSpPr>
        <p:spPr>
          <a:xfrm>
            <a:off x="1440000" y="1440002"/>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3" name="Google Shape;103;g2fb31b4a765_0_113"/>
          <p:cNvSpPr txBox="1">
            <a:spLocks noGrp="1"/>
          </p:cNvSpPr>
          <p:nvPr>
            <p:ph type="body" idx="2"/>
          </p:nvPr>
        </p:nvSpPr>
        <p:spPr>
          <a:xfrm>
            <a:off x="1440000" y="2688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lt1"/>
              </a:buClr>
              <a:buSzPts val="1600"/>
              <a:buNone/>
              <a:defRPr sz="1600" b="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4" name="Google Shape;104;g2fb31b4a765_0_11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rtl="0">
              <a:buNone/>
              <a:defRPr sz="1600">
                <a:solidFill>
                  <a:schemeClr val="lt1"/>
                </a:solidFill>
                <a:latin typeface="Arial"/>
                <a:ea typeface="Arial"/>
                <a:cs typeface="Arial"/>
                <a:sym typeface="Arial"/>
              </a:defRPr>
            </a:lvl1pPr>
            <a:lvl2pPr lvl="1" rtl="0">
              <a:buNone/>
              <a:defRPr sz="1600">
                <a:solidFill>
                  <a:schemeClr val="lt1"/>
                </a:solidFill>
                <a:latin typeface="Arial"/>
                <a:ea typeface="Arial"/>
                <a:cs typeface="Arial"/>
                <a:sym typeface="Arial"/>
              </a:defRPr>
            </a:lvl2pPr>
            <a:lvl3pPr lvl="2" rtl="0">
              <a:buNone/>
              <a:defRPr sz="1600">
                <a:solidFill>
                  <a:schemeClr val="lt1"/>
                </a:solidFill>
                <a:latin typeface="Arial"/>
                <a:ea typeface="Arial"/>
                <a:cs typeface="Arial"/>
                <a:sym typeface="Arial"/>
              </a:defRPr>
            </a:lvl3pPr>
            <a:lvl4pPr lvl="3" rtl="0">
              <a:buNone/>
              <a:defRPr sz="1600">
                <a:solidFill>
                  <a:schemeClr val="lt1"/>
                </a:solidFill>
                <a:latin typeface="Arial"/>
                <a:ea typeface="Arial"/>
                <a:cs typeface="Arial"/>
                <a:sym typeface="Arial"/>
              </a:defRPr>
            </a:lvl4pPr>
            <a:lvl5pPr lvl="4" rtl="0">
              <a:buNone/>
              <a:defRPr sz="1600">
                <a:solidFill>
                  <a:schemeClr val="lt1"/>
                </a:solidFill>
                <a:latin typeface="Arial"/>
                <a:ea typeface="Arial"/>
                <a:cs typeface="Arial"/>
                <a:sym typeface="Arial"/>
              </a:defRPr>
            </a:lvl5pPr>
            <a:lvl6pPr lvl="5" rtl="0">
              <a:buNone/>
              <a:defRPr sz="1600">
                <a:solidFill>
                  <a:schemeClr val="lt1"/>
                </a:solidFill>
                <a:latin typeface="Arial"/>
                <a:ea typeface="Arial"/>
                <a:cs typeface="Arial"/>
                <a:sym typeface="Arial"/>
              </a:defRPr>
            </a:lvl6pPr>
            <a:lvl7pPr lvl="6" rtl="0">
              <a:buNone/>
              <a:defRPr sz="1600">
                <a:solidFill>
                  <a:schemeClr val="lt1"/>
                </a:solidFill>
                <a:latin typeface="Arial"/>
                <a:ea typeface="Arial"/>
                <a:cs typeface="Arial"/>
                <a:sym typeface="Arial"/>
              </a:defRPr>
            </a:lvl7pPr>
            <a:lvl8pPr lvl="7" rtl="0">
              <a:buNone/>
              <a:defRPr sz="1600">
                <a:solidFill>
                  <a:schemeClr val="lt1"/>
                </a:solidFill>
                <a:latin typeface="Arial"/>
                <a:ea typeface="Arial"/>
                <a:cs typeface="Arial"/>
                <a:sym typeface="Arial"/>
              </a:defRPr>
            </a:lvl8pPr>
            <a:lvl9pPr lvl="8" rtl="0">
              <a:buNone/>
              <a:defRPr sz="1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g2fb31b4a765_0_118"/>
          <p:cNvSpPr txBox="1"/>
          <p:nvPr/>
        </p:nvSpPr>
        <p:spPr>
          <a:xfrm>
            <a:off x="1632000" y="432001"/>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107" name="Google Shape;107;g2fb31b4a765_0_118"/>
          <p:cNvSpPr txBox="1">
            <a:spLocks noGrp="1"/>
          </p:cNvSpPr>
          <p:nvPr>
            <p:ph type="body" idx="1"/>
          </p:nvPr>
        </p:nvSpPr>
        <p:spPr>
          <a:xfrm>
            <a:off x="1440000" y="358848"/>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75B5B8"/>
              </a:buClr>
              <a:buSzPts val="3200"/>
              <a:buNone/>
              <a:defRPr sz="3200" b="1">
                <a:solidFill>
                  <a:srgbClr val="75B5B8"/>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8" name="Google Shape;108;g2fb31b4a765_0_118"/>
          <p:cNvSpPr txBox="1">
            <a:spLocks noGrp="1"/>
          </p:cNvSpPr>
          <p:nvPr>
            <p:ph type="body" idx="2"/>
          </p:nvPr>
        </p:nvSpPr>
        <p:spPr>
          <a:xfrm>
            <a:off x="1440000" y="1632001"/>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dk1"/>
              </a:buClr>
              <a:buSzPts val="1600"/>
              <a:buNone/>
              <a:defRPr sz="1600" b="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9" name="Google Shape;109;g2fb31b4a765_0_11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rtl="0">
              <a:buNone/>
              <a:defRPr sz="1600">
                <a:solidFill>
                  <a:srgbClr val="75B5B8"/>
                </a:solidFill>
                <a:latin typeface="Arial"/>
                <a:ea typeface="Arial"/>
                <a:cs typeface="Arial"/>
                <a:sym typeface="Arial"/>
              </a:defRPr>
            </a:lvl1pPr>
            <a:lvl2pPr lvl="1" rtl="0">
              <a:buNone/>
              <a:defRPr sz="1600">
                <a:solidFill>
                  <a:srgbClr val="75B5B8"/>
                </a:solidFill>
                <a:latin typeface="Arial"/>
                <a:ea typeface="Arial"/>
                <a:cs typeface="Arial"/>
                <a:sym typeface="Arial"/>
              </a:defRPr>
            </a:lvl2pPr>
            <a:lvl3pPr lvl="2" rtl="0">
              <a:buNone/>
              <a:defRPr sz="1600">
                <a:solidFill>
                  <a:srgbClr val="75B5B8"/>
                </a:solidFill>
                <a:latin typeface="Arial"/>
                <a:ea typeface="Arial"/>
                <a:cs typeface="Arial"/>
                <a:sym typeface="Arial"/>
              </a:defRPr>
            </a:lvl3pPr>
            <a:lvl4pPr lvl="3" rtl="0">
              <a:buNone/>
              <a:defRPr sz="1600">
                <a:solidFill>
                  <a:srgbClr val="75B5B8"/>
                </a:solidFill>
                <a:latin typeface="Arial"/>
                <a:ea typeface="Arial"/>
                <a:cs typeface="Arial"/>
                <a:sym typeface="Arial"/>
              </a:defRPr>
            </a:lvl4pPr>
            <a:lvl5pPr lvl="4" rtl="0">
              <a:buNone/>
              <a:defRPr sz="1600">
                <a:solidFill>
                  <a:srgbClr val="75B5B8"/>
                </a:solidFill>
                <a:latin typeface="Arial"/>
                <a:ea typeface="Arial"/>
                <a:cs typeface="Arial"/>
                <a:sym typeface="Arial"/>
              </a:defRPr>
            </a:lvl5pPr>
            <a:lvl6pPr lvl="5" rtl="0">
              <a:buNone/>
              <a:defRPr sz="1600">
                <a:solidFill>
                  <a:srgbClr val="75B5B8"/>
                </a:solidFill>
                <a:latin typeface="Arial"/>
                <a:ea typeface="Arial"/>
                <a:cs typeface="Arial"/>
                <a:sym typeface="Arial"/>
              </a:defRPr>
            </a:lvl6pPr>
            <a:lvl7pPr lvl="6" rtl="0">
              <a:buNone/>
              <a:defRPr sz="1600">
                <a:solidFill>
                  <a:srgbClr val="75B5B8"/>
                </a:solidFill>
                <a:latin typeface="Arial"/>
                <a:ea typeface="Arial"/>
                <a:cs typeface="Arial"/>
                <a:sym typeface="Arial"/>
              </a:defRPr>
            </a:lvl7pPr>
            <a:lvl8pPr lvl="7" rtl="0">
              <a:buNone/>
              <a:defRPr sz="1600">
                <a:solidFill>
                  <a:srgbClr val="75B5B8"/>
                </a:solidFill>
                <a:latin typeface="Arial"/>
                <a:ea typeface="Arial"/>
                <a:cs typeface="Arial"/>
                <a:sym typeface="Arial"/>
              </a:defRPr>
            </a:lvl8pPr>
            <a:lvl9pPr lvl="8" rtl="0">
              <a:buNone/>
              <a:defRPr sz="1600">
                <a:solidFill>
                  <a:srgbClr val="75B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g2fb31b4a765_0_12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g2fb31b4a765_0_12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13" name="Google Shape;113;g2fb31b4a765_0_1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2fb31b4a765_0_1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g2fb31b4a765_0_1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
        <p:cNvGrpSpPr/>
        <p:nvPr/>
      </p:nvGrpSpPr>
      <p:grpSpPr>
        <a:xfrm>
          <a:off x="0" y="0"/>
          <a:ext cx="0" cy="0"/>
          <a:chOff x="0" y="0"/>
          <a:chExt cx="0" cy="0"/>
        </a:xfrm>
      </p:grpSpPr>
      <p:sp>
        <p:nvSpPr>
          <p:cNvPr id="117" name="Google Shape;117;g2fb31b4a765_0_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2fb31b4a765_0_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2fb31b4a765_0_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g2fb31b4a765_0_1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2fb31b4a765_0_1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g2fb31b4a765_0_13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g2fb31b4a765_0_13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5" name="Google Shape;125;g2fb31b4a765_0_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2fb31b4a765_0_1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2fb31b4a765_0_1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g2fb31b4a765_0_1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g2fb31b4a765_0_14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1" name="Google Shape;131;g2fb31b4a765_0_14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2" name="Google Shape;132;g2fb31b4a765_0_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2fb31b4a765_0_1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g2fb31b4a765_0_1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
        <p:cNvGrpSpPr/>
        <p:nvPr/>
      </p:nvGrpSpPr>
      <p:grpSpPr>
        <a:xfrm>
          <a:off x="0" y="0"/>
          <a:ext cx="0" cy="0"/>
          <a:chOff x="0" y="0"/>
          <a:chExt cx="0" cy="0"/>
        </a:xfrm>
      </p:grpSpPr>
      <p:sp>
        <p:nvSpPr>
          <p:cNvPr id="136" name="Google Shape;136;g2fb31b4a765_0_14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g2fb31b4a765_0_14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8" name="Google Shape;138;g2fb31b4a765_0_14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9" name="Google Shape;139;g2fb31b4a765_0_14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40" name="Google Shape;140;g2fb31b4a765_0_14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1" name="Google Shape;141;g2fb31b4a765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2fb31b4a765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g2fb31b4a765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g2fb31b4a765_0_1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2fb31b4a765_0_1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g2fb31b4a765_0_1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2fb31b4a765_0_1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g2fb31b4a765_0_1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2fb31b4a765_0_1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fb31b4a765_0_1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3"/>
        <p:cNvGrpSpPr/>
        <p:nvPr/>
      </p:nvGrpSpPr>
      <p:grpSpPr>
        <a:xfrm>
          <a:off x="0" y="0"/>
          <a:ext cx="0" cy="0"/>
          <a:chOff x="0" y="0"/>
          <a:chExt cx="0" cy="0"/>
        </a:xfrm>
      </p:grpSpPr>
      <p:sp>
        <p:nvSpPr>
          <p:cNvPr id="154" name="Google Shape;154;g2fb31b4a765_0_16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2fb31b4a765_0_16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56" name="Google Shape;156;g2fb31b4a765_0_16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7" name="Google Shape;157;g2fb31b4a765_0_1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2fb31b4a765_0_1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g2fb31b4a765_0_1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0"/>
        <p:cNvGrpSpPr/>
        <p:nvPr/>
      </p:nvGrpSpPr>
      <p:grpSpPr>
        <a:xfrm>
          <a:off x="0" y="0"/>
          <a:ext cx="0" cy="0"/>
          <a:chOff x="0" y="0"/>
          <a:chExt cx="0" cy="0"/>
        </a:xfrm>
      </p:grpSpPr>
      <p:sp>
        <p:nvSpPr>
          <p:cNvPr id="161" name="Google Shape;161;g2fb31b4a765_0_17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g2fb31b4a765_0_173"/>
          <p:cNvSpPr>
            <a:spLocks noGrp="1"/>
          </p:cNvSpPr>
          <p:nvPr>
            <p:ph type="pic" idx="2"/>
          </p:nvPr>
        </p:nvSpPr>
        <p:spPr>
          <a:xfrm>
            <a:off x="5183188" y="987425"/>
            <a:ext cx="6172200" cy="4873500"/>
          </a:xfrm>
          <a:prstGeom prst="rect">
            <a:avLst/>
          </a:prstGeom>
          <a:noFill/>
          <a:ln>
            <a:noFill/>
          </a:ln>
        </p:spPr>
      </p:sp>
      <p:sp>
        <p:nvSpPr>
          <p:cNvPr id="163" name="Google Shape;163;g2fb31b4a765_0_17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64" name="Google Shape;164;g2fb31b4a765_0_1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g2fb31b4a765_0_1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g2fb31b4a765_0_1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7"/>
        <p:cNvGrpSpPr/>
        <p:nvPr/>
      </p:nvGrpSpPr>
      <p:grpSpPr>
        <a:xfrm>
          <a:off x="0" y="0"/>
          <a:ext cx="0" cy="0"/>
          <a:chOff x="0" y="0"/>
          <a:chExt cx="0" cy="0"/>
        </a:xfrm>
      </p:grpSpPr>
      <p:sp>
        <p:nvSpPr>
          <p:cNvPr id="168" name="Google Shape;168;g2fb31b4a765_0_1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g2fb31b4a765_0_18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0" name="Google Shape;170;g2fb31b4a765_0_1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g2fb31b4a765_0_1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g2fb31b4a765_0_1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
        <p:cNvGrpSpPr/>
        <p:nvPr/>
      </p:nvGrpSpPr>
      <p:grpSpPr>
        <a:xfrm>
          <a:off x="0" y="0"/>
          <a:ext cx="0" cy="0"/>
          <a:chOff x="0" y="0"/>
          <a:chExt cx="0" cy="0"/>
        </a:xfrm>
      </p:grpSpPr>
      <p:sp>
        <p:nvSpPr>
          <p:cNvPr id="174" name="Google Shape;174;g2fb31b4a765_0_1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5" name="Google Shape;175;g2fb31b4a765_0_1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6" name="Google Shape;176;g2fb31b4a765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g2fb31b4a765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g2fb31b4a765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g2fb31b4a765_0_244"/>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187" name="Google Shape;187;g2fb31b4a765_0_244"/>
          <p:cNvSpPr txBox="1">
            <a:spLocks noGrp="1"/>
          </p:cNvSpPr>
          <p:nvPr>
            <p:ph type="body" idx="1"/>
          </p:nvPr>
        </p:nvSpPr>
        <p:spPr>
          <a:xfrm>
            <a:off x="1440000" y="358848"/>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75B5B8"/>
              </a:buClr>
              <a:buSzPts val="3200"/>
              <a:buNone/>
              <a:defRPr sz="3200" b="1">
                <a:solidFill>
                  <a:srgbClr val="75B5B8"/>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88" name="Google Shape;188;g2fb31b4a765_0_244"/>
          <p:cNvSpPr txBox="1">
            <a:spLocks noGrp="1"/>
          </p:cNvSpPr>
          <p:nvPr>
            <p:ph type="body" idx="2"/>
          </p:nvPr>
        </p:nvSpPr>
        <p:spPr>
          <a:xfrm>
            <a:off x="1440000" y="1632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dk1"/>
              </a:buClr>
              <a:buSzPts val="1600"/>
              <a:buNone/>
              <a:defRPr sz="1600" b="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89" name="Google Shape;189;g2fb31b4a765_0_244"/>
          <p:cNvSpPr txBox="1">
            <a:spLocks noGrp="1"/>
          </p:cNvSpPr>
          <p:nvPr>
            <p:ph type="sldNum" idx="12"/>
          </p:nvPr>
        </p:nvSpPr>
        <p:spPr>
          <a:xfrm>
            <a:off x="11409045" y="6333134"/>
            <a:ext cx="731700" cy="525000"/>
          </a:xfrm>
          <a:prstGeom prst="rect">
            <a:avLst/>
          </a:prstGeom>
        </p:spPr>
        <p:txBody>
          <a:bodyPr spcFirstLastPara="1" wrap="square" lIns="121900" tIns="60925" rIns="121900" bIns="60925" anchor="t" anchorCtr="0">
            <a:noAutofit/>
          </a:bodyPr>
          <a:lstStyle>
            <a:lvl1pPr lvl="0" rtl="0">
              <a:buNone/>
              <a:defRPr sz="1600">
                <a:solidFill>
                  <a:srgbClr val="75B5B8"/>
                </a:solidFill>
                <a:latin typeface="Arial"/>
                <a:ea typeface="Arial"/>
                <a:cs typeface="Arial"/>
                <a:sym typeface="Arial"/>
              </a:defRPr>
            </a:lvl1pPr>
            <a:lvl2pPr lvl="1" rtl="0">
              <a:buNone/>
              <a:defRPr sz="1600">
                <a:solidFill>
                  <a:srgbClr val="75B5B8"/>
                </a:solidFill>
                <a:latin typeface="Arial"/>
                <a:ea typeface="Arial"/>
                <a:cs typeface="Arial"/>
                <a:sym typeface="Arial"/>
              </a:defRPr>
            </a:lvl2pPr>
            <a:lvl3pPr lvl="2" rtl="0">
              <a:buNone/>
              <a:defRPr sz="1600">
                <a:solidFill>
                  <a:srgbClr val="75B5B8"/>
                </a:solidFill>
                <a:latin typeface="Arial"/>
                <a:ea typeface="Arial"/>
                <a:cs typeface="Arial"/>
                <a:sym typeface="Arial"/>
              </a:defRPr>
            </a:lvl3pPr>
            <a:lvl4pPr lvl="3" rtl="0">
              <a:buNone/>
              <a:defRPr sz="1600">
                <a:solidFill>
                  <a:srgbClr val="75B5B8"/>
                </a:solidFill>
                <a:latin typeface="Arial"/>
                <a:ea typeface="Arial"/>
                <a:cs typeface="Arial"/>
                <a:sym typeface="Arial"/>
              </a:defRPr>
            </a:lvl4pPr>
            <a:lvl5pPr lvl="4" rtl="0">
              <a:buNone/>
              <a:defRPr sz="1600">
                <a:solidFill>
                  <a:srgbClr val="75B5B8"/>
                </a:solidFill>
                <a:latin typeface="Arial"/>
                <a:ea typeface="Arial"/>
                <a:cs typeface="Arial"/>
                <a:sym typeface="Arial"/>
              </a:defRPr>
            </a:lvl5pPr>
            <a:lvl6pPr lvl="5" rtl="0">
              <a:buNone/>
              <a:defRPr sz="1600">
                <a:solidFill>
                  <a:srgbClr val="75B5B8"/>
                </a:solidFill>
                <a:latin typeface="Arial"/>
                <a:ea typeface="Arial"/>
                <a:cs typeface="Arial"/>
                <a:sym typeface="Arial"/>
              </a:defRPr>
            </a:lvl6pPr>
            <a:lvl7pPr lvl="6" rtl="0">
              <a:buNone/>
              <a:defRPr sz="1600">
                <a:solidFill>
                  <a:srgbClr val="75B5B8"/>
                </a:solidFill>
                <a:latin typeface="Arial"/>
                <a:ea typeface="Arial"/>
                <a:cs typeface="Arial"/>
                <a:sym typeface="Arial"/>
              </a:defRPr>
            </a:lvl7pPr>
            <a:lvl8pPr lvl="7" rtl="0">
              <a:buNone/>
              <a:defRPr sz="1600">
                <a:solidFill>
                  <a:srgbClr val="75B5B8"/>
                </a:solidFill>
                <a:latin typeface="Arial"/>
                <a:ea typeface="Arial"/>
                <a:cs typeface="Arial"/>
                <a:sym typeface="Arial"/>
              </a:defRPr>
            </a:lvl8pPr>
            <a:lvl9pPr lvl="8" rtl="0">
              <a:buNone/>
              <a:defRPr sz="1600">
                <a:solidFill>
                  <a:srgbClr val="75B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g2fb31b4a765_0_249"/>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192" name="Google Shape;192;g2fb31b4a765_0_249"/>
          <p:cNvSpPr txBox="1">
            <a:spLocks noGrp="1"/>
          </p:cNvSpPr>
          <p:nvPr>
            <p:ph type="body" idx="1"/>
          </p:nvPr>
        </p:nvSpPr>
        <p:spPr>
          <a:xfrm>
            <a:off x="1632000" y="2063999"/>
            <a:ext cx="8158500" cy="3921300"/>
          </a:xfrm>
          <a:prstGeom prst="rect">
            <a:avLst/>
          </a:prstGeom>
          <a:noFill/>
          <a:ln>
            <a:noFill/>
          </a:ln>
        </p:spPr>
        <p:txBody>
          <a:bodyPr spcFirstLastPara="1" wrap="square" lIns="0" tIns="0" rIns="0" bIns="0" anchor="t" anchorCtr="0">
            <a:normAutofit/>
          </a:bodyPr>
          <a:lstStyle>
            <a:lvl1pPr marL="457200" lvl="0" indent="-330200" algn="l" rtl="0">
              <a:lnSpc>
                <a:spcPct val="120000"/>
              </a:lnSpc>
              <a:spcBef>
                <a:spcPts val="1000"/>
              </a:spcBef>
              <a:spcAft>
                <a:spcPts val="0"/>
              </a:spcAft>
              <a:buClr>
                <a:schemeClr val="dk1"/>
              </a:buClr>
              <a:buSzPts val="1600"/>
              <a:buChar char="•"/>
              <a:defRPr sz="1600">
                <a:latin typeface="Arial"/>
                <a:ea typeface="Arial"/>
                <a:cs typeface="Arial"/>
                <a:sym typeface="Arial"/>
              </a:defRPr>
            </a:lvl1pPr>
            <a:lvl2pPr marL="914400" lvl="1"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93" name="Google Shape;193;g2fb31b4a765_0_249"/>
          <p:cNvSpPr txBox="1">
            <a:spLocks noGrp="1"/>
          </p:cNvSpPr>
          <p:nvPr>
            <p:ph type="body" idx="2"/>
          </p:nvPr>
        </p:nvSpPr>
        <p:spPr>
          <a:xfrm>
            <a:off x="1632000" y="401453"/>
            <a:ext cx="8158500" cy="780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94" name="Google Shape;194;g2fb31b4a765_0_249"/>
          <p:cNvSpPr txBox="1">
            <a:spLocks noGrp="1"/>
          </p:cNvSpPr>
          <p:nvPr>
            <p:ph type="sldNum" idx="12"/>
          </p:nvPr>
        </p:nvSpPr>
        <p:spPr>
          <a:xfrm>
            <a:off x="11409045" y="6333134"/>
            <a:ext cx="731700" cy="525000"/>
          </a:xfrm>
          <a:prstGeom prst="rect">
            <a:avLst/>
          </a:prstGeom>
        </p:spPr>
        <p:txBody>
          <a:bodyPr spcFirstLastPara="1" wrap="square" lIns="121900" tIns="60925" rIns="121900" bIns="60925" anchor="t" anchorCtr="0">
            <a:noAutofit/>
          </a:bodyPr>
          <a:lstStyle>
            <a:lvl1pPr lvl="0" rtl="0">
              <a:buNone/>
              <a:defRPr sz="1600">
                <a:solidFill>
                  <a:schemeClr val="dk1"/>
                </a:solidFill>
                <a:latin typeface="Arial"/>
                <a:ea typeface="Arial"/>
                <a:cs typeface="Arial"/>
                <a:sym typeface="Arial"/>
              </a:defRPr>
            </a:lvl1pPr>
            <a:lvl2pPr lvl="1" rtl="0">
              <a:buNone/>
              <a:defRPr sz="1600">
                <a:solidFill>
                  <a:schemeClr val="dk1"/>
                </a:solidFill>
                <a:latin typeface="Arial"/>
                <a:ea typeface="Arial"/>
                <a:cs typeface="Arial"/>
                <a:sym typeface="Arial"/>
              </a:defRPr>
            </a:lvl2pPr>
            <a:lvl3pPr lvl="2" rtl="0">
              <a:buNone/>
              <a:defRPr sz="1600">
                <a:solidFill>
                  <a:schemeClr val="dk1"/>
                </a:solidFill>
                <a:latin typeface="Arial"/>
                <a:ea typeface="Arial"/>
                <a:cs typeface="Arial"/>
                <a:sym typeface="Arial"/>
              </a:defRPr>
            </a:lvl3pPr>
            <a:lvl4pPr lvl="3" rtl="0">
              <a:buNone/>
              <a:defRPr sz="1600">
                <a:solidFill>
                  <a:schemeClr val="dk1"/>
                </a:solidFill>
                <a:latin typeface="Arial"/>
                <a:ea typeface="Arial"/>
                <a:cs typeface="Arial"/>
                <a:sym typeface="Arial"/>
              </a:defRPr>
            </a:lvl4pPr>
            <a:lvl5pPr lvl="4" rtl="0">
              <a:buNone/>
              <a:defRPr sz="1600">
                <a:solidFill>
                  <a:schemeClr val="dk1"/>
                </a:solidFill>
                <a:latin typeface="Arial"/>
                <a:ea typeface="Arial"/>
                <a:cs typeface="Arial"/>
                <a:sym typeface="Arial"/>
              </a:defRPr>
            </a:lvl5pPr>
            <a:lvl6pPr lvl="5" rtl="0">
              <a:buNone/>
              <a:defRPr sz="1600">
                <a:solidFill>
                  <a:schemeClr val="dk1"/>
                </a:solidFill>
                <a:latin typeface="Arial"/>
                <a:ea typeface="Arial"/>
                <a:cs typeface="Arial"/>
                <a:sym typeface="Arial"/>
              </a:defRPr>
            </a:lvl6pPr>
            <a:lvl7pPr lvl="6" rtl="0">
              <a:buNone/>
              <a:defRPr sz="1600">
                <a:solidFill>
                  <a:schemeClr val="dk1"/>
                </a:solidFill>
                <a:latin typeface="Arial"/>
                <a:ea typeface="Arial"/>
                <a:cs typeface="Arial"/>
                <a:sym typeface="Arial"/>
              </a:defRPr>
            </a:lvl7pPr>
            <a:lvl8pPr lvl="7" rtl="0">
              <a:buNone/>
              <a:defRPr sz="1600">
                <a:solidFill>
                  <a:schemeClr val="dk1"/>
                </a:solidFill>
                <a:latin typeface="Arial"/>
                <a:ea typeface="Arial"/>
                <a:cs typeface="Arial"/>
                <a:sym typeface="Arial"/>
              </a:defRPr>
            </a:lvl8pPr>
            <a:lvl9pPr lvl="8" rtl="0">
              <a:buNone/>
              <a:defRPr sz="1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95"/>
        <p:cNvGrpSpPr/>
        <p:nvPr/>
      </p:nvGrpSpPr>
      <p:grpSpPr>
        <a:xfrm>
          <a:off x="0" y="0"/>
          <a:ext cx="0" cy="0"/>
          <a:chOff x="0" y="0"/>
          <a:chExt cx="0" cy="0"/>
        </a:xfrm>
      </p:grpSpPr>
      <p:pic>
        <p:nvPicPr>
          <p:cNvPr id="196" name="Google Shape;196;g2fb31b4a765_0_254"/>
          <p:cNvPicPr preferRelativeResize="0"/>
          <p:nvPr/>
        </p:nvPicPr>
        <p:blipFill rotWithShape="1">
          <a:blip r:embed="rId3">
            <a:alphaModFix/>
          </a:blip>
          <a:srcRect/>
          <a:stretch/>
        </p:blipFill>
        <p:spPr>
          <a:xfrm>
            <a:off x="384001" y="384001"/>
            <a:ext cx="816000" cy="628721"/>
          </a:xfrm>
          <a:prstGeom prst="rect">
            <a:avLst/>
          </a:prstGeom>
          <a:noFill/>
          <a:ln>
            <a:noFill/>
          </a:ln>
        </p:spPr>
      </p:pic>
      <p:sp>
        <p:nvSpPr>
          <p:cNvPr id="197" name="Google Shape;197;g2fb31b4a765_0_254"/>
          <p:cNvSpPr txBox="1">
            <a:spLocks noGrp="1"/>
          </p:cNvSpPr>
          <p:nvPr>
            <p:ph type="body" idx="1"/>
          </p:nvPr>
        </p:nvSpPr>
        <p:spPr>
          <a:xfrm>
            <a:off x="1440000" y="1440001"/>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98" name="Google Shape;198;g2fb31b4a765_0_254"/>
          <p:cNvSpPr txBox="1">
            <a:spLocks noGrp="1"/>
          </p:cNvSpPr>
          <p:nvPr>
            <p:ph type="body" idx="2"/>
          </p:nvPr>
        </p:nvSpPr>
        <p:spPr>
          <a:xfrm>
            <a:off x="1440000" y="2688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lt1"/>
              </a:buClr>
              <a:buSzPts val="1600"/>
              <a:buNone/>
              <a:defRPr sz="1600" b="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99" name="Google Shape;199;g2fb31b4a765_0_254"/>
          <p:cNvSpPr txBox="1">
            <a:spLocks noGrp="1"/>
          </p:cNvSpPr>
          <p:nvPr>
            <p:ph type="sldNum" idx="12"/>
          </p:nvPr>
        </p:nvSpPr>
        <p:spPr>
          <a:xfrm>
            <a:off x="11409045" y="6333134"/>
            <a:ext cx="731700" cy="525000"/>
          </a:xfrm>
          <a:prstGeom prst="rect">
            <a:avLst/>
          </a:prstGeom>
        </p:spPr>
        <p:txBody>
          <a:bodyPr spcFirstLastPara="1" wrap="square" lIns="121900" tIns="60925" rIns="121900" bIns="60925" anchor="t" anchorCtr="0">
            <a:noAutofit/>
          </a:bodyPr>
          <a:lstStyle>
            <a:lvl1pPr lvl="0" rtl="0">
              <a:buNone/>
              <a:defRPr sz="1600">
                <a:solidFill>
                  <a:schemeClr val="lt1"/>
                </a:solidFill>
                <a:latin typeface="Arial"/>
                <a:ea typeface="Arial"/>
                <a:cs typeface="Arial"/>
                <a:sym typeface="Arial"/>
              </a:defRPr>
            </a:lvl1pPr>
            <a:lvl2pPr lvl="1" rtl="0">
              <a:buNone/>
              <a:defRPr sz="1600">
                <a:solidFill>
                  <a:schemeClr val="lt1"/>
                </a:solidFill>
                <a:latin typeface="Arial"/>
                <a:ea typeface="Arial"/>
                <a:cs typeface="Arial"/>
                <a:sym typeface="Arial"/>
              </a:defRPr>
            </a:lvl2pPr>
            <a:lvl3pPr lvl="2" rtl="0">
              <a:buNone/>
              <a:defRPr sz="1600">
                <a:solidFill>
                  <a:schemeClr val="lt1"/>
                </a:solidFill>
                <a:latin typeface="Arial"/>
                <a:ea typeface="Arial"/>
                <a:cs typeface="Arial"/>
                <a:sym typeface="Arial"/>
              </a:defRPr>
            </a:lvl3pPr>
            <a:lvl4pPr lvl="3" rtl="0">
              <a:buNone/>
              <a:defRPr sz="1600">
                <a:solidFill>
                  <a:schemeClr val="lt1"/>
                </a:solidFill>
                <a:latin typeface="Arial"/>
                <a:ea typeface="Arial"/>
                <a:cs typeface="Arial"/>
                <a:sym typeface="Arial"/>
              </a:defRPr>
            </a:lvl4pPr>
            <a:lvl5pPr lvl="4" rtl="0">
              <a:buNone/>
              <a:defRPr sz="1600">
                <a:solidFill>
                  <a:schemeClr val="lt1"/>
                </a:solidFill>
                <a:latin typeface="Arial"/>
                <a:ea typeface="Arial"/>
                <a:cs typeface="Arial"/>
                <a:sym typeface="Arial"/>
              </a:defRPr>
            </a:lvl5pPr>
            <a:lvl6pPr lvl="5" rtl="0">
              <a:buNone/>
              <a:defRPr sz="1600">
                <a:solidFill>
                  <a:schemeClr val="lt1"/>
                </a:solidFill>
                <a:latin typeface="Arial"/>
                <a:ea typeface="Arial"/>
                <a:cs typeface="Arial"/>
                <a:sym typeface="Arial"/>
              </a:defRPr>
            </a:lvl6pPr>
            <a:lvl7pPr lvl="6" rtl="0">
              <a:buNone/>
              <a:defRPr sz="1600">
                <a:solidFill>
                  <a:schemeClr val="lt1"/>
                </a:solidFill>
                <a:latin typeface="Arial"/>
                <a:ea typeface="Arial"/>
                <a:cs typeface="Arial"/>
                <a:sym typeface="Arial"/>
              </a:defRPr>
            </a:lvl7pPr>
            <a:lvl8pPr lvl="7" rtl="0">
              <a:buNone/>
              <a:defRPr sz="1600">
                <a:solidFill>
                  <a:schemeClr val="lt1"/>
                </a:solidFill>
                <a:latin typeface="Arial"/>
                <a:ea typeface="Arial"/>
                <a:cs typeface="Arial"/>
                <a:sym typeface="Arial"/>
              </a:defRPr>
            </a:lvl8pPr>
            <a:lvl9pPr lvl="8" rtl="0">
              <a:buNone/>
              <a:defRPr sz="1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g2fb31b4a765_0_259"/>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202" name="Google Shape;202;g2fb31b4a765_0_259"/>
          <p:cNvSpPr txBox="1">
            <a:spLocks noGrp="1"/>
          </p:cNvSpPr>
          <p:nvPr>
            <p:ph type="body" idx="1"/>
          </p:nvPr>
        </p:nvSpPr>
        <p:spPr>
          <a:xfrm>
            <a:off x="1632000" y="401453"/>
            <a:ext cx="8158500" cy="780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03" name="Google Shape;203;g2fb31b4a765_0_259"/>
          <p:cNvSpPr>
            <a:spLocks noGrp="1"/>
          </p:cNvSpPr>
          <p:nvPr>
            <p:ph type="pic" idx="2"/>
          </p:nvPr>
        </p:nvSpPr>
        <p:spPr>
          <a:xfrm>
            <a:off x="0" y="1212801"/>
            <a:ext cx="12147600" cy="5450400"/>
          </a:xfrm>
          <a:prstGeom prst="rect">
            <a:avLst/>
          </a:prstGeom>
          <a:noFill/>
          <a:ln>
            <a:noFill/>
          </a:ln>
        </p:spPr>
      </p:sp>
      <p:sp>
        <p:nvSpPr>
          <p:cNvPr id="204" name="Google Shape;204;g2fb31b4a765_0_259"/>
          <p:cNvSpPr txBox="1">
            <a:spLocks noGrp="1"/>
          </p:cNvSpPr>
          <p:nvPr>
            <p:ph type="sldNum" idx="12"/>
          </p:nvPr>
        </p:nvSpPr>
        <p:spPr>
          <a:xfrm>
            <a:off x="11409045" y="6333134"/>
            <a:ext cx="731700" cy="525000"/>
          </a:xfrm>
          <a:prstGeom prst="rect">
            <a:avLst/>
          </a:prstGeom>
        </p:spPr>
        <p:txBody>
          <a:bodyPr spcFirstLastPara="1" wrap="square" lIns="121900" tIns="60925" rIns="121900" bIns="60925" anchor="t" anchorCtr="0">
            <a:noAutofit/>
          </a:bodyPr>
          <a:lstStyle>
            <a:lvl1pPr lvl="0" rtl="0">
              <a:buNone/>
              <a:defRPr sz="1600">
                <a:solidFill>
                  <a:schemeClr val="lt1"/>
                </a:solidFill>
                <a:latin typeface="Arial"/>
                <a:ea typeface="Arial"/>
                <a:cs typeface="Arial"/>
                <a:sym typeface="Arial"/>
              </a:defRPr>
            </a:lvl1pPr>
            <a:lvl2pPr lvl="1" rtl="0">
              <a:buNone/>
              <a:defRPr sz="1600">
                <a:solidFill>
                  <a:schemeClr val="lt1"/>
                </a:solidFill>
                <a:latin typeface="Arial"/>
                <a:ea typeface="Arial"/>
                <a:cs typeface="Arial"/>
                <a:sym typeface="Arial"/>
              </a:defRPr>
            </a:lvl2pPr>
            <a:lvl3pPr lvl="2" rtl="0">
              <a:buNone/>
              <a:defRPr sz="1600">
                <a:solidFill>
                  <a:schemeClr val="lt1"/>
                </a:solidFill>
                <a:latin typeface="Arial"/>
                <a:ea typeface="Arial"/>
                <a:cs typeface="Arial"/>
                <a:sym typeface="Arial"/>
              </a:defRPr>
            </a:lvl3pPr>
            <a:lvl4pPr lvl="3" rtl="0">
              <a:buNone/>
              <a:defRPr sz="1600">
                <a:solidFill>
                  <a:schemeClr val="lt1"/>
                </a:solidFill>
                <a:latin typeface="Arial"/>
                <a:ea typeface="Arial"/>
                <a:cs typeface="Arial"/>
                <a:sym typeface="Arial"/>
              </a:defRPr>
            </a:lvl4pPr>
            <a:lvl5pPr lvl="4" rtl="0">
              <a:buNone/>
              <a:defRPr sz="1600">
                <a:solidFill>
                  <a:schemeClr val="lt1"/>
                </a:solidFill>
                <a:latin typeface="Arial"/>
                <a:ea typeface="Arial"/>
                <a:cs typeface="Arial"/>
                <a:sym typeface="Arial"/>
              </a:defRPr>
            </a:lvl5pPr>
            <a:lvl6pPr lvl="5" rtl="0">
              <a:buNone/>
              <a:defRPr sz="1600">
                <a:solidFill>
                  <a:schemeClr val="lt1"/>
                </a:solidFill>
                <a:latin typeface="Arial"/>
                <a:ea typeface="Arial"/>
                <a:cs typeface="Arial"/>
                <a:sym typeface="Arial"/>
              </a:defRPr>
            </a:lvl6pPr>
            <a:lvl7pPr lvl="6" rtl="0">
              <a:buNone/>
              <a:defRPr sz="1600">
                <a:solidFill>
                  <a:schemeClr val="lt1"/>
                </a:solidFill>
                <a:latin typeface="Arial"/>
                <a:ea typeface="Arial"/>
                <a:cs typeface="Arial"/>
                <a:sym typeface="Arial"/>
              </a:defRPr>
            </a:lvl7pPr>
            <a:lvl8pPr lvl="7" rtl="0">
              <a:buNone/>
              <a:defRPr sz="1600">
                <a:solidFill>
                  <a:schemeClr val="lt1"/>
                </a:solidFill>
                <a:latin typeface="Arial"/>
                <a:ea typeface="Arial"/>
                <a:cs typeface="Arial"/>
                <a:sym typeface="Arial"/>
              </a:defRPr>
            </a:lvl8pPr>
            <a:lvl9pPr lvl="8" rtl="0">
              <a:buNone/>
              <a:defRPr sz="1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205"/>
        <p:cNvGrpSpPr/>
        <p:nvPr/>
      </p:nvGrpSpPr>
      <p:grpSpPr>
        <a:xfrm>
          <a:off x="0" y="0"/>
          <a:ext cx="0" cy="0"/>
          <a:chOff x="0" y="0"/>
          <a:chExt cx="0" cy="0"/>
        </a:xfrm>
      </p:grpSpPr>
      <p:pic>
        <p:nvPicPr>
          <p:cNvPr id="206" name="Google Shape;206;g2fb31b4a765_0_264"/>
          <p:cNvPicPr preferRelativeResize="0"/>
          <p:nvPr/>
        </p:nvPicPr>
        <p:blipFill rotWithShape="1">
          <a:blip r:embed="rId3">
            <a:alphaModFix/>
          </a:blip>
          <a:srcRect/>
          <a:stretch/>
        </p:blipFill>
        <p:spPr>
          <a:xfrm>
            <a:off x="384001" y="384001"/>
            <a:ext cx="816000" cy="628721"/>
          </a:xfrm>
          <a:prstGeom prst="rect">
            <a:avLst/>
          </a:prstGeom>
          <a:noFill/>
          <a:ln>
            <a:noFill/>
          </a:ln>
        </p:spPr>
      </p:pic>
      <p:sp>
        <p:nvSpPr>
          <p:cNvPr id="207" name="Google Shape;207;g2fb31b4a765_0_264"/>
          <p:cNvSpPr txBox="1">
            <a:spLocks noGrp="1"/>
          </p:cNvSpPr>
          <p:nvPr>
            <p:ph type="body" idx="1"/>
          </p:nvPr>
        </p:nvSpPr>
        <p:spPr>
          <a:xfrm>
            <a:off x="1440000" y="3168000"/>
            <a:ext cx="5424000" cy="12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400"/>
              <a:buNone/>
              <a:defRPr sz="440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dk1"/>
              </a:buClr>
              <a:buSzPts val="4400"/>
              <a:buNone/>
              <a:defRPr sz="4400">
                <a:latin typeface="Arial"/>
                <a:ea typeface="Arial"/>
                <a:cs typeface="Arial"/>
                <a:sym typeface="Arial"/>
              </a:defRPr>
            </a:lvl2pPr>
            <a:lvl3pPr marL="1371600" lvl="2" indent="-508000" algn="l" rtl="0">
              <a:lnSpc>
                <a:spcPct val="90000"/>
              </a:lnSpc>
              <a:spcBef>
                <a:spcPts val="500"/>
              </a:spcBef>
              <a:spcAft>
                <a:spcPts val="0"/>
              </a:spcAft>
              <a:buClr>
                <a:schemeClr val="dk1"/>
              </a:buClr>
              <a:buSzPts val="4400"/>
              <a:buChar char="•"/>
              <a:defRPr sz="4400">
                <a:latin typeface="Arial"/>
                <a:ea typeface="Arial"/>
                <a:cs typeface="Arial"/>
                <a:sym typeface="Arial"/>
              </a:defRPr>
            </a:lvl3pPr>
            <a:lvl4pPr marL="1828800" lvl="3" indent="-508000" algn="l" rtl="0">
              <a:lnSpc>
                <a:spcPct val="90000"/>
              </a:lnSpc>
              <a:spcBef>
                <a:spcPts val="500"/>
              </a:spcBef>
              <a:spcAft>
                <a:spcPts val="0"/>
              </a:spcAft>
              <a:buClr>
                <a:schemeClr val="dk1"/>
              </a:buClr>
              <a:buSzPts val="4400"/>
              <a:buChar char="•"/>
              <a:defRPr sz="4400">
                <a:latin typeface="Arial"/>
                <a:ea typeface="Arial"/>
                <a:cs typeface="Arial"/>
                <a:sym typeface="Arial"/>
              </a:defRPr>
            </a:lvl4pPr>
            <a:lvl5pPr marL="2286000" lvl="4" indent="-508000" algn="l" rtl="0">
              <a:lnSpc>
                <a:spcPct val="90000"/>
              </a:lnSpc>
              <a:spcBef>
                <a:spcPts val="500"/>
              </a:spcBef>
              <a:spcAft>
                <a:spcPts val="0"/>
              </a:spcAft>
              <a:buClr>
                <a:schemeClr val="dk1"/>
              </a:buClr>
              <a:buSzPts val="4400"/>
              <a:buChar char="•"/>
              <a:defRPr sz="4400">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08" name="Google Shape;208;g2fb31b4a765_0_264"/>
          <p:cNvSpPr txBox="1">
            <a:spLocks noGrp="1"/>
          </p:cNvSpPr>
          <p:nvPr>
            <p:ph type="sldNum" idx="12"/>
          </p:nvPr>
        </p:nvSpPr>
        <p:spPr>
          <a:xfrm>
            <a:off x="11409045" y="6333134"/>
            <a:ext cx="731700" cy="525000"/>
          </a:xfrm>
          <a:prstGeom prst="rect">
            <a:avLst/>
          </a:prstGeom>
        </p:spPr>
        <p:txBody>
          <a:bodyPr spcFirstLastPara="1" wrap="square" lIns="121900" tIns="60925" rIns="121900" bIns="60925" anchor="t" anchorCtr="0">
            <a:noAutofit/>
          </a:bodyPr>
          <a:lstStyle>
            <a:lvl1pPr lvl="0" rtl="0">
              <a:buNone/>
              <a:defRPr sz="1600">
                <a:solidFill>
                  <a:schemeClr val="lt1"/>
                </a:solidFill>
                <a:latin typeface="Arial"/>
                <a:ea typeface="Arial"/>
                <a:cs typeface="Arial"/>
                <a:sym typeface="Arial"/>
              </a:defRPr>
            </a:lvl1pPr>
            <a:lvl2pPr lvl="1" rtl="0">
              <a:buNone/>
              <a:defRPr sz="1600">
                <a:solidFill>
                  <a:schemeClr val="lt1"/>
                </a:solidFill>
                <a:latin typeface="Arial"/>
                <a:ea typeface="Arial"/>
                <a:cs typeface="Arial"/>
                <a:sym typeface="Arial"/>
              </a:defRPr>
            </a:lvl2pPr>
            <a:lvl3pPr lvl="2" rtl="0">
              <a:buNone/>
              <a:defRPr sz="1600">
                <a:solidFill>
                  <a:schemeClr val="lt1"/>
                </a:solidFill>
                <a:latin typeface="Arial"/>
                <a:ea typeface="Arial"/>
                <a:cs typeface="Arial"/>
                <a:sym typeface="Arial"/>
              </a:defRPr>
            </a:lvl3pPr>
            <a:lvl4pPr lvl="3" rtl="0">
              <a:buNone/>
              <a:defRPr sz="1600">
                <a:solidFill>
                  <a:schemeClr val="lt1"/>
                </a:solidFill>
                <a:latin typeface="Arial"/>
                <a:ea typeface="Arial"/>
                <a:cs typeface="Arial"/>
                <a:sym typeface="Arial"/>
              </a:defRPr>
            </a:lvl4pPr>
            <a:lvl5pPr lvl="4" rtl="0">
              <a:buNone/>
              <a:defRPr sz="1600">
                <a:solidFill>
                  <a:schemeClr val="lt1"/>
                </a:solidFill>
                <a:latin typeface="Arial"/>
                <a:ea typeface="Arial"/>
                <a:cs typeface="Arial"/>
                <a:sym typeface="Arial"/>
              </a:defRPr>
            </a:lvl5pPr>
            <a:lvl6pPr lvl="5" rtl="0">
              <a:buNone/>
              <a:defRPr sz="1600">
                <a:solidFill>
                  <a:schemeClr val="lt1"/>
                </a:solidFill>
                <a:latin typeface="Arial"/>
                <a:ea typeface="Arial"/>
                <a:cs typeface="Arial"/>
                <a:sym typeface="Arial"/>
              </a:defRPr>
            </a:lvl6pPr>
            <a:lvl7pPr lvl="6" rtl="0">
              <a:buNone/>
              <a:defRPr sz="1600">
                <a:solidFill>
                  <a:schemeClr val="lt1"/>
                </a:solidFill>
                <a:latin typeface="Arial"/>
                <a:ea typeface="Arial"/>
                <a:cs typeface="Arial"/>
                <a:sym typeface="Arial"/>
              </a:defRPr>
            </a:lvl7pPr>
            <a:lvl8pPr lvl="7" rtl="0">
              <a:buNone/>
              <a:defRPr sz="1600">
                <a:solidFill>
                  <a:schemeClr val="lt1"/>
                </a:solidFill>
                <a:latin typeface="Arial"/>
                <a:ea typeface="Arial"/>
                <a:cs typeface="Arial"/>
                <a:sym typeface="Arial"/>
              </a:defRPr>
            </a:lvl8pPr>
            <a:lvl9pPr lvl="8" rtl="0">
              <a:buNone/>
              <a:defRPr sz="1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g2fb31b4a765_0_268"/>
          <p:cNvSpPr txBox="1">
            <a:spLocks noGrp="1"/>
          </p:cNvSpPr>
          <p:nvPr>
            <p:ph type="sldNum" idx="12"/>
          </p:nvPr>
        </p:nvSpPr>
        <p:spPr>
          <a:xfrm>
            <a:off x="11409045" y="6333134"/>
            <a:ext cx="731700" cy="525000"/>
          </a:xfrm>
          <a:prstGeom prst="rect">
            <a:avLst/>
          </a:prstGeom>
        </p:spPr>
        <p:txBody>
          <a:bodyPr spcFirstLastPara="1" wrap="square" lIns="121900" tIns="60925" rIns="121900" bIns="60925" anchor="t" anchorCtr="0">
            <a:noAutofit/>
          </a:bodyPr>
          <a:lstStyle>
            <a:lvl1pPr lvl="0" rtl="0">
              <a:buNone/>
              <a:defRPr sz="1600">
                <a:solidFill>
                  <a:schemeClr val="dk1"/>
                </a:solidFill>
              </a:defRPr>
            </a:lvl1pPr>
            <a:lvl2pPr lvl="1" rtl="0">
              <a:buNone/>
              <a:defRPr sz="1600">
                <a:solidFill>
                  <a:schemeClr val="dk1"/>
                </a:solidFill>
              </a:defRPr>
            </a:lvl2pPr>
            <a:lvl3pPr lvl="2" rtl="0">
              <a:buNone/>
              <a:defRPr sz="1600">
                <a:solidFill>
                  <a:schemeClr val="dk1"/>
                </a:solidFill>
              </a:defRPr>
            </a:lvl3pPr>
            <a:lvl4pPr lvl="3" rtl="0">
              <a:buNone/>
              <a:defRPr sz="1600">
                <a:solidFill>
                  <a:schemeClr val="dk1"/>
                </a:solidFill>
              </a:defRPr>
            </a:lvl4pPr>
            <a:lvl5pPr lvl="4" rtl="0">
              <a:buNone/>
              <a:defRPr sz="1600">
                <a:solidFill>
                  <a:schemeClr val="dk1"/>
                </a:solidFill>
              </a:defRPr>
            </a:lvl5pPr>
            <a:lvl6pPr lvl="5" rtl="0">
              <a:buNone/>
              <a:defRPr sz="1600">
                <a:solidFill>
                  <a:schemeClr val="dk1"/>
                </a:solidFill>
              </a:defRPr>
            </a:lvl6pPr>
            <a:lvl7pPr lvl="6" rtl="0">
              <a:buNone/>
              <a:defRPr sz="1600">
                <a:solidFill>
                  <a:schemeClr val="dk1"/>
                </a:solidFill>
              </a:defRPr>
            </a:lvl7pPr>
            <a:lvl8pPr lvl="7" rtl="0">
              <a:buNone/>
              <a:defRPr sz="1600">
                <a:solidFill>
                  <a:schemeClr val="dk1"/>
                </a:solidFill>
              </a:defRPr>
            </a:lvl8pPr>
            <a:lvl9pPr lvl="8" rtl="0">
              <a:buNone/>
              <a:defRPr sz="1600">
                <a:solidFill>
                  <a:schemeClr val="dk1"/>
                </a:solidFil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11"/>
        <p:cNvGrpSpPr/>
        <p:nvPr/>
      </p:nvGrpSpPr>
      <p:grpSpPr>
        <a:xfrm>
          <a:off x="0" y="0"/>
          <a:ext cx="0" cy="0"/>
          <a:chOff x="0" y="0"/>
          <a:chExt cx="0" cy="0"/>
        </a:xfrm>
      </p:grpSpPr>
      <p:pic>
        <p:nvPicPr>
          <p:cNvPr id="212" name="Google Shape;212;g2fb8eb82dfa_0_51"/>
          <p:cNvPicPr preferRelativeResize="0"/>
          <p:nvPr/>
        </p:nvPicPr>
        <p:blipFill rotWithShape="1">
          <a:blip r:embed="rId3">
            <a:alphaModFix/>
          </a:blip>
          <a:srcRect/>
          <a:stretch/>
        </p:blipFill>
        <p:spPr>
          <a:xfrm>
            <a:off x="1488000" y="816000"/>
            <a:ext cx="2074518" cy="1598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13"/>
        <p:cNvGrpSpPr/>
        <p:nvPr/>
      </p:nvGrpSpPr>
      <p:grpSpPr>
        <a:xfrm>
          <a:off x="0" y="0"/>
          <a:ext cx="0" cy="0"/>
          <a:chOff x="0" y="0"/>
          <a:chExt cx="0" cy="0"/>
        </a:xfrm>
      </p:grpSpPr>
      <p:grpSp>
        <p:nvGrpSpPr>
          <p:cNvPr id="214" name="Google Shape;214;g2fb9e157e8e_3_609"/>
          <p:cNvGrpSpPr/>
          <p:nvPr/>
        </p:nvGrpSpPr>
        <p:grpSpPr>
          <a:xfrm>
            <a:off x="-1588" y="0"/>
            <a:ext cx="12193599" cy="6861555"/>
            <a:chOff x="-1588" y="0"/>
            <a:chExt cx="12193599" cy="6861555"/>
          </a:xfrm>
        </p:grpSpPr>
        <p:sp>
          <p:nvSpPr>
            <p:cNvPr id="215" name="Google Shape;215;g2fb9e157e8e_3_60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g2fb9e157e8e_3_609"/>
            <p:cNvSpPr/>
            <p:nvPr/>
          </p:nvSpPr>
          <p:spPr>
            <a:xfrm>
              <a:off x="8761412" y="1828800"/>
              <a:ext cx="2819400" cy="2819400"/>
            </a:xfrm>
            <a:prstGeom prst="ellipse">
              <a:avLst/>
            </a:prstGeom>
            <a:gradFill>
              <a:gsLst>
                <a:gs pos="0">
                  <a:srgbClr val="7CCA62">
                    <a:alpha val="6666"/>
                  </a:srgbClr>
                </a:gs>
                <a:gs pos="36000">
                  <a:srgbClr val="7CCA62">
                    <a:alpha val="5882"/>
                  </a:srgbClr>
                </a:gs>
                <a:gs pos="69000">
                  <a:srgbClr val="7CCA62">
                    <a:alpha val="0"/>
                  </a:srgbClr>
                </a:gs>
                <a:gs pos="100000">
                  <a:srgbClr val="7CCA6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g2fb9e157e8e_3_609"/>
            <p:cNvSpPr/>
            <p:nvPr/>
          </p:nvSpPr>
          <p:spPr>
            <a:xfrm>
              <a:off x="8761412" y="5870955"/>
              <a:ext cx="990600" cy="990600"/>
            </a:xfrm>
            <a:prstGeom prst="ellipse">
              <a:avLst/>
            </a:prstGeom>
            <a:gradFill>
              <a:gsLst>
                <a:gs pos="0">
                  <a:srgbClr val="7CCA62">
                    <a:alpha val="13725"/>
                  </a:srgbClr>
                </a:gs>
                <a:gs pos="36000">
                  <a:srgbClr val="7CCA62">
                    <a:alpha val="6666"/>
                  </a:srgbClr>
                </a:gs>
                <a:gs pos="66000">
                  <a:srgbClr val="7CCA62">
                    <a:alpha val="0"/>
                  </a:srgbClr>
                </a:gs>
                <a:gs pos="100000">
                  <a:srgbClr val="7CCA6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g2fb9e157e8e_3_609"/>
            <p:cNvSpPr/>
            <p:nvPr/>
          </p:nvSpPr>
          <p:spPr>
            <a:xfrm>
              <a:off x="-1588" y="2667000"/>
              <a:ext cx="4191000" cy="4191000"/>
            </a:xfrm>
            <a:prstGeom prst="ellipse">
              <a:avLst/>
            </a:prstGeom>
            <a:gradFill>
              <a:gsLst>
                <a:gs pos="0">
                  <a:srgbClr val="7CCA62">
                    <a:alpha val="10980"/>
                  </a:srgbClr>
                </a:gs>
                <a:gs pos="36000">
                  <a:srgbClr val="7CCA62">
                    <a:alpha val="9803"/>
                  </a:srgbClr>
                </a:gs>
                <a:gs pos="75000">
                  <a:srgbClr val="7CCA62">
                    <a:alpha val="0"/>
                  </a:srgbClr>
                </a:gs>
                <a:gs pos="100000">
                  <a:srgbClr val="7CCA6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2fb9e157e8e_3_609"/>
            <p:cNvSpPr/>
            <p:nvPr/>
          </p:nvSpPr>
          <p:spPr>
            <a:xfrm>
              <a:off x="6172200" y="402165"/>
              <a:ext cx="5596500" cy="605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2fb9e157e8e_3_609"/>
            <p:cNvSpPr/>
            <p:nvPr/>
          </p:nvSpPr>
          <p:spPr>
            <a:xfrm rot="-5400000">
              <a:off x="3295431"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21" name="Google Shape;221;g2fb9e157e8e_3_609"/>
            <p:cNvSpPr/>
            <p:nvPr/>
          </p:nvSpPr>
          <p:spPr>
            <a:xfrm rot="-5677505">
              <a:off x="4203588"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2fb9e157e8e_3_609"/>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23" name="Google Shape;223;g2fb9e157e8e_3_609"/>
          <p:cNvSpPr txBox="1">
            <a:spLocks noGrp="1"/>
          </p:cNvSpPr>
          <p:nvPr>
            <p:ph type="title"/>
          </p:nvPr>
        </p:nvSpPr>
        <p:spPr>
          <a:xfrm>
            <a:off x="1153907" y="1693332"/>
            <a:ext cx="3860400" cy="1735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3600"/>
              <a:buFont typeface="Century Gothic"/>
              <a:buNone/>
              <a:defRPr sz="3600" b="0"/>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24" name="Google Shape;224;g2fb9e157e8e_3_609"/>
          <p:cNvSpPr>
            <a:spLocks noGrp="1"/>
          </p:cNvSpPr>
          <p:nvPr>
            <p:ph type="pic" idx="2"/>
          </p:nvPr>
        </p:nvSpPr>
        <p:spPr>
          <a:xfrm>
            <a:off x="6547870" y="1143000"/>
            <a:ext cx="3227100" cy="45720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225" name="Google Shape;225;g2fb9e157e8e_3_609"/>
          <p:cNvSpPr txBox="1">
            <a:spLocks noGrp="1"/>
          </p:cNvSpPr>
          <p:nvPr>
            <p:ph type="body" idx="1"/>
          </p:nvPr>
        </p:nvSpPr>
        <p:spPr>
          <a:xfrm>
            <a:off x="1154955" y="3657600"/>
            <a:ext cx="3859200" cy="137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solidFill>
                  <a:srgbClr val="81B0E4"/>
                </a:solidFill>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26" name="Google Shape;226;g2fb9e157e8e_3_609"/>
          <p:cNvSpPr txBox="1">
            <a:spLocks noGrp="1"/>
          </p:cNvSpPr>
          <p:nvPr>
            <p:ph type="dt" idx="10"/>
          </p:nvPr>
        </p:nvSpPr>
        <p:spPr>
          <a:xfrm>
            <a:off x="10652760" y="6391656"/>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27" name="Google Shape;227;g2fb9e157e8e_3_609"/>
          <p:cNvSpPr txBox="1">
            <a:spLocks noGrp="1"/>
          </p:cNvSpPr>
          <p:nvPr>
            <p:ph type="ftr" idx="11"/>
          </p:nvPr>
        </p:nvSpPr>
        <p:spPr>
          <a:xfrm>
            <a:off x="557784" y="6391656"/>
            <a:ext cx="3867900" cy="310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28" name="Google Shape;228;g2fb9e157e8e_3_60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2fb9e157e8e_3_60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g2fb9e157e8e_3_6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32" name="Google Shape;232;g2fb9e157e8e_3_6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33" name="Google Shape;233;g2fb9e157e8e_3_6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4"/>
        <p:cNvGrpSpPr/>
        <p:nvPr/>
      </p:nvGrpSpPr>
      <p:grpSpPr>
        <a:xfrm>
          <a:off x="0" y="0"/>
          <a:ext cx="0" cy="0"/>
          <a:chOff x="0" y="0"/>
          <a:chExt cx="0" cy="0"/>
        </a:xfrm>
      </p:grpSpPr>
      <p:sp>
        <p:nvSpPr>
          <p:cNvPr id="235" name="Google Shape;235;g2fb9e157e8e_3_630"/>
          <p:cNvSpPr txBox="1">
            <a:spLocks noGrp="1"/>
          </p:cNvSpPr>
          <p:nvPr>
            <p:ph type="title"/>
          </p:nvPr>
        </p:nvSpPr>
        <p:spPr>
          <a:xfrm>
            <a:off x="1154954" y="973669"/>
            <a:ext cx="88257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36" name="Google Shape;236;g2fb9e157e8e_3_630"/>
          <p:cNvSpPr txBox="1">
            <a:spLocks noGrp="1"/>
          </p:cNvSpPr>
          <p:nvPr>
            <p:ph type="body" idx="1"/>
          </p:nvPr>
        </p:nvSpPr>
        <p:spPr>
          <a:xfrm>
            <a:off x="1154954" y="2603500"/>
            <a:ext cx="8825700" cy="34164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37" name="Google Shape;237;g2fb9e157e8e_3_630"/>
          <p:cNvSpPr txBox="1">
            <a:spLocks noGrp="1"/>
          </p:cNvSpPr>
          <p:nvPr>
            <p:ph type="dt" idx="10"/>
          </p:nvPr>
        </p:nvSpPr>
        <p:spPr>
          <a:xfrm>
            <a:off x="10652760" y="6391656"/>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38" name="Google Shape;238;g2fb9e157e8e_3_630"/>
          <p:cNvSpPr txBox="1">
            <a:spLocks noGrp="1"/>
          </p:cNvSpPr>
          <p:nvPr>
            <p:ph type="ftr" idx="11"/>
          </p:nvPr>
        </p:nvSpPr>
        <p:spPr>
          <a:xfrm>
            <a:off x="557784" y="6391656"/>
            <a:ext cx="3867900" cy="310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000" b="1"/>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39" name="Google Shape;239;g2fb9e157e8e_3_63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40"/>
        <p:cNvGrpSpPr/>
        <p:nvPr/>
      </p:nvGrpSpPr>
      <p:grpSpPr>
        <a:xfrm>
          <a:off x="0" y="0"/>
          <a:ext cx="0" cy="0"/>
          <a:chOff x="0" y="0"/>
          <a:chExt cx="0" cy="0"/>
        </a:xfrm>
      </p:grpSpPr>
      <p:sp>
        <p:nvSpPr>
          <p:cNvPr id="241" name="Google Shape;241;g2fb9e157e8e_3_6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42" name="Google Shape;242;g2fb9e157e8e_3_6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3" name="Google Shape;243;g2fb9e157e8e_3_6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44" name="Google Shape;244;g2fb9e157e8e_3_6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45" name="Google Shape;245;g2fb9e157e8e_3_6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6"/>
        <p:cNvGrpSpPr/>
        <p:nvPr/>
      </p:nvGrpSpPr>
      <p:grpSpPr>
        <a:xfrm>
          <a:off x="0" y="0"/>
          <a:ext cx="0" cy="0"/>
          <a:chOff x="0" y="0"/>
          <a:chExt cx="0" cy="0"/>
        </a:xfrm>
      </p:grpSpPr>
      <p:sp>
        <p:nvSpPr>
          <p:cNvPr id="247" name="Google Shape;247;g2fb9e157e8e_3_6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48" name="Google Shape;248;g2fb9e157e8e_3_64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9" name="Google Shape;249;g2fb9e157e8e_3_64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0" name="Google Shape;250;g2fb9e157e8e_3_6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51" name="Google Shape;251;g2fb9e157e8e_3_6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52" name="Google Shape;252;g2fb9e157e8e_3_6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26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g2fb9e157e8e_0_526"/>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266" name="Google Shape;266;g2fb9e157e8e_0_526"/>
          <p:cNvSpPr txBox="1">
            <a:spLocks noGrp="1"/>
          </p:cNvSpPr>
          <p:nvPr>
            <p:ph type="body" idx="1"/>
          </p:nvPr>
        </p:nvSpPr>
        <p:spPr>
          <a:xfrm>
            <a:off x="1440000" y="358848"/>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75B5B8"/>
              </a:buClr>
              <a:buSzPts val="3200"/>
              <a:buNone/>
              <a:defRPr sz="3200" b="1">
                <a:solidFill>
                  <a:srgbClr val="75B5B8"/>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67" name="Google Shape;267;g2fb9e157e8e_0_526"/>
          <p:cNvSpPr txBox="1">
            <a:spLocks noGrp="1"/>
          </p:cNvSpPr>
          <p:nvPr>
            <p:ph type="body" idx="2"/>
          </p:nvPr>
        </p:nvSpPr>
        <p:spPr>
          <a:xfrm>
            <a:off x="1440000" y="1632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dk1"/>
              </a:buClr>
              <a:buSzPts val="1600"/>
              <a:buNone/>
              <a:defRPr sz="1600" b="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g2fb9e157e8e_0_530"/>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270" name="Google Shape;270;g2fb9e157e8e_0_530"/>
          <p:cNvSpPr txBox="1">
            <a:spLocks noGrp="1"/>
          </p:cNvSpPr>
          <p:nvPr>
            <p:ph type="body" idx="1"/>
          </p:nvPr>
        </p:nvSpPr>
        <p:spPr>
          <a:xfrm>
            <a:off x="1440000" y="1440001"/>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75B5B8"/>
              </a:buClr>
              <a:buSzPts val="3200"/>
              <a:buNone/>
              <a:defRPr sz="3200" b="1">
                <a:solidFill>
                  <a:srgbClr val="75B5B8"/>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71" name="Google Shape;271;g2fb9e157e8e_0_530"/>
          <p:cNvSpPr txBox="1">
            <a:spLocks noGrp="1"/>
          </p:cNvSpPr>
          <p:nvPr>
            <p:ph type="body" idx="2"/>
          </p:nvPr>
        </p:nvSpPr>
        <p:spPr>
          <a:xfrm>
            <a:off x="1440000" y="2688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dk1"/>
              </a:buClr>
              <a:buSzPts val="1600"/>
              <a:buNone/>
              <a:defRPr sz="1600" b="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272"/>
        <p:cNvGrpSpPr/>
        <p:nvPr/>
      </p:nvGrpSpPr>
      <p:grpSpPr>
        <a:xfrm>
          <a:off x="0" y="0"/>
          <a:ext cx="0" cy="0"/>
          <a:chOff x="0" y="0"/>
          <a:chExt cx="0" cy="0"/>
        </a:xfrm>
      </p:grpSpPr>
      <p:sp>
        <p:nvSpPr>
          <p:cNvPr id="273" name="Google Shape;273;g2fb9e157e8e_0_534"/>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400"/>
              <a:buFont typeface="Calibri"/>
              <a:buNone/>
            </a:pPr>
            <a:endParaRPr sz="3200" b="1" i="0" u="none" strike="noStrike" cap="none">
              <a:solidFill>
                <a:schemeClr val="lt1"/>
              </a:solidFill>
              <a:latin typeface="Arial"/>
              <a:ea typeface="Arial"/>
              <a:cs typeface="Arial"/>
              <a:sym typeface="Arial"/>
            </a:endParaRPr>
          </a:p>
        </p:txBody>
      </p:sp>
      <p:sp>
        <p:nvSpPr>
          <p:cNvPr id="274" name="Google Shape;274;g2fb9e157e8e_0_534"/>
          <p:cNvSpPr txBox="1">
            <a:spLocks noGrp="1"/>
          </p:cNvSpPr>
          <p:nvPr>
            <p:ph type="body" idx="1"/>
          </p:nvPr>
        </p:nvSpPr>
        <p:spPr>
          <a:xfrm>
            <a:off x="1632000" y="2063999"/>
            <a:ext cx="8158500" cy="3921300"/>
          </a:xfrm>
          <a:prstGeom prst="rect">
            <a:avLst/>
          </a:prstGeom>
          <a:noFill/>
          <a:ln>
            <a:noFill/>
          </a:ln>
        </p:spPr>
        <p:txBody>
          <a:bodyPr spcFirstLastPara="1" wrap="square" lIns="0" tIns="0" rIns="0" bIns="0" anchor="t" anchorCtr="0">
            <a:normAutofit/>
          </a:bodyPr>
          <a:lstStyle>
            <a:lvl1pPr marL="457200" lvl="0" indent="-304800" algn="l" rtl="0">
              <a:lnSpc>
                <a:spcPct val="120000"/>
              </a:lnSpc>
              <a:spcBef>
                <a:spcPts val="1000"/>
              </a:spcBef>
              <a:spcAft>
                <a:spcPts val="0"/>
              </a:spcAft>
              <a:buClr>
                <a:schemeClr val="dk1"/>
              </a:buClr>
              <a:buSzPts val="1200"/>
              <a:buChar char="•"/>
              <a:defRPr sz="1600">
                <a:latin typeface="Arial"/>
                <a:ea typeface="Arial"/>
                <a:cs typeface="Arial"/>
                <a:sym typeface="Arial"/>
              </a:defRPr>
            </a:lvl1pPr>
            <a:lvl2pPr marL="914400" lvl="1" indent="-304800" algn="l" rtl="0">
              <a:lnSpc>
                <a:spcPct val="120000"/>
              </a:lnSpc>
              <a:spcBef>
                <a:spcPts val="500"/>
              </a:spcBef>
              <a:spcAft>
                <a:spcPts val="0"/>
              </a:spcAft>
              <a:buClr>
                <a:schemeClr val="dk1"/>
              </a:buClr>
              <a:buSzPts val="1200"/>
              <a:buChar char="•"/>
              <a:defRPr sz="1600">
                <a:latin typeface="Arial"/>
                <a:ea typeface="Arial"/>
                <a:cs typeface="Arial"/>
                <a:sym typeface="Arial"/>
              </a:defRPr>
            </a:lvl2pPr>
            <a:lvl3pPr marL="1371600" lvl="2" indent="-304800" algn="l" rtl="0">
              <a:lnSpc>
                <a:spcPct val="120000"/>
              </a:lnSpc>
              <a:spcBef>
                <a:spcPts val="500"/>
              </a:spcBef>
              <a:spcAft>
                <a:spcPts val="0"/>
              </a:spcAft>
              <a:buClr>
                <a:schemeClr val="dk1"/>
              </a:buClr>
              <a:buSzPts val="1200"/>
              <a:buChar char="•"/>
              <a:defRPr sz="1600">
                <a:latin typeface="Arial"/>
                <a:ea typeface="Arial"/>
                <a:cs typeface="Arial"/>
                <a:sym typeface="Arial"/>
              </a:defRPr>
            </a:lvl3pPr>
            <a:lvl4pPr marL="1828800" lvl="3" indent="-304800" algn="l" rtl="0">
              <a:lnSpc>
                <a:spcPct val="120000"/>
              </a:lnSpc>
              <a:spcBef>
                <a:spcPts val="500"/>
              </a:spcBef>
              <a:spcAft>
                <a:spcPts val="0"/>
              </a:spcAft>
              <a:buClr>
                <a:schemeClr val="dk1"/>
              </a:buClr>
              <a:buSzPts val="1200"/>
              <a:buChar char="•"/>
              <a:defRPr sz="1600">
                <a:latin typeface="Arial"/>
                <a:ea typeface="Arial"/>
                <a:cs typeface="Arial"/>
                <a:sym typeface="Arial"/>
              </a:defRPr>
            </a:lvl4pPr>
            <a:lvl5pPr marL="2286000" lvl="4" indent="-304800" algn="l" rtl="0">
              <a:lnSpc>
                <a:spcPct val="120000"/>
              </a:lnSpc>
              <a:spcBef>
                <a:spcPts val="500"/>
              </a:spcBef>
              <a:spcAft>
                <a:spcPts val="0"/>
              </a:spcAft>
              <a:buClr>
                <a:schemeClr val="dk1"/>
              </a:buClr>
              <a:buSzPts val="1200"/>
              <a:buChar char="•"/>
              <a:defRPr sz="160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5" name="Google Shape;275;g2fb9e157e8e_0_534"/>
          <p:cNvSpPr txBox="1">
            <a:spLocks noGrp="1"/>
          </p:cNvSpPr>
          <p:nvPr>
            <p:ph type="body" idx="2"/>
          </p:nvPr>
        </p:nvSpPr>
        <p:spPr>
          <a:xfrm>
            <a:off x="1632000" y="401453"/>
            <a:ext cx="8158500" cy="780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000"/>
              </a:spcBef>
              <a:spcAft>
                <a:spcPts val="0"/>
              </a:spcAft>
              <a:buClr>
                <a:schemeClr val="lt1"/>
              </a:buClr>
              <a:buSzPts val="2400"/>
              <a:buNone/>
              <a:defRPr sz="3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6"/>
        <p:cNvGrpSpPr/>
        <p:nvPr/>
      </p:nvGrpSpPr>
      <p:grpSpPr>
        <a:xfrm>
          <a:off x="0" y="0"/>
          <a:ext cx="0" cy="0"/>
          <a:chOff x="0" y="0"/>
          <a:chExt cx="0" cy="0"/>
        </a:xfrm>
      </p:grpSpPr>
      <p:sp>
        <p:nvSpPr>
          <p:cNvPr id="277" name="Google Shape;277;g2fb9e157e8e_0_53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Play"/>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8" name="Google Shape;278;g2fb9e157e8e_0_53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79" name="Google Shape;279;g2fb9e157e8e_0_5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2fb9e157e8e_0_5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1" name="Google Shape;281;g2fb9e157e8e_0_5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2"/>
        <p:cNvGrpSpPr/>
        <p:nvPr/>
      </p:nvGrpSpPr>
      <p:grpSpPr>
        <a:xfrm>
          <a:off x="0" y="0"/>
          <a:ext cx="0" cy="0"/>
          <a:chOff x="0" y="0"/>
          <a:chExt cx="0" cy="0"/>
        </a:xfrm>
      </p:grpSpPr>
      <p:sp>
        <p:nvSpPr>
          <p:cNvPr id="283" name="Google Shape;283;g2fb9e157e8e_0_5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4" name="Google Shape;284;g2fb9e157e8e_0_54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5" name="Google Shape;285;g2fb9e157e8e_0_5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6" name="Google Shape;286;g2fb9e157e8e_0_5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g2fb9e157e8e_0_5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8"/>
        <p:cNvGrpSpPr/>
        <p:nvPr/>
      </p:nvGrpSpPr>
      <p:grpSpPr>
        <a:xfrm>
          <a:off x="0" y="0"/>
          <a:ext cx="0" cy="0"/>
          <a:chOff x="0" y="0"/>
          <a:chExt cx="0" cy="0"/>
        </a:xfrm>
      </p:grpSpPr>
      <p:sp>
        <p:nvSpPr>
          <p:cNvPr id="289" name="Google Shape;289;g2fb9e157e8e_0_55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Play"/>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0" name="Google Shape;290;g2fb9e157e8e_0_55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757575"/>
              </a:buClr>
              <a:buSzPts val="2400"/>
              <a:buNone/>
              <a:defRPr sz="2400">
                <a:solidFill>
                  <a:srgbClr val="757575"/>
                </a:solidFill>
              </a:defRPr>
            </a:lvl1pPr>
            <a:lvl2pPr marL="914400" lvl="1" indent="-228600" algn="l" rtl="0">
              <a:lnSpc>
                <a:spcPct val="90000"/>
              </a:lnSpc>
              <a:spcBef>
                <a:spcPts val="500"/>
              </a:spcBef>
              <a:spcAft>
                <a:spcPts val="0"/>
              </a:spcAft>
              <a:buClr>
                <a:srgbClr val="757575"/>
              </a:buClr>
              <a:buSzPts val="2000"/>
              <a:buNone/>
              <a:defRPr sz="2000">
                <a:solidFill>
                  <a:srgbClr val="757575"/>
                </a:solidFill>
              </a:defRPr>
            </a:lvl2pPr>
            <a:lvl3pPr marL="1371600" lvl="2" indent="-228600" algn="l" rtl="0">
              <a:lnSpc>
                <a:spcPct val="90000"/>
              </a:lnSpc>
              <a:spcBef>
                <a:spcPts val="500"/>
              </a:spcBef>
              <a:spcAft>
                <a:spcPts val="0"/>
              </a:spcAft>
              <a:buClr>
                <a:srgbClr val="757575"/>
              </a:buClr>
              <a:buSzPts val="1800"/>
              <a:buNone/>
              <a:defRPr sz="1800">
                <a:solidFill>
                  <a:srgbClr val="757575"/>
                </a:solidFill>
              </a:defRPr>
            </a:lvl3pPr>
            <a:lvl4pPr marL="1828800" lvl="3" indent="-228600" algn="l" rtl="0">
              <a:lnSpc>
                <a:spcPct val="90000"/>
              </a:lnSpc>
              <a:spcBef>
                <a:spcPts val="500"/>
              </a:spcBef>
              <a:spcAft>
                <a:spcPts val="0"/>
              </a:spcAft>
              <a:buClr>
                <a:srgbClr val="757575"/>
              </a:buClr>
              <a:buSzPts val="1600"/>
              <a:buNone/>
              <a:defRPr sz="1600">
                <a:solidFill>
                  <a:srgbClr val="757575"/>
                </a:solidFill>
              </a:defRPr>
            </a:lvl4pPr>
            <a:lvl5pPr marL="2286000" lvl="4" indent="-228600" algn="l" rtl="0">
              <a:lnSpc>
                <a:spcPct val="90000"/>
              </a:lnSpc>
              <a:spcBef>
                <a:spcPts val="500"/>
              </a:spcBef>
              <a:spcAft>
                <a:spcPts val="0"/>
              </a:spcAft>
              <a:buClr>
                <a:srgbClr val="757575"/>
              </a:buClr>
              <a:buSzPts val="1600"/>
              <a:buNone/>
              <a:defRPr sz="1600">
                <a:solidFill>
                  <a:srgbClr val="757575"/>
                </a:solidFill>
              </a:defRPr>
            </a:lvl5pPr>
            <a:lvl6pPr marL="2743200" lvl="5" indent="-228600" algn="l" rtl="0">
              <a:lnSpc>
                <a:spcPct val="90000"/>
              </a:lnSpc>
              <a:spcBef>
                <a:spcPts val="500"/>
              </a:spcBef>
              <a:spcAft>
                <a:spcPts val="0"/>
              </a:spcAft>
              <a:buClr>
                <a:srgbClr val="757575"/>
              </a:buClr>
              <a:buSzPts val="1600"/>
              <a:buNone/>
              <a:defRPr sz="1600">
                <a:solidFill>
                  <a:srgbClr val="757575"/>
                </a:solidFill>
              </a:defRPr>
            </a:lvl6pPr>
            <a:lvl7pPr marL="3200400" lvl="6" indent="-228600" algn="l" rtl="0">
              <a:lnSpc>
                <a:spcPct val="90000"/>
              </a:lnSpc>
              <a:spcBef>
                <a:spcPts val="500"/>
              </a:spcBef>
              <a:spcAft>
                <a:spcPts val="0"/>
              </a:spcAft>
              <a:buClr>
                <a:srgbClr val="757575"/>
              </a:buClr>
              <a:buSzPts val="1600"/>
              <a:buNone/>
              <a:defRPr sz="1600">
                <a:solidFill>
                  <a:srgbClr val="757575"/>
                </a:solidFill>
              </a:defRPr>
            </a:lvl7pPr>
            <a:lvl8pPr marL="3657600" lvl="7" indent="-228600" algn="l" rtl="0">
              <a:lnSpc>
                <a:spcPct val="90000"/>
              </a:lnSpc>
              <a:spcBef>
                <a:spcPts val="500"/>
              </a:spcBef>
              <a:spcAft>
                <a:spcPts val="0"/>
              </a:spcAft>
              <a:buClr>
                <a:srgbClr val="757575"/>
              </a:buClr>
              <a:buSzPts val="1600"/>
              <a:buNone/>
              <a:defRPr sz="1600">
                <a:solidFill>
                  <a:srgbClr val="757575"/>
                </a:solidFill>
              </a:defRPr>
            </a:lvl8pPr>
            <a:lvl9pPr marL="4114800" lvl="8" indent="-228600" algn="l" rtl="0">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91" name="Google Shape;291;g2fb9e157e8e_0_5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2" name="Google Shape;292;g2fb9e157e8e_0_5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g2fb9e157e8e_0_5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4"/>
        <p:cNvGrpSpPr/>
        <p:nvPr/>
      </p:nvGrpSpPr>
      <p:grpSpPr>
        <a:xfrm>
          <a:off x="0" y="0"/>
          <a:ext cx="0" cy="0"/>
          <a:chOff x="0" y="0"/>
          <a:chExt cx="0" cy="0"/>
        </a:xfrm>
      </p:grpSpPr>
      <p:sp>
        <p:nvSpPr>
          <p:cNvPr id="295" name="Google Shape;295;g2fb9e157e8e_0_5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6" name="Google Shape;296;g2fb9e157e8e_0_55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 name="Google Shape;297;g2fb9e157e8e_0_55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8" name="Google Shape;298;g2fb9e157e8e_0_5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9" name="Google Shape;299;g2fb9e157e8e_0_5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g2fb9e157e8e_0_5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1"/>
        <p:cNvGrpSpPr/>
        <p:nvPr/>
      </p:nvGrpSpPr>
      <p:grpSpPr>
        <a:xfrm>
          <a:off x="0" y="0"/>
          <a:ext cx="0" cy="0"/>
          <a:chOff x="0" y="0"/>
          <a:chExt cx="0" cy="0"/>
        </a:xfrm>
      </p:grpSpPr>
      <p:sp>
        <p:nvSpPr>
          <p:cNvPr id="302" name="Google Shape;302;g2fb9e157e8e_0_56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3" name="Google Shape;303;g2fb9e157e8e_0_56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04" name="Google Shape;304;g2fb9e157e8e_0_56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5" name="Google Shape;305;g2fb9e157e8e_0_56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06" name="Google Shape;306;g2fb9e157e8e_0_56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7" name="Google Shape;307;g2fb9e157e8e_0_5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8" name="Google Shape;308;g2fb9e157e8e_0_5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9" name="Google Shape;309;g2fb9e157e8e_0_5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sp>
        <p:nvSpPr>
          <p:cNvPr id="311" name="Google Shape;311;g2fb9e157e8e_0_5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2" name="Google Shape;312;g2fb9e157e8e_0_5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3" name="Google Shape;313;g2fb9e157e8e_0_5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4"/>
        <p:cNvGrpSpPr/>
        <p:nvPr/>
      </p:nvGrpSpPr>
      <p:grpSpPr>
        <a:xfrm>
          <a:off x="0" y="0"/>
          <a:ext cx="0" cy="0"/>
          <a:chOff x="0" y="0"/>
          <a:chExt cx="0" cy="0"/>
        </a:xfrm>
      </p:grpSpPr>
      <p:sp>
        <p:nvSpPr>
          <p:cNvPr id="315" name="Google Shape;315;g2fb9e157e8e_0_57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Play"/>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6" name="Google Shape;316;g2fb9e157e8e_0_57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17" name="Google Shape;317;g2fb9e157e8e_0_57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18" name="Google Shape;318;g2fb9e157e8e_0_5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9" name="Google Shape;319;g2fb9e157e8e_0_5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0" name="Google Shape;320;g2fb9e157e8e_0_5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1"/>
        <p:cNvGrpSpPr/>
        <p:nvPr/>
      </p:nvGrpSpPr>
      <p:grpSpPr>
        <a:xfrm>
          <a:off x="0" y="0"/>
          <a:ext cx="0" cy="0"/>
          <a:chOff x="0" y="0"/>
          <a:chExt cx="0" cy="0"/>
        </a:xfrm>
      </p:grpSpPr>
      <p:sp>
        <p:nvSpPr>
          <p:cNvPr id="322" name="Google Shape;322;g2fb9e157e8e_0_58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Play"/>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3" name="Google Shape;323;g2fb9e157e8e_0_583"/>
          <p:cNvSpPr>
            <a:spLocks noGrp="1"/>
          </p:cNvSpPr>
          <p:nvPr>
            <p:ph type="pic" idx="2"/>
          </p:nvPr>
        </p:nvSpPr>
        <p:spPr>
          <a:xfrm>
            <a:off x="5183188" y="987425"/>
            <a:ext cx="6172200" cy="4873500"/>
          </a:xfrm>
          <a:prstGeom prst="rect">
            <a:avLst/>
          </a:prstGeom>
          <a:noFill/>
          <a:ln>
            <a:noFill/>
          </a:ln>
        </p:spPr>
      </p:sp>
      <p:sp>
        <p:nvSpPr>
          <p:cNvPr id="324" name="Google Shape;324;g2fb9e157e8e_0_58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25" name="Google Shape;325;g2fb9e157e8e_0_5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6" name="Google Shape;326;g2fb9e157e8e_0_5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7" name="Google Shape;327;g2fb9e157e8e_0_5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8"/>
        <p:cNvGrpSpPr/>
        <p:nvPr/>
      </p:nvGrpSpPr>
      <p:grpSpPr>
        <a:xfrm>
          <a:off x="0" y="0"/>
          <a:ext cx="0" cy="0"/>
          <a:chOff x="0" y="0"/>
          <a:chExt cx="0" cy="0"/>
        </a:xfrm>
      </p:grpSpPr>
      <p:sp>
        <p:nvSpPr>
          <p:cNvPr id="329" name="Google Shape;329;g2fb9e157e8e_0_5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0" name="Google Shape;330;g2fb9e157e8e_0_59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1" name="Google Shape;331;g2fb9e157e8e_0_5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2" name="Google Shape;332;g2fb9e157e8e_0_5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3" name="Google Shape;333;g2fb9e157e8e_0_5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4"/>
        <p:cNvGrpSpPr/>
        <p:nvPr/>
      </p:nvGrpSpPr>
      <p:grpSpPr>
        <a:xfrm>
          <a:off x="0" y="0"/>
          <a:ext cx="0" cy="0"/>
          <a:chOff x="0" y="0"/>
          <a:chExt cx="0" cy="0"/>
        </a:xfrm>
      </p:grpSpPr>
      <p:sp>
        <p:nvSpPr>
          <p:cNvPr id="335" name="Google Shape;335;g2fb9e157e8e_0_59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6" name="Google Shape;336;g2fb9e157e8e_0_59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7" name="Google Shape;337;g2fb9e157e8e_0_5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8" name="Google Shape;338;g2fb9e157e8e_0_5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9" name="Google Shape;339;g2fb9e157e8e_0_5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346"/>
        <p:cNvGrpSpPr/>
        <p:nvPr/>
      </p:nvGrpSpPr>
      <p:grpSpPr>
        <a:xfrm>
          <a:off x="0" y="0"/>
          <a:ext cx="0" cy="0"/>
          <a:chOff x="0" y="0"/>
          <a:chExt cx="0" cy="0"/>
        </a:xfrm>
      </p:grpSpPr>
      <p:sp>
        <p:nvSpPr>
          <p:cNvPr id="347" name="Google Shape;347;g2fb9e157e8e_0_608"/>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348" name="Google Shape;348;g2fb9e157e8e_0_608"/>
          <p:cNvSpPr txBox="1">
            <a:spLocks noGrp="1"/>
          </p:cNvSpPr>
          <p:nvPr>
            <p:ph type="body" idx="1"/>
          </p:nvPr>
        </p:nvSpPr>
        <p:spPr>
          <a:xfrm>
            <a:off x="1440000" y="358848"/>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75B5B8"/>
              </a:buClr>
              <a:buSzPts val="3200"/>
              <a:buNone/>
              <a:defRPr sz="3200" b="1">
                <a:solidFill>
                  <a:srgbClr val="75B5B8"/>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49" name="Google Shape;349;g2fb9e157e8e_0_608"/>
          <p:cNvSpPr txBox="1">
            <a:spLocks noGrp="1"/>
          </p:cNvSpPr>
          <p:nvPr>
            <p:ph type="body" idx="2"/>
          </p:nvPr>
        </p:nvSpPr>
        <p:spPr>
          <a:xfrm>
            <a:off x="1440000" y="1632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dk1"/>
              </a:buClr>
              <a:buSzPts val="1600"/>
              <a:buNone/>
              <a:defRPr sz="1600" b="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350"/>
        <p:cNvGrpSpPr/>
        <p:nvPr/>
      </p:nvGrpSpPr>
      <p:grpSpPr>
        <a:xfrm>
          <a:off x="0" y="0"/>
          <a:ext cx="0" cy="0"/>
          <a:chOff x="0" y="0"/>
          <a:chExt cx="0" cy="0"/>
        </a:xfrm>
      </p:grpSpPr>
      <p:sp>
        <p:nvSpPr>
          <p:cNvPr id="351" name="Google Shape;351;g2fb9e157e8e_0_612"/>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352" name="Google Shape;352;g2fb9e157e8e_0_612"/>
          <p:cNvSpPr txBox="1">
            <a:spLocks noGrp="1"/>
          </p:cNvSpPr>
          <p:nvPr>
            <p:ph type="body" idx="1"/>
          </p:nvPr>
        </p:nvSpPr>
        <p:spPr>
          <a:xfrm>
            <a:off x="1440000" y="1440001"/>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75B5B8"/>
              </a:buClr>
              <a:buSzPts val="3200"/>
              <a:buNone/>
              <a:defRPr sz="3200" b="1">
                <a:solidFill>
                  <a:srgbClr val="75B5B8"/>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53" name="Google Shape;353;g2fb9e157e8e_0_612"/>
          <p:cNvSpPr txBox="1">
            <a:spLocks noGrp="1"/>
          </p:cNvSpPr>
          <p:nvPr>
            <p:ph type="body" idx="2"/>
          </p:nvPr>
        </p:nvSpPr>
        <p:spPr>
          <a:xfrm>
            <a:off x="1440000" y="2688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dk1"/>
              </a:buClr>
              <a:buSzPts val="1600"/>
              <a:buNone/>
              <a:defRPr sz="1600" b="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g2fb9e157e8e_0_616"/>
          <p:cNvPicPr preferRelativeResize="0"/>
          <p:nvPr/>
        </p:nvPicPr>
        <p:blipFill rotWithShape="1">
          <a:blip r:embed="rId3">
            <a:alphaModFix/>
          </a:blip>
          <a:srcRect/>
          <a:stretch/>
        </p:blipFill>
        <p:spPr>
          <a:xfrm>
            <a:off x="1488000" y="816000"/>
            <a:ext cx="2074518" cy="15984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g2fb9e157e8e_0_618"/>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358" name="Google Shape;358;g2fb9e157e8e_0_618"/>
          <p:cNvSpPr txBox="1">
            <a:spLocks noGrp="1"/>
          </p:cNvSpPr>
          <p:nvPr>
            <p:ph type="body" idx="1"/>
          </p:nvPr>
        </p:nvSpPr>
        <p:spPr>
          <a:xfrm>
            <a:off x="1632000" y="2063999"/>
            <a:ext cx="8158500" cy="3921300"/>
          </a:xfrm>
          <a:prstGeom prst="rect">
            <a:avLst/>
          </a:prstGeom>
          <a:noFill/>
          <a:ln>
            <a:noFill/>
          </a:ln>
        </p:spPr>
        <p:txBody>
          <a:bodyPr spcFirstLastPara="1" wrap="square" lIns="0" tIns="0" rIns="0" bIns="0" anchor="t" anchorCtr="0">
            <a:normAutofit/>
          </a:bodyPr>
          <a:lstStyle>
            <a:lvl1pPr marL="457200" lvl="0" indent="-330200" algn="l" rtl="0">
              <a:lnSpc>
                <a:spcPct val="120000"/>
              </a:lnSpc>
              <a:spcBef>
                <a:spcPts val="1000"/>
              </a:spcBef>
              <a:spcAft>
                <a:spcPts val="0"/>
              </a:spcAft>
              <a:buClr>
                <a:schemeClr val="dk1"/>
              </a:buClr>
              <a:buSzPts val="1600"/>
              <a:buChar char="•"/>
              <a:defRPr sz="1600">
                <a:latin typeface="Arial"/>
                <a:ea typeface="Arial"/>
                <a:cs typeface="Arial"/>
                <a:sym typeface="Arial"/>
              </a:defRPr>
            </a:lvl1pPr>
            <a:lvl2pPr marL="914400" lvl="1"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rtl="0">
              <a:lnSpc>
                <a:spcPct val="120000"/>
              </a:lnSpc>
              <a:spcBef>
                <a:spcPts val="500"/>
              </a:spcBef>
              <a:spcAft>
                <a:spcPts val="0"/>
              </a:spcAft>
              <a:buClr>
                <a:schemeClr val="dk1"/>
              </a:buClr>
              <a:buSzPts val="1600"/>
              <a:buChar char="•"/>
              <a:defRPr sz="1600">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59" name="Google Shape;359;g2fb9e157e8e_0_618"/>
          <p:cNvSpPr txBox="1">
            <a:spLocks noGrp="1"/>
          </p:cNvSpPr>
          <p:nvPr>
            <p:ph type="body" idx="2"/>
          </p:nvPr>
        </p:nvSpPr>
        <p:spPr>
          <a:xfrm>
            <a:off x="1632000" y="401453"/>
            <a:ext cx="8158500" cy="780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360"/>
        <p:cNvGrpSpPr/>
        <p:nvPr/>
      </p:nvGrpSpPr>
      <p:grpSpPr>
        <a:xfrm>
          <a:off x="0" y="0"/>
          <a:ext cx="0" cy="0"/>
          <a:chOff x="0" y="0"/>
          <a:chExt cx="0" cy="0"/>
        </a:xfrm>
      </p:grpSpPr>
      <p:pic>
        <p:nvPicPr>
          <p:cNvPr id="361" name="Google Shape;361;g2fb9e157e8e_0_622"/>
          <p:cNvPicPr preferRelativeResize="0"/>
          <p:nvPr/>
        </p:nvPicPr>
        <p:blipFill rotWithShape="1">
          <a:blip r:embed="rId3">
            <a:alphaModFix/>
          </a:blip>
          <a:srcRect/>
          <a:stretch/>
        </p:blipFill>
        <p:spPr>
          <a:xfrm>
            <a:off x="384001" y="384001"/>
            <a:ext cx="816000" cy="628721"/>
          </a:xfrm>
          <a:prstGeom prst="rect">
            <a:avLst/>
          </a:prstGeom>
          <a:noFill/>
          <a:ln>
            <a:noFill/>
          </a:ln>
        </p:spPr>
      </p:pic>
      <p:sp>
        <p:nvSpPr>
          <p:cNvPr id="362" name="Google Shape;362;g2fb9e157e8e_0_622"/>
          <p:cNvSpPr txBox="1">
            <a:spLocks noGrp="1"/>
          </p:cNvSpPr>
          <p:nvPr>
            <p:ph type="body" idx="1"/>
          </p:nvPr>
        </p:nvSpPr>
        <p:spPr>
          <a:xfrm>
            <a:off x="1440000" y="1440001"/>
            <a:ext cx="4320000" cy="108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63" name="Google Shape;363;g2fb9e157e8e_0_622"/>
          <p:cNvSpPr txBox="1">
            <a:spLocks noGrp="1"/>
          </p:cNvSpPr>
          <p:nvPr>
            <p:ph type="body" idx="2"/>
          </p:nvPr>
        </p:nvSpPr>
        <p:spPr>
          <a:xfrm>
            <a:off x="1440000" y="2688000"/>
            <a:ext cx="4320000" cy="273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1000"/>
              </a:spcBef>
              <a:spcAft>
                <a:spcPts val="0"/>
              </a:spcAft>
              <a:buClr>
                <a:schemeClr val="lt1"/>
              </a:buClr>
              <a:buSzPts val="1600"/>
              <a:buNone/>
              <a:defRPr sz="1600" b="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2pPr>
            <a:lvl3pPr marL="1371600" lvl="2"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3pPr>
            <a:lvl4pPr marL="1828800" lvl="3"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4pPr>
            <a:lvl5pPr marL="2286000" lvl="4" indent="-228600" algn="l" rtl="0">
              <a:lnSpc>
                <a:spcPct val="90000"/>
              </a:lnSpc>
              <a:spcBef>
                <a:spcPts val="500"/>
              </a:spcBef>
              <a:spcAft>
                <a:spcPts val="0"/>
              </a:spcAft>
              <a:buClr>
                <a:schemeClr val="lt1"/>
              </a:buClr>
              <a:buSzPts val="3200"/>
              <a:buNone/>
              <a:defRPr sz="3200" b="1">
                <a:solidFill>
                  <a:schemeClr val="lt1"/>
                </a:solidFill>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364"/>
        <p:cNvGrpSpPr/>
        <p:nvPr/>
      </p:nvGrpSpPr>
      <p:grpSpPr>
        <a:xfrm>
          <a:off x="0" y="0"/>
          <a:ext cx="0" cy="0"/>
          <a:chOff x="0" y="0"/>
          <a:chExt cx="0" cy="0"/>
        </a:xfrm>
      </p:grpSpPr>
      <p:sp>
        <p:nvSpPr>
          <p:cNvPr id="365" name="Google Shape;365;g2fb9e157e8e_0_626"/>
          <p:cNvSpPr txBox="1"/>
          <p:nvPr/>
        </p:nvSpPr>
        <p:spPr>
          <a:xfrm>
            <a:off x="1632000" y="432000"/>
            <a:ext cx="10515600" cy="75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1" i="0" u="none" strike="noStrike" cap="none">
              <a:solidFill>
                <a:schemeClr val="lt1"/>
              </a:solidFill>
              <a:latin typeface="Arial"/>
              <a:ea typeface="Arial"/>
              <a:cs typeface="Arial"/>
              <a:sym typeface="Arial"/>
            </a:endParaRPr>
          </a:p>
        </p:txBody>
      </p:sp>
      <p:sp>
        <p:nvSpPr>
          <p:cNvPr id="366" name="Google Shape;366;g2fb9e157e8e_0_626"/>
          <p:cNvSpPr txBox="1">
            <a:spLocks noGrp="1"/>
          </p:cNvSpPr>
          <p:nvPr>
            <p:ph type="body" idx="1"/>
          </p:nvPr>
        </p:nvSpPr>
        <p:spPr>
          <a:xfrm>
            <a:off x="1632000" y="401453"/>
            <a:ext cx="8158500" cy="780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67" name="Google Shape;367;g2fb9e157e8e_0_626"/>
          <p:cNvSpPr>
            <a:spLocks noGrp="1"/>
          </p:cNvSpPr>
          <p:nvPr>
            <p:ph type="pic" idx="2"/>
          </p:nvPr>
        </p:nvSpPr>
        <p:spPr>
          <a:xfrm>
            <a:off x="0" y="1212801"/>
            <a:ext cx="12147600" cy="54504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368"/>
        <p:cNvGrpSpPr/>
        <p:nvPr/>
      </p:nvGrpSpPr>
      <p:grpSpPr>
        <a:xfrm>
          <a:off x="0" y="0"/>
          <a:ext cx="0" cy="0"/>
          <a:chOff x="0" y="0"/>
          <a:chExt cx="0" cy="0"/>
        </a:xfrm>
      </p:grpSpPr>
      <p:pic>
        <p:nvPicPr>
          <p:cNvPr id="369" name="Google Shape;369;g2fb9e157e8e_0_630"/>
          <p:cNvPicPr preferRelativeResize="0"/>
          <p:nvPr/>
        </p:nvPicPr>
        <p:blipFill rotWithShape="1">
          <a:blip r:embed="rId3">
            <a:alphaModFix/>
          </a:blip>
          <a:srcRect/>
          <a:stretch/>
        </p:blipFill>
        <p:spPr>
          <a:xfrm>
            <a:off x="384001" y="384001"/>
            <a:ext cx="816000" cy="628721"/>
          </a:xfrm>
          <a:prstGeom prst="rect">
            <a:avLst/>
          </a:prstGeom>
          <a:noFill/>
          <a:ln>
            <a:noFill/>
          </a:ln>
        </p:spPr>
      </p:pic>
      <p:sp>
        <p:nvSpPr>
          <p:cNvPr id="370" name="Google Shape;370;g2fb9e157e8e_0_630"/>
          <p:cNvSpPr txBox="1">
            <a:spLocks noGrp="1"/>
          </p:cNvSpPr>
          <p:nvPr>
            <p:ph type="body" idx="1"/>
          </p:nvPr>
        </p:nvSpPr>
        <p:spPr>
          <a:xfrm>
            <a:off x="1440000" y="3168000"/>
            <a:ext cx="5424000" cy="12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400"/>
              <a:buNone/>
              <a:defRPr sz="440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chemeClr val="dk1"/>
              </a:buClr>
              <a:buSzPts val="4400"/>
              <a:buNone/>
              <a:defRPr sz="4400">
                <a:latin typeface="Arial"/>
                <a:ea typeface="Arial"/>
                <a:cs typeface="Arial"/>
                <a:sym typeface="Arial"/>
              </a:defRPr>
            </a:lvl2pPr>
            <a:lvl3pPr marL="1371600" lvl="2" indent="-508000" algn="l" rtl="0">
              <a:lnSpc>
                <a:spcPct val="90000"/>
              </a:lnSpc>
              <a:spcBef>
                <a:spcPts val="500"/>
              </a:spcBef>
              <a:spcAft>
                <a:spcPts val="0"/>
              </a:spcAft>
              <a:buClr>
                <a:schemeClr val="dk1"/>
              </a:buClr>
              <a:buSzPts val="4400"/>
              <a:buChar char="•"/>
              <a:defRPr sz="4400">
                <a:latin typeface="Arial"/>
                <a:ea typeface="Arial"/>
                <a:cs typeface="Arial"/>
                <a:sym typeface="Arial"/>
              </a:defRPr>
            </a:lvl3pPr>
            <a:lvl4pPr marL="1828800" lvl="3" indent="-508000" algn="l" rtl="0">
              <a:lnSpc>
                <a:spcPct val="90000"/>
              </a:lnSpc>
              <a:spcBef>
                <a:spcPts val="500"/>
              </a:spcBef>
              <a:spcAft>
                <a:spcPts val="0"/>
              </a:spcAft>
              <a:buClr>
                <a:schemeClr val="dk1"/>
              </a:buClr>
              <a:buSzPts val="4400"/>
              <a:buChar char="•"/>
              <a:defRPr sz="4400">
                <a:latin typeface="Arial"/>
                <a:ea typeface="Arial"/>
                <a:cs typeface="Arial"/>
                <a:sym typeface="Arial"/>
              </a:defRPr>
            </a:lvl4pPr>
            <a:lvl5pPr marL="2286000" lvl="4" indent="-508000" algn="l" rtl="0">
              <a:lnSpc>
                <a:spcPct val="90000"/>
              </a:lnSpc>
              <a:spcBef>
                <a:spcPts val="500"/>
              </a:spcBef>
              <a:spcAft>
                <a:spcPts val="0"/>
              </a:spcAft>
              <a:buClr>
                <a:schemeClr val="dk1"/>
              </a:buClr>
              <a:buSzPts val="4400"/>
              <a:buChar char="•"/>
              <a:defRPr sz="4400">
                <a:latin typeface="Arial"/>
                <a:ea typeface="Arial"/>
                <a:cs typeface="Arial"/>
                <a:sym typeface="Aria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37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g2fb31b4a765_0_1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g2fb31b4a765_0_10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g2fb31b4a765_0_1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g2fb31b4a765_0_1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g2fb31b4a765_0_1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2fb31b4a765_0_238"/>
          <p:cNvSpPr txBox="1">
            <a:spLocks noGrp="1"/>
          </p:cNvSpPr>
          <p:nvPr>
            <p:ph type="title"/>
          </p:nvPr>
        </p:nvSpPr>
        <p:spPr>
          <a:xfrm>
            <a:off x="838200" y="365125"/>
            <a:ext cx="10515600" cy="1325700"/>
          </a:xfrm>
          <a:prstGeom prst="rect">
            <a:avLst/>
          </a:prstGeom>
          <a:noFill/>
          <a:ln>
            <a:noFill/>
          </a:ln>
        </p:spPr>
        <p:txBody>
          <a:bodyPr spcFirstLastPara="1" wrap="square" lIns="121900" tIns="60925" rIns="121900" bIns="60925"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81" name="Google Shape;181;g2fb31b4a765_0_238"/>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2fb31b4a765_0_238"/>
          <p:cNvSpPr txBox="1">
            <a:spLocks noGrp="1"/>
          </p:cNvSpPr>
          <p:nvPr>
            <p:ph type="dt" idx="10"/>
          </p:nvPr>
        </p:nvSpPr>
        <p:spPr>
          <a:xfrm>
            <a:off x="838200" y="6356351"/>
            <a:ext cx="27432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83" name="Google Shape;183;g2fb31b4a765_0_238"/>
          <p:cNvSpPr txBox="1">
            <a:spLocks noGrp="1"/>
          </p:cNvSpPr>
          <p:nvPr>
            <p:ph type="ftr" idx="11"/>
          </p:nvPr>
        </p:nvSpPr>
        <p:spPr>
          <a:xfrm>
            <a:off x="4038600" y="6356351"/>
            <a:ext cx="41148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84" name="Google Shape;184;g2fb31b4a765_0_238"/>
          <p:cNvSpPr txBox="1">
            <a:spLocks noGrp="1"/>
          </p:cNvSpPr>
          <p:nvPr>
            <p:ph type="sldNum" idx="12"/>
          </p:nvPr>
        </p:nvSpPr>
        <p:spPr>
          <a:xfrm>
            <a:off x="9356233" y="6311734"/>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g2fb9e157e8e_0_5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9" name="Google Shape;259;g2fb9e157e8e_0_5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0" name="Google Shape;260;g2fb9e157e8e_0_5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1" name="Google Shape;261;g2fb9e157e8e_0_5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2" name="Google Shape;262;g2fb9e157e8e_0_5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g2fb9e157e8e_0_602"/>
          <p:cNvSpPr txBox="1">
            <a:spLocks noGrp="1"/>
          </p:cNvSpPr>
          <p:nvPr>
            <p:ph type="title"/>
          </p:nvPr>
        </p:nvSpPr>
        <p:spPr>
          <a:xfrm>
            <a:off x="838200" y="365125"/>
            <a:ext cx="10515600" cy="1325700"/>
          </a:xfrm>
          <a:prstGeom prst="rect">
            <a:avLst/>
          </a:prstGeom>
          <a:noFill/>
          <a:ln>
            <a:noFill/>
          </a:ln>
        </p:spPr>
        <p:txBody>
          <a:bodyPr spcFirstLastPara="1" wrap="square" lIns="121900" tIns="60925" rIns="121900" bIns="60925"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342" name="Google Shape;342;g2fb9e157e8e_0_602"/>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g2fb9e157e8e_0_602"/>
          <p:cNvSpPr txBox="1">
            <a:spLocks noGrp="1"/>
          </p:cNvSpPr>
          <p:nvPr>
            <p:ph type="dt" idx="10"/>
          </p:nvPr>
        </p:nvSpPr>
        <p:spPr>
          <a:xfrm>
            <a:off x="838200" y="6356351"/>
            <a:ext cx="27432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344" name="Google Shape;344;g2fb9e157e8e_0_602"/>
          <p:cNvSpPr txBox="1">
            <a:spLocks noGrp="1"/>
          </p:cNvSpPr>
          <p:nvPr>
            <p:ph type="ftr" idx="11"/>
          </p:nvPr>
        </p:nvSpPr>
        <p:spPr>
          <a:xfrm>
            <a:off x="4038600" y="6356351"/>
            <a:ext cx="41148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345" name="Google Shape;345;g2fb9e157e8e_0_602"/>
          <p:cNvSpPr txBox="1">
            <a:spLocks noGrp="1"/>
          </p:cNvSpPr>
          <p:nvPr>
            <p:ph type="sldNum" idx="12"/>
          </p:nvPr>
        </p:nvSpPr>
        <p:spPr>
          <a:xfrm>
            <a:off x="9356233" y="6311734"/>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fb31b4a765_0_97"/>
          <p:cNvSpPr txBox="1"/>
          <p:nvPr/>
        </p:nvSpPr>
        <p:spPr>
          <a:xfrm>
            <a:off x="336917" y="2273892"/>
            <a:ext cx="11855100" cy="1219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IE" sz="6000">
                <a:solidFill>
                  <a:schemeClr val="lt1"/>
                </a:solidFill>
              </a:rPr>
              <a:t>The Enhanced Community Care Model</a:t>
            </a:r>
            <a:endParaRPr sz="900"/>
          </a:p>
          <a:p>
            <a:pPr marL="0" marR="0" lvl="0" indent="0" algn="l" rtl="0">
              <a:lnSpc>
                <a:spcPct val="90000"/>
              </a:lnSpc>
              <a:spcBef>
                <a:spcPts val="0"/>
              </a:spcBef>
              <a:spcAft>
                <a:spcPts val="0"/>
              </a:spcAft>
              <a:buNone/>
            </a:pPr>
            <a:r>
              <a:rPr lang="en-IE" sz="4400">
                <a:solidFill>
                  <a:schemeClr val="lt1"/>
                </a:solidFill>
              </a:rPr>
              <a:t>The foundation of local, integrated care</a:t>
            </a:r>
            <a:endParaRPr sz="900"/>
          </a:p>
          <a:p>
            <a:pPr marL="0" marR="0" lvl="0" indent="0" algn="l" rtl="0">
              <a:lnSpc>
                <a:spcPct val="9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7" name="Google Shape;377;g2fb31b4a765_0_97"/>
          <p:cNvSpPr/>
          <p:nvPr/>
        </p:nvSpPr>
        <p:spPr>
          <a:xfrm>
            <a:off x="336917" y="5084149"/>
            <a:ext cx="5781000" cy="328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2100" b="1" i="0" u="none" strike="noStrike" cap="none">
                <a:solidFill>
                  <a:schemeClr val="lt1"/>
                </a:solidFill>
                <a:latin typeface="Arial"/>
                <a:ea typeface="Arial"/>
                <a:cs typeface="Arial"/>
                <a:sym typeface="Arial"/>
              </a:rPr>
              <a:t>5 September, Convention Centre Dublin</a:t>
            </a:r>
            <a:endParaRPr sz="1400" b="0" i="0" u="none" strike="noStrike" cap="none">
              <a:solidFill>
                <a:srgbClr val="000000"/>
              </a:solidFill>
              <a:latin typeface="Arial"/>
              <a:ea typeface="Arial"/>
              <a:cs typeface="Arial"/>
              <a:sym typeface="Arial"/>
            </a:endParaRPr>
          </a:p>
        </p:txBody>
      </p:sp>
      <p:pic>
        <p:nvPicPr>
          <p:cNvPr id="378" name="Google Shape;378;g2fb31b4a765_0_97"/>
          <p:cNvPicPr preferRelativeResize="0"/>
          <p:nvPr/>
        </p:nvPicPr>
        <p:blipFill rotWithShape="1">
          <a:blip r:embed="rId3">
            <a:alphaModFix/>
          </a:blip>
          <a:srcRect/>
          <a:stretch/>
        </p:blipFill>
        <p:spPr>
          <a:xfrm>
            <a:off x="495851" y="5750299"/>
            <a:ext cx="2390467" cy="845200"/>
          </a:xfrm>
          <a:prstGeom prst="rect">
            <a:avLst/>
          </a:prstGeom>
          <a:noFill/>
          <a:ln>
            <a:noFill/>
          </a:ln>
        </p:spPr>
      </p:pic>
      <p:sp>
        <p:nvSpPr>
          <p:cNvPr id="379" name="Google Shape;379;g2fb31b4a765_0_97"/>
          <p:cNvSpPr/>
          <p:nvPr/>
        </p:nvSpPr>
        <p:spPr>
          <a:xfrm>
            <a:off x="336917" y="4680903"/>
            <a:ext cx="5781000" cy="328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IE" sz="2100" b="1" i="0" u="none" strike="noStrike" cap="none">
                <a:solidFill>
                  <a:schemeClr val="lt1"/>
                </a:solidFill>
                <a:latin typeface="Arial"/>
                <a:ea typeface="Arial"/>
                <a:cs typeface="Arial"/>
                <a:sym typeface="Arial"/>
              </a:rPr>
              <a:t>5 September, Convention Centre Dublin</a:t>
            </a:r>
            <a:endParaRPr sz="1400" b="0" i="0" u="none" strike="noStrike" cap="none">
              <a:solidFill>
                <a:srgbClr val="000000"/>
              </a:solidFill>
              <a:latin typeface="Arial"/>
              <a:ea typeface="Arial"/>
              <a:cs typeface="Arial"/>
              <a:sym typeface="Arial"/>
            </a:endParaRPr>
          </a:p>
        </p:txBody>
      </p:sp>
      <p:sp>
        <p:nvSpPr>
          <p:cNvPr id="380" name="Google Shape;380;g2fb31b4a765_0_97"/>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E"/>
              <a:t>1</a:t>
            </a:fld>
            <a:endParaRPr/>
          </a:p>
        </p:txBody>
      </p:sp>
      <p:sp>
        <p:nvSpPr>
          <p:cNvPr id="381" name="Google Shape;381;g2fb31b4a765_0_97"/>
          <p:cNvSpPr txBox="1"/>
          <p:nvPr/>
        </p:nvSpPr>
        <p:spPr>
          <a:xfrm>
            <a:off x="3570700" y="5259700"/>
            <a:ext cx="8116200" cy="14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E" sz="2500">
                <a:solidFill>
                  <a:srgbClr val="000000"/>
                </a:solidFill>
              </a:rPr>
              <a:t>Pat Healy</a:t>
            </a:r>
            <a:endParaRPr sz="2500">
              <a:solidFill>
                <a:srgbClr val="000000"/>
              </a:solidFill>
            </a:endParaRPr>
          </a:p>
          <a:p>
            <a:pPr marL="0" lvl="0" indent="0" algn="l" rtl="0">
              <a:spcBef>
                <a:spcPts val="0"/>
              </a:spcBef>
              <a:spcAft>
                <a:spcPts val="0"/>
              </a:spcAft>
              <a:buNone/>
            </a:pPr>
            <a:r>
              <a:rPr lang="en-IE" sz="2500">
                <a:solidFill>
                  <a:srgbClr val="000000"/>
                </a:solidFill>
              </a:rPr>
              <a:t>National Director, National Services </a:t>
            </a:r>
            <a:endParaRPr sz="25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fb9e157e8e_2_197"/>
          <p:cNvSpPr txBox="1"/>
          <p:nvPr/>
        </p:nvSpPr>
        <p:spPr>
          <a:xfrm>
            <a:off x="564105" y="2253061"/>
            <a:ext cx="10592100" cy="1053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IE" sz="5400" b="0" i="0" u="none" strike="noStrike" cap="none">
                <a:solidFill>
                  <a:srgbClr val="FFFFFF"/>
                </a:solidFill>
                <a:latin typeface="Arial"/>
                <a:ea typeface="Arial"/>
                <a:cs typeface="Arial"/>
                <a:sym typeface="Arial"/>
              </a:rPr>
              <a:t>Panel Discussion</a:t>
            </a:r>
            <a:r>
              <a:rPr lang="en-IE" sz="5400">
                <a:solidFill>
                  <a:srgbClr val="FFFFFF"/>
                </a:solidFill>
              </a:rPr>
              <a:t>: </a:t>
            </a:r>
            <a:endParaRPr sz="5400">
              <a:solidFill>
                <a:srgbClr val="FFFFFF"/>
              </a:solidFill>
            </a:endParaRPr>
          </a:p>
          <a:p>
            <a:pPr marL="0" marR="0" lvl="0" indent="0" algn="ctr" rtl="0">
              <a:lnSpc>
                <a:spcPct val="100000"/>
              </a:lnSpc>
              <a:spcBef>
                <a:spcPts val="0"/>
              </a:spcBef>
              <a:spcAft>
                <a:spcPts val="0"/>
              </a:spcAft>
              <a:buNone/>
            </a:pPr>
            <a:r>
              <a:rPr lang="en-IE" sz="4800">
                <a:solidFill>
                  <a:srgbClr val="FFFFFF"/>
                </a:solidFill>
              </a:rPr>
              <a:t>Impact and Outcomes of the ECC Model across CHNs, ICPOP &amp; ICPCD</a:t>
            </a:r>
            <a:r>
              <a:rPr lang="en-IE" sz="5400" b="0" i="0" u="none" strike="noStrike" cap="none">
                <a:solidFill>
                  <a:srgbClr val="FFFFFF"/>
                </a:solidFill>
                <a:latin typeface="Arial"/>
                <a:ea typeface="Arial"/>
                <a:cs typeface="Arial"/>
                <a:sym typeface="Arial"/>
              </a:rPr>
              <a:t> </a:t>
            </a:r>
            <a:endParaRPr sz="900"/>
          </a:p>
        </p:txBody>
      </p:sp>
      <p:sp>
        <p:nvSpPr>
          <p:cNvPr id="570" name="Google Shape;570;g2fb9e157e8e_2_197"/>
          <p:cNvSpPr txBox="1"/>
          <p:nvPr/>
        </p:nvSpPr>
        <p:spPr>
          <a:xfrm>
            <a:off x="11714356" y="6519101"/>
            <a:ext cx="365700" cy="2625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None/>
            </a:pPr>
            <a:fld id="{00000000-1234-1234-1234-123412341234}" type="slidenum">
              <a:rPr lang="en-IE" sz="1300" b="1" i="0" u="none" strike="noStrike" cap="none">
                <a:solidFill>
                  <a:srgbClr val="FFFFFF"/>
                </a:solidFill>
                <a:latin typeface="Arial"/>
                <a:ea typeface="Arial"/>
                <a:cs typeface="Arial"/>
                <a:sym typeface="Arial"/>
              </a:rPr>
              <a:t>10</a:t>
            </a:fld>
            <a:endParaRPr sz="1300" b="1" i="0" u="none" strike="noStrike" cap="none">
              <a:solidFill>
                <a:srgbClr val="FFFFFF"/>
              </a:solidFill>
              <a:latin typeface="Arial"/>
              <a:ea typeface="Arial"/>
              <a:cs typeface="Arial"/>
              <a:sym typeface="Arial"/>
            </a:endParaRPr>
          </a:p>
        </p:txBody>
      </p:sp>
      <p:sp>
        <p:nvSpPr>
          <p:cNvPr id="571" name="Google Shape;571;g2fb9e157e8e_2_197"/>
          <p:cNvSpPr/>
          <p:nvPr/>
        </p:nvSpPr>
        <p:spPr>
          <a:xfrm>
            <a:off x="1402450" y="4779082"/>
            <a:ext cx="8915400" cy="151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IE" sz="2400">
                <a:solidFill>
                  <a:srgbClr val="FFFFFF"/>
                </a:solidFill>
              </a:rPr>
              <a:t>Sean O’Rourke (Chair), Pat Healy, Dr Sarah O’Brien, Dr David Hanlon, Dr Emer Ahern and Martina Queally</a:t>
            </a:r>
            <a:endParaRPr sz="2400">
              <a:solidFill>
                <a:srgbClr val="FFFFFF"/>
              </a:solidFill>
            </a:endParaRPr>
          </a:p>
          <a:p>
            <a:pPr marL="0" lvl="0" indent="0" algn="ctr" rtl="0">
              <a:spcBef>
                <a:spcPts val="0"/>
              </a:spcBef>
              <a:spcAft>
                <a:spcPts val="0"/>
              </a:spcAft>
              <a:buClr>
                <a:schemeClr val="dk1"/>
              </a:buClr>
              <a:buSzPts val="1100"/>
              <a:buFont typeface="Arial"/>
              <a:buNone/>
            </a:pPr>
            <a:endParaRPr sz="2400">
              <a:solidFill>
                <a:srgbClr val="FFFFFF"/>
              </a:solidFill>
            </a:endParaRPr>
          </a:p>
          <a:p>
            <a:pPr marL="0" marR="0" lvl="0" indent="0" algn="ctr" rtl="0">
              <a:lnSpc>
                <a:spcPct val="100000"/>
              </a:lnSpc>
              <a:spcBef>
                <a:spcPts val="0"/>
              </a:spcBef>
              <a:spcAft>
                <a:spcPts val="0"/>
              </a:spcAft>
              <a:buNone/>
            </a:pPr>
            <a:endParaRPr sz="2400">
              <a:solidFill>
                <a:srgbClr val="FFFFFF"/>
              </a:solidFill>
            </a:endParaRPr>
          </a:p>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2fb8eb82dfa_0_14"/>
          <p:cNvSpPr txBox="1"/>
          <p:nvPr/>
        </p:nvSpPr>
        <p:spPr>
          <a:xfrm>
            <a:off x="1488000" y="3312000"/>
            <a:ext cx="10391700" cy="3273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6100"/>
              <a:buFont typeface="Arial"/>
              <a:buNone/>
            </a:pPr>
            <a:r>
              <a:rPr lang="en-IE" sz="5800">
                <a:solidFill>
                  <a:schemeClr val="lt1"/>
                </a:solidFill>
              </a:rPr>
              <a:t>Case Study:</a:t>
            </a:r>
            <a:endParaRPr sz="5800">
              <a:solidFill>
                <a:schemeClr val="lt1"/>
              </a:solidFill>
            </a:endParaRPr>
          </a:p>
          <a:p>
            <a:pPr marL="0" marR="0" lvl="0" indent="0" algn="l" rtl="0">
              <a:lnSpc>
                <a:spcPct val="90000"/>
              </a:lnSpc>
              <a:spcBef>
                <a:spcPts val="0"/>
              </a:spcBef>
              <a:spcAft>
                <a:spcPts val="0"/>
              </a:spcAft>
              <a:buClr>
                <a:schemeClr val="lt1"/>
              </a:buClr>
              <a:buSzPts val="6100"/>
              <a:buFont typeface="Arial"/>
              <a:buNone/>
            </a:pPr>
            <a:r>
              <a:rPr lang="en-IE" sz="4200">
                <a:solidFill>
                  <a:schemeClr val="lt1"/>
                </a:solidFill>
              </a:rPr>
              <a:t>Community Specialist Team Chronic Disease, Cuan Aoibheann</a:t>
            </a:r>
            <a:endParaRPr sz="4200">
              <a:solidFill>
                <a:schemeClr val="lt1"/>
              </a:solidFill>
            </a:endParaRPr>
          </a:p>
          <a:p>
            <a:pPr marL="0" marR="0" lvl="0" indent="0" algn="l" rtl="0">
              <a:lnSpc>
                <a:spcPct val="90000"/>
              </a:lnSpc>
              <a:spcBef>
                <a:spcPts val="0"/>
              </a:spcBef>
              <a:spcAft>
                <a:spcPts val="0"/>
              </a:spcAft>
              <a:buClr>
                <a:schemeClr val="lt1"/>
              </a:buClr>
              <a:buSzPts val="6100"/>
              <a:buFont typeface="Arial"/>
              <a:buNone/>
            </a:pPr>
            <a:endParaRPr sz="4200">
              <a:solidFill>
                <a:schemeClr val="lt1"/>
              </a:solidFill>
            </a:endParaRPr>
          </a:p>
          <a:p>
            <a:pPr marL="0" marR="0" lvl="0" indent="0" algn="l" rtl="0">
              <a:lnSpc>
                <a:spcPct val="90000"/>
              </a:lnSpc>
              <a:spcBef>
                <a:spcPts val="0"/>
              </a:spcBef>
              <a:spcAft>
                <a:spcPts val="0"/>
              </a:spcAft>
              <a:buClr>
                <a:schemeClr val="lt1"/>
              </a:buClr>
              <a:buSzPts val="6100"/>
              <a:buFont typeface="Arial"/>
              <a:buNone/>
            </a:pPr>
            <a:r>
              <a:rPr lang="en-IE" sz="2400">
                <a:solidFill>
                  <a:schemeClr val="lt1"/>
                </a:solidFill>
              </a:rPr>
              <a:t>Johanna Callaghan (ANP), Barbara Parlon (ANP)</a:t>
            </a:r>
            <a:endParaRPr sz="2400">
              <a:solidFill>
                <a:schemeClr val="lt1"/>
              </a:solidFill>
            </a:endParaRPr>
          </a:p>
        </p:txBody>
      </p:sp>
      <p:sp>
        <p:nvSpPr>
          <p:cNvPr id="586" name="Google Shape;586;g2fb8eb82dfa_0_14"/>
          <p:cNvSpPr txBox="1"/>
          <p:nvPr/>
        </p:nvSpPr>
        <p:spPr>
          <a:xfrm>
            <a:off x="11714356" y="6519101"/>
            <a:ext cx="365700" cy="2625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11</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fb9e157e8e_3_649"/>
          <p:cNvSpPr txBox="1">
            <a:spLocks noGrp="1"/>
          </p:cNvSpPr>
          <p:nvPr>
            <p:ph type="body" idx="1"/>
          </p:nvPr>
        </p:nvSpPr>
        <p:spPr>
          <a:xfrm>
            <a:off x="1440000" y="358850"/>
            <a:ext cx="104466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Dublin North West Integrated Care Centre</a:t>
            </a:r>
            <a:endParaRPr sz="3800"/>
          </a:p>
          <a:p>
            <a:pPr marL="0" lvl="0" indent="0" algn="l" rtl="0">
              <a:spcBef>
                <a:spcPts val="1000"/>
              </a:spcBef>
              <a:spcAft>
                <a:spcPts val="0"/>
              </a:spcAft>
              <a:buNone/>
            </a:pPr>
            <a:r>
              <a:rPr lang="en-IE" sz="2500"/>
              <a:t>Cuan Aoibheann in the Phoenix Park</a:t>
            </a:r>
            <a:endParaRPr sz="2500"/>
          </a:p>
        </p:txBody>
      </p:sp>
      <p:pic>
        <p:nvPicPr>
          <p:cNvPr id="593" name="Google Shape;593;g2fb9e157e8e_3_649"/>
          <p:cNvPicPr preferRelativeResize="0">
            <a:picLocks noGrp="1"/>
          </p:cNvPicPr>
          <p:nvPr>
            <p:ph type="pic" idx="2"/>
          </p:nvPr>
        </p:nvPicPr>
        <p:blipFill rotWithShape="1">
          <a:blip r:embed="rId3">
            <a:alphaModFix/>
          </a:blip>
          <a:srcRect l="13008" r="11142"/>
          <a:stretch/>
        </p:blipFill>
        <p:spPr>
          <a:xfrm rot="5400000">
            <a:off x="7190295" y="1286850"/>
            <a:ext cx="3773100" cy="4284300"/>
          </a:xfrm>
          <a:prstGeom prst="roundRect">
            <a:avLst>
              <a:gd name="adj" fmla="val 1858"/>
            </a:avLst>
          </a:prstGeom>
          <a:noFill/>
          <a:ln>
            <a:noFill/>
          </a:ln>
          <a:effectLst>
            <a:outerShdw blurRad="50800" dist="50800" dir="5400000" algn="tl" rotWithShape="0">
              <a:srgbClr val="000000">
                <a:alpha val="42750"/>
              </a:srgbClr>
            </a:outerShdw>
          </a:effectLst>
        </p:spPr>
      </p:pic>
      <p:pic>
        <p:nvPicPr>
          <p:cNvPr id="594" name="Google Shape;594;g2fb9e157e8e_3_649"/>
          <p:cNvPicPr preferRelativeResize="0"/>
          <p:nvPr/>
        </p:nvPicPr>
        <p:blipFill rotWithShape="1">
          <a:blip r:embed="rId4">
            <a:alphaModFix/>
          </a:blip>
          <a:srcRect/>
          <a:stretch/>
        </p:blipFill>
        <p:spPr>
          <a:xfrm>
            <a:off x="11569700" y="6235700"/>
            <a:ext cx="406400" cy="406400"/>
          </a:xfrm>
          <a:prstGeom prst="rect">
            <a:avLst/>
          </a:prstGeom>
          <a:noFill/>
          <a:ln>
            <a:noFill/>
          </a:ln>
        </p:spPr>
      </p:pic>
      <p:pic>
        <p:nvPicPr>
          <p:cNvPr id="595" name="Google Shape;595;g2fb9e157e8e_3_649"/>
          <p:cNvPicPr preferRelativeResize="0"/>
          <p:nvPr/>
        </p:nvPicPr>
        <p:blipFill rotWithShape="1">
          <a:blip r:embed="rId5">
            <a:alphaModFix/>
          </a:blip>
          <a:srcRect b="16839"/>
          <a:stretch/>
        </p:blipFill>
        <p:spPr>
          <a:xfrm>
            <a:off x="418523" y="3773596"/>
            <a:ext cx="2987402" cy="2183630"/>
          </a:xfrm>
          <a:prstGeom prst="rect">
            <a:avLst/>
          </a:prstGeom>
          <a:noFill/>
          <a:ln>
            <a:noFill/>
          </a:ln>
        </p:spPr>
      </p:pic>
      <p:pic>
        <p:nvPicPr>
          <p:cNvPr id="596" name="Google Shape;596;g2fb9e157e8e_3_649"/>
          <p:cNvPicPr preferRelativeResize="0"/>
          <p:nvPr/>
        </p:nvPicPr>
        <p:blipFill rotWithShape="1">
          <a:blip r:embed="rId6">
            <a:alphaModFix/>
          </a:blip>
          <a:srcRect/>
          <a:stretch/>
        </p:blipFill>
        <p:spPr>
          <a:xfrm>
            <a:off x="3803130" y="3773446"/>
            <a:ext cx="2838005" cy="2183937"/>
          </a:xfrm>
          <a:prstGeom prst="rect">
            <a:avLst/>
          </a:prstGeom>
          <a:noFill/>
          <a:ln>
            <a:noFill/>
          </a:ln>
        </p:spPr>
      </p:pic>
      <p:sp>
        <p:nvSpPr>
          <p:cNvPr id="597" name="Google Shape;597;g2fb9e157e8e_3_649"/>
          <p:cNvSpPr/>
          <p:nvPr/>
        </p:nvSpPr>
        <p:spPr>
          <a:xfrm>
            <a:off x="418523" y="1543177"/>
            <a:ext cx="5300491" cy="1850341"/>
          </a:xfrm>
          <a:custGeom>
            <a:avLst/>
            <a:gdLst/>
            <a:ahLst/>
            <a:cxnLst/>
            <a:rect l="l" t="t" r="r" b="b"/>
            <a:pathLst>
              <a:path w="15822362" h="5874098" extrusionOk="0">
                <a:moveTo>
                  <a:pt x="0" y="0"/>
                </a:moveTo>
                <a:lnTo>
                  <a:pt x="15822362" y="0"/>
                </a:lnTo>
                <a:lnTo>
                  <a:pt x="15822362" y="5874098"/>
                </a:lnTo>
                <a:lnTo>
                  <a:pt x="0" y="5874098"/>
                </a:lnTo>
                <a:lnTo>
                  <a:pt x="0" y="0"/>
                </a:lnTo>
                <a:close/>
              </a:path>
            </a:pathLst>
          </a:custGeom>
          <a:blipFill rotWithShape="1">
            <a:blip r:embed="rId7">
              <a:alphaModFix amt="61000"/>
            </a:blip>
            <a:stretch>
              <a:fillRect t="-260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598" name="Google Shape;598;g2fb9e157e8e_3_649"/>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12</a:t>
            </a:fld>
            <a:endParaRPr sz="1300"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fb9e157e8e_2_0"/>
          <p:cNvSpPr txBox="1">
            <a:spLocks noGrp="1"/>
          </p:cNvSpPr>
          <p:nvPr>
            <p:ph type="body" idx="1"/>
          </p:nvPr>
        </p:nvSpPr>
        <p:spPr>
          <a:xfrm>
            <a:off x="1372000" y="245500"/>
            <a:ext cx="88413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Respiratory Team Evolution</a:t>
            </a:r>
            <a:endParaRPr sz="3800"/>
          </a:p>
        </p:txBody>
      </p:sp>
      <p:grpSp>
        <p:nvGrpSpPr>
          <p:cNvPr id="605" name="Google Shape;605;g2fb9e157e8e_2_0"/>
          <p:cNvGrpSpPr/>
          <p:nvPr/>
        </p:nvGrpSpPr>
        <p:grpSpPr>
          <a:xfrm>
            <a:off x="862195" y="3551689"/>
            <a:ext cx="3452019" cy="1195233"/>
            <a:chOff x="0" y="-76200"/>
            <a:chExt cx="1524070" cy="610935"/>
          </a:xfrm>
        </p:grpSpPr>
        <p:sp>
          <p:nvSpPr>
            <p:cNvPr id="606" name="Google Shape;606;g2fb9e157e8e_2_0"/>
            <p:cNvSpPr/>
            <p:nvPr/>
          </p:nvSpPr>
          <p:spPr>
            <a:xfrm>
              <a:off x="0" y="0"/>
              <a:ext cx="1524070" cy="534735"/>
            </a:xfrm>
            <a:custGeom>
              <a:avLst/>
              <a:gdLst/>
              <a:ahLst/>
              <a:cxnLst/>
              <a:rect l="l" t="t" r="r" b="b"/>
              <a:pathLst>
                <a:path w="1524070" h="534735" extrusionOk="0">
                  <a:moveTo>
                    <a:pt x="0" y="0"/>
                  </a:moveTo>
                  <a:lnTo>
                    <a:pt x="1524070" y="0"/>
                  </a:lnTo>
                  <a:lnTo>
                    <a:pt x="1524070" y="534735"/>
                  </a:lnTo>
                  <a:lnTo>
                    <a:pt x="0" y="534735"/>
                  </a:lnTo>
                  <a:close/>
                </a:path>
              </a:pathLst>
            </a:custGeom>
            <a:solidFill>
              <a:srgbClr val="B2D0C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7" name="Google Shape;607;g2fb9e157e8e_2_0"/>
            <p:cNvSpPr txBox="1"/>
            <p:nvPr/>
          </p:nvSpPr>
          <p:spPr>
            <a:xfrm>
              <a:off x="0" y="-76200"/>
              <a:ext cx="1524000" cy="610800"/>
            </a:xfrm>
            <a:prstGeom prst="rect">
              <a:avLst/>
            </a:prstGeom>
            <a:solidFill>
              <a:srgbClr val="B2D0CA"/>
            </a:solidFill>
            <a:ln>
              <a:noFill/>
            </a:ln>
          </p:spPr>
          <p:txBody>
            <a:bodyPr spcFirstLastPara="1" wrap="square" lIns="33850" tIns="33850" rIns="33850" bIns="33850" anchor="ctr" anchorCtr="0">
              <a:noAutofit/>
            </a:bodyPr>
            <a:lstStyle/>
            <a:p>
              <a:pPr marL="0" marR="0" lvl="0" indent="0" algn="ctr" rtl="0">
                <a:lnSpc>
                  <a:spcPct val="311083"/>
                </a:lnSpc>
                <a:spcBef>
                  <a:spcPts val="0"/>
                </a:spcBef>
                <a:spcAft>
                  <a:spcPts val="0"/>
                </a:spcAft>
                <a:buNone/>
              </a:pPr>
              <a:endParaRPr sz="1200">
                <a:solidFill>
                  <a:schemeClr val="dk1"/>
                </a:solidFill>
                <a:latin typeface="Arial"/>
                <a:ea typeface="Arial"/>
                <a:cs typeface="Arial"/>
                <a:sym typeface="Arial"/>
              </a:endParaRPr>
            </a:p>
          </p:txBody>
        </p:sp>
      </p:grpSp>
      <p:grpSp>
        <p:nvGrpSpPr>
          <p:cNvPr id="608" name="Google Shape;608;g2fb9e157e8e_2_0"/>
          <p:cNvGrpSpPr/>
          <p:nvPr/>
        </p:nvGrpSpPr>
        <p:grpSpPr>
          <a:xfrm>
            <a:off x="3804176" y="2755627"/>
            <a:ext cx="3452340" cy="1195172"/>
            <a:chOff x="0" y="-76200"/>
            <a:chExt cx="1352427" cy="610935"/>
          </a:xfrm>
        </p:grpSpPr>
        <p:sp>
          <p:nvSpPr>
            <p:cNvPr id="609" name="Google Shape;609;g2fb9e157e8e_2_0"/>
            <p:cNvSpPr/>
            <p:nvPr/>
          </p:nvSpPr>
          <p:spPr>
            <a:xfrm>
              <a:off x="0" y="0"/>
              <a:ext cx="1352427" cy="534735"/>
            </a:xfrm>
            <a:custGeom>
              <a:avLst/>
              <a:gdLst/>
              <a:ahLst/>
              <a:cxnLst/>
              <a:rect l="l" t="t" r="r" b="b"/>
              <a:pathLst>
                <a:path w="1352427" h="534735" extrusionOk="0">
                  <a:moveTo>
                    <a:pt x="0" y="0"/>
                  </a:moveTo>
                  <a:lnTo>
                    <a:pt x="1352427" y="0"/>
                  </a:lnTo>
                  <a:lnTo>
                    <a:pt x="1352427" y="534735"/>
                  </a:lnTo>
                  <a:lnTo>
                    <a:pt x="0" y="534735"/>
                  </a:lnTo>
                  <a:close/>
                </a:path>
              </a:pathLst>
            </a:custGeom>
            <a:solidFill>
              <a:srgbClr val="76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0" name="Google Shape;610;g2fb9e157e8e_2_0"/>
            <p:cNvSpPr txBox="1"/>
            <p:nvPr/>
          </p:nvSpPr>
          <p:spPr>
            <a:xfrm>
              <a:off x="0" y="-76200"/>
              <a:ext cx="1352400" cy="610800"/>
            </a:xfrm>
            <a:prstGeom prst="rect">
              <a:avLst/>
            </a:prstGeom>
            <a:solidFill>
              <a:srgbClr val="76A5AF"/>
            </a:solidFill>
            <a:ln>
              <a:noFill/>
            </a:ln>
          </p:spPr>
          <p:txBody>
            <a:bodyPr spcFirstLastPara="1" wrap="square" lIns="33850" tIns="33850" rIns="33850" bIns="33850" anchor="ctr" anchorCtr="0">
              <a:noAutofit/>
            </a:bodyPr>
            <a:lstStyle/>
            <a:p>
              <a:pPr marL="0" marR="0" lvl="0" indent="0" algn="ctr" rtl="0">
                <a:lnSpc>
                  <a:spcPct val="311083"/>
                </a:lnSpc>
                <a:spcBef>
                  <a:spcPts val="0"/>
                </a:spcBef>
                <a:spcAft>
                  <a:spcPts val="0"/>
                </a:spcAft>
                <a:buNone/>
              </a:pPr>
              <a:endParaRPr sz="1200">
                <a:solidFill>
                  <a:schemeClr val="dk1"/>
                </a:solidFill>
                <a:latin typeface="Arial"/>
                <a:ea typeface="Arial"/>
                <a:cs typeface="Arial"/>
                <a:sym typeface="Arial"/>
              </a:endParaRPr>
            </a:p>
          </p:txBody>
        </p:sp>
      </p:grpSp>
      <p:sp>
        <p:nvSpPr>
          <p:cNvPr id="611" name="Google Shape;611;g2fb9e157e8e_2_0"/>
          <p:cNvSpPr/>
          <p:nvPr/>
        </p:nvSpPr>
        <p:spPr>
          <a:xfrm>
            <a:off x="6670828" y="1406165"/>
            <a:ext cx="4599070" cy="2255521"/>
          </a:xfrm>
          <a:custGeom>
            <a:avLst/>
            <a:gdLst/>
            <a:ahLst/>
            <a:cxnLst/>
            <a:rect l="l" t="t" r="r" b="b"/>
            <a:pathLst>
              <a:path w="1250597" h="868343" extrusionOk="0">
                <a:moveTo>
                  <a:pt x="1250597" y="434171"/>
                </a:moveTo>
                <a:lnTo>
                  <a:pt x="844197" y="0"/>
                </a:lnTo>
                <a:lnTo>
                  <a:pt x="844197" y="203200"/>
                </a:lnTo>
                <a:lnTo>
                  <a:pt x="0" y="203200"/>
                </a:lnTo>
                <a:lnTo>
                  <a:pt x="0" y="665143"/>
                </a:lnTo>
                <a:lnTo>
                  <a:pt x="844197" y="665143"/>
                </a:lnTo>
                <a:lnTo>
                  <a:pt x="844197" y="868343"/>
                </a:lnTo>
                <a:lnTo>
                  <a:pt x="1250597" y="434171"/>
                </a:lnTo>
                <a:close/>
              </a:path>
            </a:pathLst>
          </a:custGeom>
          <a:solidFill>
            <a:srgbClr val="006A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2" name="Google Shape;612;g2fb9e157e8e_2_0"/>
          <p:cNvSpPr txBox="1"/>
          <p:nvPr/>
        </p:nvSpPr>
        <p:spPr>
          <a:xfrm>
            <a:off x="685800" y="4857085"/>
            <a:ext cx="4262100" cy="1425000"/>
          </a:xfrm>
          <a:prstGeom prst="rect">
            <a:avLst/>
          </a:prstGeom>
          <a:noFill/>
          <a:ln>
            <a:noFill/>
          </a:ln>
        </p:spPr>
        <p:txBody>
          <a:bodyPr spcFirstLastPara="1" wrap="square" lIns="0" tIns="0" rIns="0" bIns="0" anchor="t" anchorCtr="0">
            <a:spAutoFit/>
          </a:bodyPr>
          <a:lstStyle/>
          <a:p>
            <a:pPr marL="480067" marR="0" lvl="1" indent="-285749" algn="just" rtl="0">
              <a:lnSpc>
                <a:spcPct val="148176"/>
              </a:lnSpc>
              <a:spcBef>
                <a:spcPts val="0"/>
              </a:spcBef>
              <a:spcAft>
                <a:spcPts val="0"/>
              </a:spcAft>
              <a:buClr>
                <a:srgbClr val="000000"/>
              </a:buClr>
              <a:buSzPts val="1700"/>
              <a:buChar char="⮚"/>
            </a:pPr>
            <a:r>
              <a:rPr lang="en-IE" sz="1700" b="1" i="0" u="none" strike="noStrike" cap="none">
                <a:solidFill>
                  <a:srgbClr val="000000"/>
                </a:solidFill>
              </a:rPr>
              <a:t>2016 – CNSp demonstrator post</a:t>
            </a:r>
            <a:endParaRPr/>
          </a:p>
          <a:p>
            <a:pPr marL="480067" marR="0" lvl="1" indent="-285749" algn="just" rtl="0">
              <a:lnSpc>
                <a:spcPct val="148176"/>
              </a:lnSpc>
              <a:spcBef>
                <a:spcPts val="0"/>
              </a:spcBef>
              <a:spcAft>
                <a:spcPts val="0"/>
              </a:spcAft>
              <a:buClr>
                <a:srgbClr val="000000"/>
              </a:buClr>
              <a:buSzPts val="1700"/>
              <a:buChar char="⮚"/>
            </a:pPr>
            <a:r>
              <a:rPr lang="en-IE" sz="1700" b="1" i="0" u="none" strike="noStrike" cap="none">
                <a:solidFill>
                  <a:srgbClr val="000000"/>
                </a:solidFill>
              </a:rPr>
              <a:t>2021 - Virtual PR</a:t>
            </a:r>
            <a:endParaRPr/>
          </a:p>
          <a:p>
            <a:pPr marL="480067" marR="0" lvl="1" indent="-285749" algn="just" rtl="0">
              <a:lnSpc>
                <a:spcPct val="148176"/>
              </a:lnSpc>
              <a:spcBef>
                <a:spcPts val="0"/>
              </a:spcBef>
              <a:spcAft>
                <a:spcPts val="0"/>
              </a:spcAft>
              <a:buClr>
                <a:srgbClr val="000000"/>
              </a:buClr>
              <a:buSzPts val="1700"/>
              <a:buChar char="⮚"/>
            </a:pPr>
            <a:r>
              <a:rPr lang="en-IE" sz="1700" b="1" i="0" u="none" strike="noStrike" cap="none">
                <a:solidFill>
                  <a:srgbClr val="000000"/>
                </a:solidFill>
              </a:rPr>
              <a:t>2022 - cANP/ Consultant clinic</a:t>
            </a:r>
            <a:endParaRPr/>
          </a:p>
          <a:p>
            <a:pPr marL="194317" marR="0" lvl="1" indent="0" algn="just" rtl="0">
              <a:lnSpc>
                <a:spcPct val="148176"/>
              </a:lnSpc>
              <a:spcBef>
                <a:spcPts val="0"/>
              </a:spcBef>
              <a:spcAft>
                <a:spcPts val="0"/>
              </a:spcAft>
              <a:buNone/>
            </a:pPr>
            <a:r>
              <a:rPr lang="en-IE" sz="1700" b="1" i="0" u="none" strike="noStrike" cap="none">
                <a:solidFill>
                  <a:srgbClr val="000000"/>
                </a:solidFill>
              </a:rPr>
              <a:t>              - &amp; Integrated Physio in PCC</a:t>
            </a:r>
            <a:endParaRPr/>
          </a:p>
        </p:txBody>
      </p:sp>
      <p:sp>
        <p:nvSpPr>
          <p:cNvPr id="613" name="Google Shape;613;g2fb9e157e8e_2_0"/>
          <p:cNvSpPr txBox="1"/>
          <p:nvPr/>
        </p:nvSpPr>
        <p:spPr>
          <a:xfrm>
            <a:off x="3101371" y="968112"/>
            <a:ext cx="4752000" cy="1755300"/>
          </a:xfrm>
          <a:prstGeom prst="rect">
            <a:avLst/>
          </a:prstGeom>
          <a:noFill/>
          <a:ln>
            <a:noFill/>
          </a:ln>
        </p:spPr>
        <p:txBody>
          <a:bodyPr spcFirstLastPara="1" wrap="square" lIns="0" tIns="0" rIns="0" bIns="0" anchor="t" anchorCtr="0">
            <a:spAutoFit/>
          </a:bodyPr>
          <a:lstStyle/>
          <a:p>
            <a:pPr marL="472871" marR="0" lvl="1" indent="-285750" algn="l" rtl="0">
              <a:lnSpc>
                <a:spcPct val="142705"/>
              </a:lnSpc>
              <a:spcBef>
                <a:spcPts val="0"/>
              </a:spcBef>
              <a:spcAft>
                <a:spcPts val="0"/>
              </a:spcAft>
              <a:buClr>
                <a:srgbClr val="000000"/>
              </a:buClr>
              <a:buSzPts val="1700"/>
              <a:buChar char="⮚"/>
            </a:pPr>
            <a:r>
              <a:rPr lang="en-IE" sz="1700" b="1" i="0" u="none" strike="noStrike" cap="none">
                <a:solidFill>
                  <a:srgbClr val="000000"/>
                </a:solidFill>
              </a:rPr>
              <a:t>Dec 2022 - Clinics in Cuan Aoibheann</a:t>
            </a:r>
            <a:endParaRPr/>
          </a:p>
          <a:p>
            <a:pPr marL="472871" marR="0" lvl="1" indent="-285750" algn="l" rtl="0">
              <a:lnSpc>
                <a:spcPct val="142705"/>
              </a:lnSpc>
              <a:spcBef>
                <a:spcPts val="0"/>
              </a:spcBef>
              <a:spcAft>
                <a:spcPts val="0"/>
              </a:spcAft>
              <a:buClr>
                <a:srgbClr val="000000"/>
              </a:buClr>
              <a:buSzPts val="1700"/>
              <a:buChar char="⮚"/>
            </a:pPr>
            <a:r>
              <a:rPr lang="en-IE" sz="1700" b="1" i="0" u="none" strike="noStrike" cap="none">
                <a:solidFill>
                  <a:srgbClr val="000000"/>
                </a:solidFill>
              </a:rPr>
              <a:t>2023 - MDT Clinics</a:t>
            </a:r>
            <a:endParaRPr/>
          </a:p>
          <a:p>
            <a:pPr marL="187121" marR="0" lvl="1" indent="0" algn="l" rtl="0">
              <a:lnSpc>
                <a:spcPct val="142705"/>
              </a:lnSpc>
              <a:spcBef>
                <a:spcPts val="0"/>
              </a:spcBef>
              <a:spcAft>
                <a:spcPts val="0"/>
              </a:spcAft>
              <a:buNone/>
            </a:pPr>
            <a:r>
              <a:rPr lang="en-IE" sz="1700" b="1" i="0" u="none" strike="noStrike" cap="none">
                <a:solidFill>
                  <a:srgbClr val="000000"/>
                </a:solidFill>
              </a:rPr>
              <a:t>              - In person PR Classes</a:t>
            </a:r>
            <a:endParaRPr/>
          </a:p>
          <a:p>
            <a:pPr marL="187121" marR="0" lvl="1" indent="0" algn="l" rtl="0">
              <a:lnSpc>
                <a:spcPct val="142705"/>
              </a:lnSpc>
              <a:spcBef>
                <a:spcPts val="0"/>
              </a:spcBef>
              <a:spcAft>
                <a:spcPts val="0"/>
              </a:spcAft>
              <a:buNone/>
            </a:pPr>
            <a:r>
              <a:rPr lang="en-IE" sz="1700" b="1" i="0" u="none" strike="noStrike" cap="none">
                <a:solidFill>
                  <a:srgbClr val="000000"/>
                </a:solidFill>
              </a:rPr>
              <a:t>              - Satellite clinic in PCC</a:t>
            </a:r>
            <a:endParaRPr/>
          </a:p>
          <a:p>
            <a:pPr marL="187121" marR="0" lvl="1" indent="0" algn="l" rtl="0">
              <a:lnSpc>
                <a:spcPct val="142705"/>
              </a:lnSpc>
              <a:spcBef>
                <a:spcPts val="0"/>
              </a:spcBef>
              <a:spcAft>
                <a:spcPts val="0"/>
              </a:spcAft>
              <a:buNone/>
            </a:pPr>
            <a:r>
              <a:rPr lang="en-IE" sz="1700" b="1" i="0" u="none" strike="noStrike" cap="none">
                <a:solidFill>
                  <a:srgbClr val="000000"/>
                </a:solidFill>
              </a:rPr>
              <a:t>              - Diagnostics Lab</a:t>
            </a:r>
            <a:endParaRPr/>
          </a:p>
        </p:txBody>
      </p:sp>
      <p:sp>
        <p:nvSpPr>
          <p:cNvPr id="614" name="Google Shape;614;g2fb9e157e8e_2_0"/>
          <p:cNvSpPr txBox="1"/>
          <p:nvPr/>
        </p:nvSpPr>
        <p:spPr>
          <a:xfrm>
            <a:off x="1479704" y="3964656"/>
            <a:ext cx="2217000" cy="369300"/>
          </a:xfrm>
          <a:prstGeom prst="rect">
            <a:avLst/>
          </a:prstGeom>
          <a:noFill/>
          <a:ln>
            <a:noFill/>
          </a:ln>
        </p:spPr>
        <p:txBody>
          <a:bodyPr spcFirstLastPara="1" wrap="square" lIns="0" tIns="0" rIns="0" bIns="0" anchor="t" anchorCtr="0">
            <a:spAutoFit/>
          </a:bodyPr>
          <a:lstStyle/>
          <a:p>
            <a:pPr marL="0" marR="0" lvl="0" indent="0" algn="ctr" rtl="0">
              <a:lnSpc>
                <a:spcPct val="210000"/>
              </a:lnSpc>
              <a:spcBef>
                <a:spcPts val="0"/>
              </a:spcBef>
              <a:spcAft>
                <a:spcPts val="0"/>
              </a:spcAft>
              <a:buNone/>
            </a:pPr>
            <a:r>
              <a:rPr lang="en-IE" sz="2400" b="1">
                <a:solidFill>
                  <a:srgbClr val="FFFFFF"/>
                </a:solidFill>
              </a:rPr>
              <a:t>RIC pre ECC</a:t>
            </a:r>
            <a:endParaRPr/>
          </a:p>
        </p:txBody>
      </p:sp>
      <p:sp>
        <p:nvSpPr>
          <p:cNvPr id="615" name="Google Shape;615;g2fb9e157e8e_2_0"/>
          <p:cNvSpPr txBox="1"/>
          <p:nvPr/>
        </p:nvSpPr>
        <p:spPr>
          <a:xfrm>
            <a:off x="4214396" y="3165263"/>
            <a:ext cx="2631900" cy="3759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IE" sz="2442" b="1">
                <a:solidFill>
                  <a:srgbClr val="FFFFFF"/>
                </a:solidFill>
              </a:rPr>
              <a:t>Integrated Care </a:t>
            </a:r>
            <a:endParaRPr/>
          </a:p>
        </p:txBody>
      </p:sp>
      <p:sp>
        <p:nvSpPr>
          <p:cNvPr id="616" name="Google Shape;616;g2fb9e157e8e_2_0"/>
          <p:cNvSpPr txBox="1"/>
          <p:nvPr/>
        </p:nvSpPr>
        <p:spPr>
          <a:xfrm>
            <a:off x="7148221" y="2504823"/>
            <a:ext cx="3532200" cy="375600"/>
          </a:xfrm>
          <a:prstGeom prst="rect">
            <a:avLst/>
          </a:prstGeom>
          <a:noFill/>
          <a:ln>
            <a:noFill/>
          </a:ln>
        </p:spPr>
        <p:txBody>
          <a:bodyPr spcFirstLastPara="1" wrap="square" lIns="0" tIns="0" rIns="0" bIns="0" anchor="t" anchorCtr="0">
            <a:spAutoFit/>
          </a:bodyPr>
          <a:lstStyle/>
          <a:p>
            <a:pPr marL="0" marR="0" lvl="0" indent="0" algn="ctr" rtl="0">
              <a:lnSpc>
                <a:spcPct val="145327"/>
              </a:lnSpc>
              <a:spcBef>
                <a:spcPts val="0"/>
              </a:spcBef>
              <a:spcAft>
                <a:spcPts val="0"/>
              </a:spcAft>
              <a:buNone/>
            </a:pPr>
            <a:r>
              <a:rPr lang="en-IE" sz="2440" b="1">
                <a:solidFill>
                  <a:srgbClr val="FFFFFF"/>
                </a:solidFill>
              </a:rPr>
              <a:t>Service Expansion</a:t>
            </a:r>
            <a:endParaRPr/>
          </a:p>
        </p:txBody>
      </p:sp>
      <p:sp>
        <p:nvSpPr>
          <p:cNvPr id="617" name="Google Shape;617;g2fb9e157e8e_2_0"/>
          <p:cNvSpPr txBox="1"/>
          <p:nvPr/>
        </p:nvSpPr>
        <p:spPr>
          <a:xfrm>
            <a:off x="7063290" y="3908107"/>
            <a:ext cx="5023500" cy="2586000"/>
          </a:xfrm>
          <a:prstGeom prst="rect">
            <a:avLst/>
          </a:prstGeom>
          <a:noFill/>
          <a:ln>
            <a:noFill/>
          </a:ln>
        </p:spPr>
        <p:txBody>
          <a:bodyPr spcFirstLastPara="1" wrap="square" lIns="0" tIns="0" rIns="0" bIns="0" anchor="t" anchorCtr="0">
            <a:spAutoFit/>
          </a:bodyPr>
          <a:lstStyle/>
          <a:p>
            <a:pPr marL="458477" marR="0" lvl="1" indent="-285750" algn="l" rtl="0">
              <a:lnSpc>
                <a:spcPct val="131705"/>
              </a:lnSpc>
              <a:spcBef>
                <a:spcPts val="0"/>
              </a:spcBef>
              <a:spcAft>
                <a:spcPts val="0"/>
              </a:spcAft>
              <a:buClr>
                <a:srgbClr val="000000"/>
              </a:buClr>
              <a:buSzPts val="1700"/>
              <a:buChar char="⮚"/>
            </a:pPr>
            <a:r>
              <a:rPr lang="en-IE" sz="1700" b="1" i="0" u="none" strike="noStrike" cap="none">
                <a:solidFill>
                  <a:srgbClr val="000000"/>
                </a:solidFill>
              </a:rPr>
              <a:t>Apr 2023 - Integrated Cardiopulmonary </a:t>
            </a:r>
            <a:endParaRPr/>
          </a:p>
          <a:p>
            <a:pPr marL="172727" marR="0" lvl="1" indent="0" algn="l" rtl="0">
              <a:lnSpc>
                <a:spcPct val="131705"/>
              </a:lnSpc>
              <a:spcBef>
                <a:spcPts val="500"/>
              </a:spcBef>
              <a:spcAft>
                <a:spcPts val="0"/>
              </a:spcAft>
              <a:buNone/>
            </a:pPr>
            <a:r>
              <a:rPr lang="en-IE" sz="1700" b="1" i="0" u="none" strike="noStrike" cap="none">
                <a:solidFill>
                  <a:srgbClr val="000000"/>
                </a:solidFill>
              </a:rPr>
              <a:t>                         Specialist Clinic</a:t>
            </a:r>
            <a:endParaRPr sz="500" b="1" i="0" u="none" strike="noStrike" cap="none">
              <a:solidFill>
                <a:srgbClr val="000000"/>
              </a:solidFill>
            </a:endParaRPr>
          </a:p>
          <a:p>
            <a:pPr marL="458477" marR="0" lvl="1" indent="-285750" algn="l" rtl="0">
              <a:lnSpc>
                <a:spcPct val="131705"/>
              </a:lnSpc>
              <a:spcBef>
                <a:spcPts val="500"/>
              </a:spcBef>
              <a:spcAft>
                <a:spcPts val="0"/>
              </a:spcAft>
              <a:buClr>
                <a:srgbClr val="000000"/>
              </a:buClr>
              <a:buSzPts val="1700"/>
              <a:buChar char="⮚"/>
            </a:pPr>
            <a:r>
              <a:rPr lang="en-IE" sz="1700" b="1" i="0" u="none" strike="noStrike" cap="none">
                <a:solidFill>
                  <a:srgbClr val="000000"/>
                </a:solidFill>
              </a:rPr>
              <a:t>Pre-hab Talk introduction</a:t>
            </a:r>
            <a:endParaRPr/>
          </a:p>
          <a:p>
            <a:pPr marL="458477" marR="0" lvl="1" indent="-285750" algn="l" rtl="0">
              <a:lnSpc>
                <a:spcPct val="131705"/>
              </a:lnSpc>
              <a:spcBef>
                <a:spcPts val="500"/>
              </a:spcBef>
              <a:spcAft>
                <a:spcPts val="0"/>
              </a:spcAft>
              <a:buClr>
                <a:srgbClr val="000000"/>
              </a:buClr>
              <a:buSzPts val="1700"/>
              <a:buChar char="⮚"/>
            </a:pPr>
            <a:r>
              <a:rPr lang="en-IE" sz="1700" b="1" i="0" u="none" strike="noStrike" cap="none">
                <a:solidFill>
                  <a:srgbClr val="000000"/>
                </a:solidFill>
              </a:rPr>
              <a:t>Physio Clinic - Breathlessness management /Dysfunctional Breathing/Oxygen Assessment Clinic </a:t>
            </a:r>
            <a:endParaRPr/>
          </a:p>
          <a:p>
            <a:pPr marL="458477" marR="0" lvl="1" indent="-285750" algn="l" rtl="0">
              <a:lnSpc>
                <a:spcPct val="131705"/>
              </a:lnSpc>
              <a:spcBef>
                <a:spcPts val="500"/>
              </a:spcBef>
              <a:spcAft>
                <a:spcPts val="0"/>
              </a:spcAft>
              <a:buClr>
                <a:srgbClr val="000000"/>
              </a:buClr>
              <a:buSzPts val="1700"/>
              <a:buChar char="⮚"/>
            </a:pPr>
            <a:r>
              <a:rPr lang="en-IE" sz="1700" b="1" i="0" u="none" strike="noStrike" cap="none">
                <a:solidFill>
                  <a:srgbClr val="000000"/>
                </a:solidFill>
              </a:rPr>
              <a:t>Complex COPD MDT</a:t>
            </a:r>
            <a:endParaRPr/>
          </a:p>
        </p:txBody>
      </p:sp>
      <p:sp>
        <p:nvSpPr>
          <p:cNvPr id="618" name="Google Shape;618;g2fb9e157e8e_2_0"/>
          <p:cNvSpPr/>
          <p:nvPr/>
        </p:nvSpPr>
        <p:spPr>
          <a:xfrm>
            <a:off x="10121917" y="0"/>
            <a:ext cx="1368194" cy="1418250"/>
          </a:xfrm>
          <a:custGeom>
            <a:avLst/>
            <a:gdLst/>
            <a:ahLst/>
            <a:cxnLst/>
            <a:rect l="l" t="t" r="r" b="b"/>
            <a:pathLst>
              <a:path w="2049729" h="2124719" extrusionOk="0">
                <a:moveTo>
                  <a:pt x="0" y="0"/>
                </a:moveTo>
                <a:lnTo>
                  <a:pt x="2049730" y="0"/>
                </a:lnTo>
                <a:lnTo>
                  <a:pt x="2049730" y="2124720"/>
                </a:lnTo>
                <a:lnTo>
                  <a:pt x="0" y="212472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9" name="Google Shape;619;g2fb9e157e8e_2_0"/>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13</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2fb9e157e8e_3_662"/>
          <p:cNvSpPr/>
          <p:nvPr/>
        </p:nvSpPr>
        <p:spPr>
          <a:xfrm>
            <a:off x="0" y="0"/>
            <a:ext cx="1220724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3000"/>
            </a:blip>
            <a:stretch>
              <a:fillRect t="-16848" b="-168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6" name="Google Shape;626;g2fb9e157e8e_3_662"/>
          <p:cNvSpPr txBox="1">
            <a:spLocks noGrp="1"/>
          </p:cNvSpPr>
          <p:nvPr>
            <p:ph type="body" idx="1"/>
          </p:nvPr>
        </p:nvSpPr>
        <p:spPr>
          <a:xfrm>
            <a:off x="1440000" y="358850"/>
            <a:ext cx="77463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Respiratory Service Overview</a:t>
            </a:r>
            <a:endParaRPr sz="3800"/>
          </a:p>
          <a:p>
            <a:pPr marL="0" lvl="0" indent="0" algn="l" rtl="0">
              <a:spcBef>
                <a:spcPts val="1000"/>
              </a:spcBef>
              <a:spcAft>
                <a:spcPts val="0"/>
              </a:spcAft>
              <a:buNone/>
            </a:pPr>
            <a:endParaRPr sz="3800"/>
          </a:p>
        </p:txBody>
      </p:sp>
      <p:sp>
        <p:nvSpPr>
          <p:cNvPr id="627" name="Google Shape;627;g2fb9e157e8e_3_662"/>
          <p:cNvSpPr txBox="1"/>
          <p:nvPr/>
        </p:nvSpPr>
        <p:spPr>
          <a:xfrm>
            <a:off x="633210" y="1722204"/>
            <a:ext cx="3462600" cy="39900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dk1"/>
              </a:buClr>
              <a:buSzPts val="2000"/>
              <a:buChar char="●"/>
            </a:pPr>
            <a:r>
              <a:rPr lang="en-IE" sz="2000" b="1" i="0">
                <a:solidFill>
                  <a:schemeClr val="dk1"/>
                </a:solidFill>
              </a:rPr>
              <a:t>Consultant led clinics</a:t>
            </a:r>
            <a:endParaRPr/>
          </a:p>
          <a:p>
            <a:pPr marL="457200" marR="0" lvl="0" indent="-355600" algn="l" rtl="0">
              <a:spcBef>
                <a:spcPts val="0"/>
              </a:spcBef>
              <a:spcAft>
                <a:spcPts val="0"/>
              </a:spcAft>
              <a:buClr>
                <a:schemeClr val="dk1"/>
              </a:buClr>
              <a:buSzPts val="2000"/>
              <a:buChar char="●"/>
            </a:pPr>
            <a:r>
              <a:rPr lang="en-IE" sz="2000" b="1" i="0">
                <a:solidFill>
                  <a:schemeClr val="dk1"/>
                </a:solidFill>
              </a:rPr>
              <a:t>Nurse led clinics</a:t>
            </a:r>
            <a:endParaRPr sz="2000" i="0">
              <a:solidFill>
                <a:schemeClr val="dk1"/>
              </a:solidFill>
            </a:endParaRPr>
          </a:p>
          <a:p>
            <a:pPr marL="457200" marR="0" lvl="0" indent="-355600" algn="l" rtl="0">
              <a:spcBef>
                <a:spcPts val="0"/>
              </a:spcBef>
              <a:spcAft>
                <a:spcPts val="0"/>
              </a:spcAft>
              <a:buClr>
                <a:schemeClr val="dk1"/>
              </a:buClr>
              <a:buSzPts val="2000"/>
              <a:buChar char="●"/>
            </a:pPr>
            <a:r>
              <a:rPr lang="en-IE" sz="2000" b="1" i="0">
                <a:solidFill>
                  <a:schemeClr val="dk1"/>
                </a:solidFill>
              </a:rPr>
              <a:t>Physio led clinics</a:t>
            </a:r>
            <a:endParaRPr sz="2000" b="1" i="0">
              <a:solidFill>
                <a:schemeClr val="dk1"/>
              </a:solidFill>
            </a:endParaRPr>
          </a:p>
          <a:p>
            <a:pPr marL="0" marR="0" lvl="0" indent="0" algn="l" rtl="0">
              <a:lnSpc>
                <a:spcPct val="107000"/>
              </a:lnSpc>
              <a:spcBef>
                <a:spcPts val="800"/>
              </a:spcBef>
              <a:spcAft>
                <a:spcPts val="0"/>
              </a:spcAft>
              <a:buClr>
                <a:schemeClr val="accent1"/>
              </a:buClr>
              <a:buSzPts val="1280"/>
              <a:buFont typeface="Noto Sans Symbols"/>
              <a:buNone/>
            </a:pPr>
            <a:endParaRPr sz="1600" i="0">
              <a:solidFill>
                <a:schemeClr val="dk1"/>
              </a:solidFill>
            </a:endParaRPr>
          </a:p>
          <a:p>
            <a:pPr marL="0" marR="0" lvl="0" indent="0" algn="l" rtl="0">
              <a:lnSpc>
                <a:spcPct val="107000"/>
              </a:lnSpc>
              <a:spcBef>
                <a:spcPts val="800"/>
              </a:spcBef>
              <a:spcAft>
                <a:spcPts val="0"/>
              </a:spcAft>
              <a:buClr>
                <a:schemeClr val="accent1"/>
              </a:buClr>
              <a:buSzPts val="1280"/>
              <a:buFont typeface="Noto Sans Symbols"/>
              <a:buNone/>
            </a:pPr>
            <a:endParaRPr sz="1600" i="0">
              <a:solidFill>
                <a:schemeClr val="dk1"/>
              </a:solidFill>
            </a:endParaRPr>
          </a:p>
          <a:p>
            <a:pPr marL="342900" marR="0" lvl="0" indent="-342900" algn="l" rtl="0">
              <a:lnSpc>
                <a:spcPct val="107000"/>
              </a:lnSpc>
              <a:spcBef>
                <a:spcPts val="800"/>
              </a:spcBef>
              <a:spcAft>
                <a:spcPts val="0"/>
              </a:spcAft>
              <a:buClr>
                <a:schemeClr val="dk2"/>
              </a:buClr>
              <a:buSzPts val="1440"/>
              <a:buChar char="▪"/>
            </a:pPr>
            <a:r>
              <a:rPr lang="en-IE" sz="1800" i="1">
                <a:solidFill>
                  <a:schemeClr val="dk2"/>
                </a:solidFill>
              </a:rPr>
              <a:t>Episodic care</a:t>
            </a:r>
            <a:endParaRPr/>
          </a:p>
          <a:p>
            <a:pPr marL="342900" marR="0" lvl="0" indent="-342900" algn="l" rtl="0">
              <a:lnSpc>
                <a:spcPct val="107000"/>
              </a:lnSpc>
              <a:spcBef>
                <a:spcPts val="800"/>
              </a:spcBef>
              <a:spcAft>
                <a:spcPts val="0"/>
              </a:spcAft>
              <a:buClr>
                <a:schemeClr val="dk2"/>
              </a:buClr>
              <a:buSzPts val="1440"/>
              <a:buChar char="▪"/>
            </a:pPr>
            <a:r>
              <a:rPr lang="en-IE" sz="1800" i="1">
                <a:solidFill>
                  <a:schemeClr val="dk2"/>
                </a:solidFill>
              </a:rPr>
              <a:t>Letter to GP with consultation outcome</a:t>
            </a:r>
            <a:endParaRPr/>
          </a:p>
          <a:p>
            <a:pPr marL="342900" marR="0" lvl="0" indent="-342900" algn="l" rtl="0">
              <a:lnSpc>
                <a:spcPct val="107000"/>
              </a:lnSpc>
              <a:spcBef>
                <a:spcPts val="800"/>
              </a:spcBef>
              <a:spcAft>
                <a:spcPts val="0"/>
              </a:spcAft>
              <a:buClr>
                <a:schemeClr val="dk2"/>
              </a:buClr>
              <a:buSzPts val="1440"/>
              <a:buChar char="▪"/>
            </a:pPr>
            <a:r>
              <a:rPr lang="en-IE" sz="1800" i="1">
                <a:solidFill>
                  <a:schemeClr val="dk2"/>
                </a:solidFill>
              </a:rPr>
              <a:t>Follow up if required</a:t>
            </a:r>
            <a:endParaRPr/>
          </a:p>
          <a:p>
            <a:pPr marL="342900" marR="0" lvl="0" indent="-342900" algn="l" rtl="0">
              <a:lnSpc>
                <a:spcPct val="107000"/>
              </a:lnSpc>
              <a:spcBef>
                <a:spcPts val="800"/>
              </a:spcBef>
              <a:spcAft>
                <a:spcPts val="0"/>
              </a:spcAft>
              <a:buClr>
                <a:schemeClr val="dk2"/>
              </a:buClr>
              <a:buSzPts val="1440"/>
              <a:buChar char="▪"/>
            </a:pPr>
            <a:r>
              <a:rPr lang="en-IE" sz="1800" i="1">
                <a:solidFill>
                  <a:schemeClr val="dk2"/>
                </a:solidFill>
              </a:rPr>
              <a:t>Discharged if optimised</a:t>
            </a:r>
            <a:endParaRPr sz="1800" i="1">
              <a:solidFill>
                <a:schemeClr val="dk2"/>
              </a:solidFill>
            </a:endParaRPr>
          </a:p>
          <a:p>
            <a:pPr marL="0" marR="0" lvl="0" indent="0" algn="l" rtl="0">
              <a:lnSpc>
                <a:spcPct val="107000"/>
              </a:lnSpc>
              <a:spcBef>
                <a:spcPts val="800"/>
              </a:spcBef>
              <a:spcAft>
                <a:spcPts val="0"/>
              </a:spcAft>
              <a:buClr>
                <a:srgbClr val="3F3F3F"/>
              </a:buClr>
              <a:buSzPts val="1440"/>
              <a:buFont typeface="Noto Sans Symbols"/>
              <a:buNone/>
            </a:pPr>
            <a:endParaRPr sz="1800" i="0">
              <a:solidFill>
                <a:schemeClr val="dk1"/>
              </a:solidFill>
            </a:endParaRPr>
          </a:p>
          <a:p>
            <a:pPr marL="342900" marR="0" lvl="0" indent="-251459" algn="l" rtl="0">
              <a:lnSpc>
                <a:spcPct val="107000"/>
              </a:lnSpc>
              <a:spcBef>
                <a:spcPts val="800"/>
              </a:spcBef>
              <a:spcAft>
                <a:spcPts val="0"/>
              </a:spcAft>
              <a:buClr>
                <a:srgbClr val="3F3F3F"/>
              </a:buClr>
              <a:buSzPts val="1440"/>
              <a:buFont typeface="Arial"/>
              <a:buNone/>
            </a:pPr>
            <a:endParaRPr sz="1800" i="0">
              <a:solidFill>
                <a:schemeClr val="dk1"/>
              </a:solidFill>
            </a:endParaRPr>
          </a:p>
          <a:p>
            <a:pPr marL="342900" marR="0" lvl="0" indent="-251459" algn="l" rtl="0">
              <a:spcBef>
                <a:spcPts val="800"/>
              </a:spcBef>
              <a:spcAft>
                <a:spcPts val="0"/>
              </a:spcAft>
              <a:buClr>
                <a:schemeClr val="accent1"/>
              </a:buClr>
              <a:buSzPts val="1440"/>
              <a:buFont typeface="Arial"/>
              <a:buNone/>
            </a:pPr>
            <a:endParaRPr sz="1800" i="0">
              <a:solidFill>
                <a:schemeClr val="dk1"/>
              </a:solidFill>
            </a:endParaRPr>
          </a:p>
        </p:txBody>
      </p:sp>
      <p:sp>
        <p:nvSpPr>
          <p:cNvPr id="628" name="Google Shape;628;g2fb9e157e8e_3_662"/>
          <p:cNvSpPr txBox="1"/>
          <p:nvPr/>
        </p:nvSpPr>
        <p:spPr>
          <a:xfrm>
            <a:off x="4255853" y="1801485"/>
            <a:ext cx="8028300" cy="3823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600"/>
              <a:buChar char="✔"/>
            </a:pPr>
            <a:r>
              <a:rPr lang="en-IE" sz="2000" i="0">
                <a:solidFill>
                  <a:schemeClr val="dk1"/>
                </a:solidFill>
              </a:rPr>
              <a:t>Comprehensive assessment and treatment optimisation</a:t>
            </a:r>
            <a:endParaRPr/>
          </a:p>
          <a:p>
            <a:pPr marL="342900" marR="0" lvl="0" indent="-342900" algn="l" rtl="0">
              <a:lnSpc>
                <a:spcPct val="107000"/>
              </a:lnSpc>
              <a:spcBef>
                <a:spcPts val="800"/>
              </a:spcBef>
              <a:spcAft>
                <a:spcPts val="0"/>
              </a:spcAft>
              <a:buClr>
                <a:schemeClr val="dk1"/>
              </a:buClr>
              <a:buSzPts val="1600"/>
              <a:buChar char="✔"/>
            </a:pPr>
            <a:r>
              <a:rPr lang="en-IE" sz="2000" i="0">
                <a:solidFill>
                  <a:schemeClr val="dk1"/>
                </a:solidFill>
              </a:rPr>
              <a:t>Inhaler technique review &amp; adherence assessment</a:t>
            </a:r>
            <a:endParaRPr/>
          </a:p>
          <a:p>
            <a:pPr marL="342900" marR="0" lvl="0" indent="-342900" algn="l" rtl="0">
              <a:lnSpc>
                <a:spcPct val="107000"/>
              </a:lnSpc>
              <a:spcBef>
                <a:spcPts val="800"/>
              </a:spcBef>
              <a:spcAft>
                <a:spcPts val="0"/>
              </a:spcAft>
              <a:buClr>
                <a:schemeClr val="dk1"/>
              </a:buClr>
              <a:buSzPts val="1600"/>
              <a:buChar char="✔"/>
            </a:pPr>
            <a:r>
              <a:rPr lang="en-IE" sz="2000" i="0">
                <a:solidFill>
                  <a:schemeClr val="dk1"/>
                </a:solidFill>
              </a:rPr>
              <a:t>Self-management plan</a:t>
            </a:r>
            <a:endParaRPr/>
          </a:p>
          <a:p>
            <a:pPr marL="342900" marR="0" lvl="0" indent="-342900" algn="l" rtl="0">
              <a:lnSpc>
                <a:spcPct val="107000"/>
              </a:lnSpc>
              <a:spcBef>
                <a:spcPts val="800"/>
              </a:spcBef>
              <a:spcAft>
                <a:spcPts val="0"/>
              </a:spcAft>
              <a:buClr>
                <a:schemeClr val="dk1"/>
              </a:buClr>
              <a:buSzPts val="1600"/>
              <a:buChar char="✔"/>
            </a:pPr>
            <a:r>
              <a:rPr lang="en-IE" sz="2000" i="0">
                <a:solidFill>
                  <a:schemeClr val="dk1"/>
                </a:solidFill>
              </a:rPr>
              <a:t>Airway clearance &amp; Breathlessness management</a:t>
            </a:r>
            <a:endParaRPr/>
          </a:p>
          <a:p>
            <a:pPr marL="342900" marR="0" lvl="0" indent="-342900" algn="l" rtl="0">
              <a:lnSpc>
                <a:spcPct val="107000"/>
              </a:lnSpc>
              <a:spcBef>
                <a:spcPts val="800"/>
              </a:spcBef>
              <a:spcAft>
                <a:spcPts val="0"/>
              </a:spcAft>
              <a:buClr>
                <a:schemeClr val="dk1"/>
              </a:buClr>
              <a:buSzPts val="1600"/>
              <a:buChar char="✔"/>
            </a:pPr>
            <a:r>
              <a:rPr lang="en-IE" sz="2000" i="0">
                <a:solidFill>
                  <a:schemeClr val="dk1"/>
                </a:solidFill>
              </a:rPr>
              <a:t>Breathing retraining </a:t>
            </a:r>
            <a:endParaRPr/>
          </a:p>
          <a:p>
            <a:pPr marL="342900" marR="0" lvl="0" indent="-342900" algn="l" rtl="0">
              <a:lnSpc>
                <a:spcPct val="107000"/>
              </a:lnSpc>
              <a:spcBef>
                <a:spcPts val="800"/>
              </a:spcBef>
              <a:spcAft>
                <a:spcPts val="0"/>
              </a:spcAft>
              <a:buClr>
                <a:schemeClr val="dk1"/>
              </a:buClr>
              <a:buSzPts val="1600"/>
              <a:buChar char="✔"/>
            </a:pPr>
            <a:r>
              <a:rPr lang="en-IE" sz="2000" i="0">
                <a:solidFill>
                  <a:schemeClr val="dk1"/>
                </a:solidFill>
              </a:rPr>
              <a:t>Oxygen assessment and review (ambulatory only)</a:t>
            </a:r>
            <a:endParaRPr/>
          </a:p>
          <a:p>
            <a:pPr marL="342900" marR="0" lvl="0" indent="-342900" algn="l" rtl="0">
              <a:lnSpc>
                <a:spcPct val="107000"/>
              </a:lnSpc>
              <a:spcBef>
                <a:spcPts val="800"/>
              </a:spcBef>
              <a:spcAft>
                <a:spcPts val="0"/>
              </a:spcAft>
              <a:buClr>
                <a:schemeClr val="dk1"/>
              </a:buClr>
              <a:buSzPts val="1600"/>
              <a:buChar char="✔"/>
            </a:pPr>
            <a:r>
              <a:rPr lang="en-IE" sz="2000" i="0">
                <a:solidFill>
                  <a:schemeClr val="dk1"/>
                </a:solidFill>
              </a:rPr>
              <a:t>Signposted to Smoking cessation &amp; Living Well programmes</a:t>
            </a:r>
            <a:endParaRPr/>
          </a:p>
          <a:p>
            <a:pPr marL="342900" marR="0" lvl="0" indent="-342900" algn="l" rtl="0">
              <a:spcBef>
                <a:spcPts val="800"/>
              </a:spcBef>
              <a:spcAft>
                <a:spcPts val="0"/>
              </a:spcAft>
              <a:buClr>
                <a:schemeClr val="dk1"/>
              </a:buClr>
              <a:buSzPts val="1600"/>
              <a:buChar char="✔"/>
            </a:pPr>
            <a:r>
              <a:rPr lang="en-IE" sz="2000" i="0">
                <a:solidFill>
                  <a:schemeClr val="dk1"/>
                </a:solidFill>
              </a:rPr>
              <a:t>Further investigations as required </a:t>
            </a:r>
            <a:endParaRPr/>
          </a:p>
          <a:p>
            <a:pPr marL="0" marR="0" lvl="0" indent="0" algn="l" rtl="0">
              <a:spcBef>
                <a:spcPts val="0"/>
              </a:spcBef>
              <a:spcAft>
                <a:spcPts val="0"/>
              </a:spcAft>
              <a:buClr>
                <a:schemeClr val="dk1"/>
              </a:buClr>
              <a:buSzPts val="1600"/>
              <a:buFont typeface="Noto Sans Symbols"/>
              <a:buNone/>
            </a:pPr>
            <a:r>
              <a:rPr lang="en-IE" sz="2000" i="0">
                <a:solidFill>
                  <a:schemeClr val="dk1"/>
                </a:solidFill>
              </a:rPr>
              <a:t>     (with access to acute hospital resources)</a:t>
            </a:r>
            <a:endParaRPr/>
          </a:p>
          <a:p>
            <a:pPr marL="0" marR="0" lvl="0" indent="0" algn="l" rtl="0">
              <a:lnSpc>
                <a:spcPct val="107000"/>
              </a:lnSpc>
              <a:spcBef>
                <a:spcPts val="0"/>
              </a:spcBef>
              <a:spcAft>
                <a:spcPts val="0"/>
              </a:spcAft>
              <a:buClr>
                <a:schemeClr val="dk1"/>
              </a:buClr>
              <a:buSzPts val="1440"/>
              <a:buFont typeface="Noto Sans Symbols"/>
              <a:buNone/>
            </a:pPr>
            <a:r>
              <a:rPr lang="en-IE" sz="1800" i="0">
                <a:solidFill>
                  <a:schemeClr val="dk1"/>
                </a:solidFill>
              </a:rPr>
              <a:t> </a:t>
            </a:r>
            <a:endParaRPr/>
          </a:p>
        </p:txBody>
      </p:sp>
      <p:sp>
        <p:nvSpPr>
          <p:cNvPr id="629" name="Google Shape;629;g2fb9e157e8e_3_662"/>
          <p:cNvSpPr/>
          <p:nvPr/>
        </p:nvSpPr>
        <p:spPr>
          <a:xfrm>
            <a:off x="10121917" y="0"/>
            <a:ext cx="1368194" cy="1418250"/>
          </a:xfrm>
          <a:custGeom>
            <a:avLst/>
            <a:gdLst/>
            <a:ahLst/>
            <a:cxnLst/>
            <a:rect l="l" t="t" r="r" b="b"/>
            <a:pathLst>
              <a:path w="2049729" h="2124719" extrusionOk="0">
                <a:moveTo>
                  <a:pt x="0" y="0"/>
                </a:moveTo>
                <a:lnTo>
                  <a:pt x="2049730" y="0"/>
                </a:lnTo>
                <a:lnTo>
                  <a:pt x="2049730" y="2124720"/>
                </a:lnTo>
                <a:lnTo>
                  <a:pt x="0" y="21247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0" name="Google Shape;630;g2fb9e157e8e_3_662"/>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14</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fb9e157e8e_3_672"/>
          <p:cNvSpPr txBox="1">
            <a:spLocks noGrp="1"/>
          </p:cNvSpPr>
          <p:nvPr>
            <p:ph type="body" idx="1"/>
          </p:nvPr>
        </p:nvSpPr>
        <p:spPr>
          <a:xfrm>
            <a:off x="1440000" y="358850"/>
            <a:ext cx="87954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Connolly Hospital OPD Activity</a:t>
            </a:r>
            <a:endParaRPr sz="3800"/>
          </a:p>
          <a:p>
            <a:pPr marL="0" lvl="0" indent="0" algn="l" rtl="0">
              <a:spcBef>
                <a:spcPts val="1000"/>
              </a:spcBef>
              <a:spcAft>
                <a:spcPts val="0"/>
              </a:spcAft>
              <a:buNone/>
            </a:pPr>
            <a:endParaRPr sz="3800"/>
          </a:p>
        </p:txBody>
      </p:sp>
      <p:pic>
        <p:nvPicPr>
          <p:cNvPr id="637" name="Google Shape;637;g2fb9e157e8e_3_672" descr="C:\Users\meryan\Desktop\map.png"/>
          <p:cNvPicPr preferRelativeResize="0"/>
          <p:nvPr/>
        </p:nvPicPr>
        <p:blipFill rotWithShape="1">
          <a:blip r:embed="rId3">
            <a:alphaModFix/>
          </a:blip>
          <a:srcRect l="22000" r="9548"/>
          <a:stretch/>
        </p:blipFill>
        <p:spPr>
          <a:xfrm>
            <a:off x="552863" y="1227758"/>
            <a:ext cx="9446145" cy="4684833"/>
          </a:xfrm>
          <a:prstGeom prst="rect">
            <a:avLst/>
          </a:prstGeom>
          <a:noFill/>
          <a:ln w="9525" cap="flat" cmpd="sng">
            <a:solidFill>
              <a:schemeClr val="dk1"/>
            </a:solidFill>
            <a:prstDash val="solid"/>
            <a:round/>
            <a:headEnd type="none" w="sm" len="sm"/>
            <a:tailEnd type="none" w="sm" len="sm"/>
          </a:ln>
        </p:spPr>
      </p:pic>
      <p:sp>
        <p:nvSpPr>
          <p:cNvPr id="638" name="Google Shape;638;g2fb9e157e8e_3_672"/>
          <p:cNvSpPr/>
          <p:nvPr/>
        </p:nvSpPr>
        <p:spPr>
          <a:xfrm>
            <a:off x="8898260" y="578562"/>
            <a:ext cx="2901600" cy="1981200"/>
          </a:xfrm>
          <a:prstGeom prst="roundRect">
            <a:avLst>
              <a:gd name="adj" fmla="val 16667"/>
            </a:avLst>
          </a:prstGeom>
          <a:solidFill>
            <a:srgbClr val="EEF7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Century Gothic"/>
              <a:buNone/>
            </a:pPr>
            <a:r>
              <a:rPr lang="en-IE" sz="1800" b="1" i="0" u="none" strike="noStrike" cap="none">
                <a:solidFill>
                  <a:srgbClr val="000000"/>
                </a:solidFill>
              </a:rPr>
              <a:t>Population over 330,000</a:t>
            </a:r>
            <a:endParaRPr/>
          </a:p>
          <a:p>
            <a:pPr marL="0" marR="0" lvl="0" indent="0" algn="ctr" rtl="0">
              <a:lnSpc>
                <a:spcPct val="100000"/>
              </a:lnSpc>
              <a:spcBef>
                <a:spcPts val="0"/>
              </a:spcBef>
              <a:spcAft>
                <a:spcPts val="0"/>
              </a:spcAft>
              <a:buClr>
                <a:schemeClr val="lt1"/>
              </a:buClr>
              <a:buSzPts val="500"/>
              <a:buFont typeface="Century Gothic"/>
              <a:buNone/>
            </a:pPr>
            <a:endParaRPr sz="500" b="1"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Century Gothic"/>
              <a:buNone/>
            </a:pPr>
            <a:r>
              <a:rPr lang="en-IE" sz="1800" b="1" i="0" u="none" strike="noStrike" cap="none">
                <a:solidFill>
                  <a:srgbClr val="000000"/>
                </a:solidFill>
              </a:rPr>
              <a:t>West Dublin</a:t>
            </a:r>
            <a:endParaRPr/>
          </a:p>
          <a:p>
            <a:pPr marL="0" marR="0" lvl="0" indent="0" algn="ctr" rtl="0">
              <a:lnSpc>
                <a:spcPct val="100000"/>
              </a:lnSpc>
              <a:spcBef>
                <a:spcPts val="0"/>
              </a:spcBef>
              <a:spcAft>
                <a:spcPts val="0"/>
              </a:spcAft>
              <a:buClr>
                <a:srgbClr val="000000"/>
              </a:buClr>
              <a:buSzPts val="1800"/>
              <a:buFont typeface="Century Gothic"/>
              <a:buNone/>
            </a:pPr>
            <a:r>
              <a:rPr lang="en-IE" sz="1800" b="1" i="0" u="none" strike="noStrike" cap="none">
                <a:solidFill>
                  <a:srgbClr val="000000"/>
                </a:solidFill>
              </a:rPr>
              <a:t>North Kildare</a:t>
            </a:r>
            <a:endParaRPr/>
          </a:p>
          <a:p>
            <a:pPr marL="0" marR="0" lvl="0" indent="0" algn="ctr" rtl="0">
              <a:lnSpc>
                <a:spcPct val="100000"/>
              </a:lnSpc>
              <a:spcBef>
                <a:spcPts val="0"/>
              </a:spcBef>
              <a:spcAft>
                <a:spcPts val="0"/>
              </a:spcAft>
              <a:buClr>
                <a:srgbClr val="000000"/>
              </a:buClr>
              <a:buSzPts val="1800"/>
              <a:buFont typeface="Century Gothic"/>
              <a:buNone/>
            </a:pPr>
            <a:r>
              <a:rPr lang="en-IE" sz="1800" b="1" i="0" u="none" strike="noStrike" cap="none">
                <a:solidFill>
                  <a:srgbClr val="000000"/>
                </a:solidFill>
              </a:rPr>
              <a:t>South County Meath</a:t>
            </a:r>
            <a:endParaRPr/>
          </a:p>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000000"/>
              </a:solidFill>
            </a:endParaRPr>
          </a:p>
        </p:txBody>
      </p:sp>
      <p:sp>
        <p:nvSpPr>
          <p:cNvPr id="639" name="Google Shape;639;g2fb9e157e8e_3_672"/>
          <p:cNvSpPr txBox="1"/>
          <p:nvPr/>
        </p:nvSpPr>
        <p:spPr>
          <a:xfrm>
            <a:off x="552863" y="6146826"/>
            <a:ext cx="6105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entury Gothic"/>
              <a:buNone/>
            </a:pPr>
            <a:r>
              <a:rPr lang="en-IE" sz="1200" b="1" i="1" u="none" strike="noStrike" cap="none">
                <a:solidFill>
                  <a:srgbClr val="000000"/>
                </a:solidFill>
              </a:rPr>
              <a:t>Source:</a:t>
            </a:r>
            <a:endParaRPr/>
          </a:p>
          <a:p>
            <a:pPr marL="0" marR="0" lvl="0" indent="0" algn="l" rtl="0">
              <a:lnSpc>
                <a:spcPct val="100000"/>
              </a:lnSpc>
              <a:spcBef>
                <a:spcPts val="0"/>
              </a:spcBef>
              <a:spcAft>
                <a:spcPts val="0"/>
              </a:spcAft>
              <a:buClr>
                <a:srgbClr val="000000"/>
              </a:buClr>
              <a:buSzPts val="1200"/>
              <a:buFont typeface="Century Gothic"/>
              <a:buNone/>
            </a:pPr>
            <a:r>
              <a:rPr lang="en-IE" sz="1200" b="1" i="1" u="none" strike="noStrike" cap="none">
                <a:solidFill>
                  <a:srgbClr val="000000"/>
                </a:solidFill>
              </a:rPr>
              <a:t>Scheduled Care Lead Connolly Hospital </a:t>
            </a:r>
            <a:endParaRPr/>
          </a:p>
        </p:txBody>
      </p:sp>
      <p:graphicFrame>
        <p:nvGraphicFramePr>
          <p:cNvPr id="640" name="Google Shape;640;g2fb9e157e8e_3_672"/>
          <p:cNvGraphicFramePr/>
          <p:nvPr/>
        </p:nvGraphicFramePr>
        <p:xfrm>
          <a:off x="7020455" y="2688600"/>
          <a:ext cx="4899825" cy="3593725"/>
        </p:xfrm>
        <a:graphic>
          <a:graphicData uri="http://schemas.openxmlformats.org/drawingml/2006/table">
            <a:tbl>
              <a:tblPr firstRow="1" bandRow="1">
                <a:noFill/>
                <a:tableStyleId>{64F8AAF6-10FA-4816-AFF6-56B05EF0D207}</a:tableStyleId>
              </a:tblPr>
              <a:tblGrid>
                <a:gridCol w="1116100">
                  <a:extLst>
                    <a:ext uri="{9D8B030D-6E8A-4147-A177-3AD203B41FA5}">
                      <a16:colId xmlns:a16="http://schemas.microsoft.com/office/drawing/2014/main" val="20000"/>
                    </a:ext>
                  </a:extLst>
                </a:gridCol>
                <a:gridCol w="1315075">
                  <a:extLst>
                    <a:ext uri="{9D8B030D-6E8A-4147-A177-3AD203B41FA5}">
                      <a16:colId xmlns:a16="http://schemas.microsoft.com/office/drawing/2014/main" val="20001"/>
                    </a:ext>
                  </a:extLst>
                </a:gridCol>
                <a:gridCol w="697950">
                  <a:extLst>
                    <a:ext uri="{9D8B030D-6E8A-4147-A177-3AD203B41FA5}">
                      <a16:colId xmlns:a16="http://schemas.microsoft.com/office/drawing/2014/main" val="20002"/>
                    </a:ext>
                  </a:extLst>
                </a:gridCol>
                <a:gridCol w="824775">
                  <a:extLst>
                    <a:ext uri="{9D8B030D-6E8A-4147-A177-3AD203B41FA5}">
                      <a16:colId xmlns:a16="http://schemas.microsoft.com/office/drawing/2014/main" val="20003"/>
                    </a:ext>
                  </a:extLst>
                </a:gridCol>
                <a:gridCol w="945925">
                  <a:extLst>
                    <a:ext uri="{9D8B030D-6E8A-4147-A177-3AD203B41FA5}">
                      <a16:colId xmlns:a16="http://schemas.microsoft.com/office/drawing/2014/main" val="20004"/>
                    </a:ext>
                  </a:extLst>
                </a:gridCol>
              </a:tblGrid>
              <a:tr h="800850">
                <a:tc>
                  <a:txBody>
                    <a:bodyPr/>
                    <a:lstStyle/>
                    <a:p>
                      <a:pPr marL="0" marR="0" lvl="0" indent="0" algn="ctr" rtl="0">
                        <a:spcBef>
                          <a:spcPts val="0"/>
                        </a:spcBef>
                        <a:spcAft>
                          <a:spcPts val="0"/>
                        </a:spcAft>
                        <a:buNone/>
                      </a:pPr>
                      <a:r>
                        <a:rPr lang="en-IE" sz="1400" u="none" strike="noStrike" cap="none">
                          <a:latin typeface="Arial"/>
                          <a:ea typeface="Arial"/>
                          <a:cs typeface="Arial"/>
                          <a:sym typeface="Arial"/>
                        </a:rPr>
                        <a:t>OPD Activity</a:t>
                      </a:r>
                      <a:endParaRPr sz="1400"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u="none" strike="noStrike" cap="none">
                          <a:latin typeface="Arial"/>
                          <a:ea typeface="Arial"/>
                          <a:cs typeface="Arial"/>
                          <a:sym typeface="Arial"/>
                        </a:rPr>
                        <a:t> </a:t>
                      </a:r>
                      <a:endParaRPr sz="1400"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u="none" strike="noStrike" cap="none">
                          <a:latin typeface="Arial"/>
                          <a:ea typeface="Arial"/>
                          <a:cs typeface="Arial"/>
                          <a:sym typeface="Arial"/>
                        </a:rPr>
                        <a:t>New</a:t>
                      </a:r>
                      <a:endParaRPr sz="1400"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u="none" strike="noStrike" cap="none">
                          <a:latin typeface="Arial"/>
                          <a:ea typeface="Arial"/>
                          <a:cs typeface="Arial"/>
                          <a:sym typeface="Arial"/>
                        </a:rPr>
                        <a:t>Returns</a:t>
                      </a:r>
                      <a:endParaRPr sz="1400"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u="none" strike="noStrike" cap="none">
                          <a:latin typeface="Arial"/>
                          <a:ea typeface="Arial"/>
                          <a:cs typeface="Arial"/>
                          <a:sym typeface="Arial"/>
                        </a:rPr>
                        <a:t>Total</a:t>
                      </a:r>
                      <a:endParaRPr sz="1400" i="0" u="none" strike="noStrike" cap="none">
                        <a:latin typeface="Arial"/>
                        <a:ea typeface="Arial"/>
                        <a:cs typeface="Arial"/>
                        <a:sym typeface="Arial"/>
                      </a:endParaRPr>
                    </a:p>
                  </a:txBody>
                  <a:tcPr marL="9525" marR="9525" marT="9525" marB="0" anchor="ctr"/>
                </a:tc>
                <a:extLst>
                  <a:ext uri="{0D108BD9-81ED-4DB2-BD59-A6C34878D82A}">
                    <a16:rowId xmlns:a16="http://schemas.microsoft.com/office/drawing/2014/main" val="10000"/>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2019</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 </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736</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3436</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4172</a:t>
                      </a:r>
                      <a:endParaRPr sz="1400" b="1" i="0" u="none" strike="noStrike" cap="none">
                        <a:latin typeface="Arial"/>
                        <a:ea typeface="Arial"/>
                        <a:cs typeface="Arial"/>
                        <a:sym typeface="Arial"/>
                      </a:endParaRPr>
                    </a:p>
                  </a:txBody>
                  <a:tcPr marL="9525" marR="9525" marT="9525" marB="0" anchor="ctr"/>
                </a:tc>
                <a:extLst>
                  <a:ext uri="{0D108BD9-81ED-4DB2-BD59-A6C34878D82A}">
                    <a16:rowId xmlns:a16="http://schemas.microsoft.com/office/drawing/2014/main" val="10001"/>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2020</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In Person</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860</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1987</a:t>
                      </a:r>
                      <a:endParaRPr sz="1400" b="1" i="0" u="none" strike="noStrike" cap="none">
                        <a:latin typeface="Arial"/>
                        <a:ea typeface="Arial"/>
                        <a:cs typeface="Arial"/>
                        <a:sym typeface="Arial"/>
                      </a:endParaRPr>
                    </a:p>
                  </a:txBody>
                  <a:tcPr marL="9525" marR="9525" marT="9525" marB="0" anchor="ctr"/>
                </a:tc>
                <a:tc rowSpan="2">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4468</a:t>
                      </a:r>
                      <a:endParaRPr sz="1400" b="1" i="0" u="none" strike="noStrike" cap="none">
                        <a:latin typeface="Arial"/>
                        <a:ea typeface="Arial"/>
                        <a:cs typeface="Arial"/>
                        <a:sym typeface="Arial"/>
                      </a:endParaRPr>
                    </a:p>
                  </a:txBody>
                  <a:tcPr marL="9525" marR="9525" marT="9525" marB="0" anchor="ctr"/>
                </a:tc>
                <a:extLst>
                  <a:ext uri="{0D108BD9-81ED-4DB2-BD59-A6C34878D82A}">
                    <a16:rowId xmlns:a16="http://schemas.microsoft.com/office/drawing/2014/main" val="10002"/>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 </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Virtual</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292</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1329</a:t>
                      </a:r>
                      <a:endParaRPr sz="1400" b="1" i="0" u="none" strike="noStrike" cap="none">
                        <a:latin typeface="Arial"/>
                        <a:ea typeface="Arial"/>
                        <a:cs typeface="Arial"/>
                        <a:sym typeface="Arial"/>
                      </a:endParaRPr>
                    </a:p>
                  </a:txBody>
                  <a:tcPr marL="9525" marR="9525" marT="9525" marB="0" anchor="ctr"/>
                </a:tc>
                <a:tc vMerge="1">
                  <a:txBody>
                    <a:bodyPr/>
                    <a:lstStyle/>
                    <a:p>
                      <a:endParaRPr lang="en-US"/>
                    </a:p>
                  </a:txBody>
                  <a:tcPr/>
                </a:tc>
                <a:extLst>
                  <a:ext uri="{0D108BD9-81ED-4DB2-BD59-A6C34878D82A}">
                    <a16:rowId xmlns:a16="http://schemas.microsoft.com/office/drawing/2014/main" val="10003"/>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2021</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In Person</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1503</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1556</a:t>
                      </a:r>
                      <a:endParaRPr sz="1400" b="1" i="0" u="none" strike="noStrike" cap="none">
                        <a:latin typeface="Arial"/>
                        <a:ea typeface="Arial"/>
                        <a:cs typeface="Arial"/>
                        <a:sym typeface="Arial"/>
                      </a:endParaRPr>
                    </a:p>
                  </a:txBody>
                  <a:tcPr marL="9525" marR="9525" marT="9525" marB="0" anchor="ctr"/>
                </a:tc>
                <a:tc rowSpan="2">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5140</a:t>
                      </a:r>
                      <a:endParaRPr sz="1400" b="1" i="0" u="none" strike="noStrike" cap="none">
                        <a:latin typeface="Arial"/>
                        <a:ea typeface="Arial"/>
                        <a:cs typeface="Arial"/>
                        <a:sym typeface="Arial"/>
                      </a:endParaRPr>
                    </a:p>
                  </a:txBody>
                  <a:tcPr marL="9525" marR="9525" marT="9525" marB="0" anchor="ctr"/>
                </a:tc>
                <a:extLst>
                  <a:ext uri="{0D108BD9-81ED-4DB2-BD59-A6C34878D82A}">
                    <a16:rowId xmlns:a16="http://schemas.microsoft.com/office/drawing/2014/main" val="10004"/>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 </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Virtual</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361</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1720</a:t>
                      </a:r>
                      <a:endParaRPr sz="1400" b="1" i="0" u="none" strike="noStrike" cap="none">
                        <a:latin typeface="Arial"/>
                        <a:ea typeface="Arial"/>
                        <a:cs typeface="Arial"/>
                        <a:sym typeface="Arial"/>
                      </a:endParaRPr>
                    </a:p>
                  </a:txBody>
                  <a:tcPr marL="9525" marR="9525" marT="9525" marB="0" anchor="ctr"/>
                </a:tc>
                <a:tc vMerge="1">
                  <a:txBody>
                    <a:bodyPr/>
                    <a:lstStyle/>
                    <a:p>
                      <a:endParaRPr lang="en-US"/>
                    </a:p>
                  </a:txBody>
                  <a:tcPr/>
                </a:tc>
                <a:extLst>
                  <a:ext uri="{0D108BD9-81ED-4DB2-BD59-A6C34878D82A}">
                    <a16:rowId xmlns:a16="http://schemas.microsoft.com/office/drawing/2014/main" val="10005"/>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2022</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In Person</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1530</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2479</a:t>
                      </a:r>
                      <a:endParaRPr sz="1400" b="1" i="0" u="none" strike="noStrike" cap="none">
                        <a:latin typeface="Arial"/>
                        <a:ea typeface="Arial"/>
                        <a:cs typeface="Arial"/>
                        <a:sym typeface="Arial"/>
                      </a:endParaRPr>
                    </a:p>
                  </a:txBody>
                  <a:tcPr marL="9525" marR="9525" marT="9525" marB="0" anchor="ctr"/>
                </a:tc>
                <a:tc rowSpan="2">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5782</a:t>
                      </a:r>
                      <a:endParaRPr sz="1400" b="1" i="0" u="none" strike="noStrike" cap="none">
                        <a:latin typeface="Arial"/>
                        <a:ea typeface="Arial"/>
                        <a:cs typeface="Arial"/>
                        <a:sym typeface="Arial"/>
                      </a:endParaRPr>
                    </a:p>
                  </a:txBody>
                  <a:tcPr marL="9525" marR="9525" marT="9525" marB="0" anchor="ctr"/>
                </a:tc>
                <a:extLst>
                  <a:ext uri="{0D108BD9-81ED-4DB2-BD59-A6C34878D82A}">
                    <a16:rowId xmlns:a16="http://schemas.microsoft.com/office/drawing/2014/main" val="10006"/>
                  </a:ext>
                </a:extLst>
              </a:tr>
              <a:tr h="253900">
                <a:tc>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 </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Virtual</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118</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1655</a:t>
                      </a:r>
                      <a:endParaRPr sz="1400" b="1" i="0" u="none" strike="noStrike" cap="none">
                        <a:latin typeface="Arial"/>
                        <a:ea typeface="Arial"/>
                        <a:cs typeface="Arial"/>
                        <a:sym typeface="Arial"/>
                      </a:endParaRPr>
                    </a:p>
                  </a:txBody>
                  <a:tcPr marL="9525" marR="9525" marT="9525" marB="0" anchor="ctr"/>
                </a:tc>
                <a:tc vMerge="1">
                  <a:txBody>
                    <a:bodyPr/>
                    <a:lstStyle/>
                    <a:p>
                      <a:endParaRPr lang="en-US"/>
                    </a:p>
                  </a:txBody>
                  <a:tcPr/>
                </a:tc>
                <a:extLst>
                  <a:ext uri="{0D108BD9-81ED-4DB2-BD59-A6C34878D82A}">
                    <a16:rowId xmlns:a16="http://schemas.microsoft.com/office/drawing/2014/main" val="10007"/>
                  </a:ext>
                </a:extLst>
              </a:tr>
              <a:tr h="761675">
                <a:tc rowSpan="2">
                  <a:txBody>
                    <a:bodyPr/>
                    <a:lstStyle/>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2023 </a:t>
                      </a:r>
                      <a:endParaRPr>
                        <a:latin typeface="Arial"/>
                        <a:ea typeface="Arial"/>
                        <a:cs typeface="Arial"/>
                        <a:sym typeface="Arial"/>
                      </a:endParaRPr>
                    </a:p>
                    <a:p>
                      <a:pPr marL="0" marR="0" lvl="0" indent="0" algn="ctr" rtl="0">
                        <a:spcBef>
                          <a:spcPts val="0"/>
                        </a:spcBef>
                        <a:spcAft>
                          <a:spcPts val="0"/>
                        </a:spcAft>
                        <a:buNone/>
                      </a:pPr>
                      <a:r>
                        <a:rPr lang="en-IE" sz="1400" b="1" u="none" strike="noStrike" cap="none">
                          <a:solidFill>
                            <a:schemeClr val="dk2"/>
                          </a:solidFill>
                          <a:latin typeface="Arial"/>
                          <a:ea typeface="Arial"/>
                          <a:cs typeface="Arial"/>
                          <a:sym typeface="Arial"/>
                        </a:rPr>
                        <a:t>(Jan-Sept)</a:t>
                      </a:r>
                      <a:endParaRPr sz="1400" b="1" i="0" u="none" strike="noStrike" cap="none">
                        <a:solidFill>
                          <a:schemeClr val="dk2"/>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In Person</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1283</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2399</a:t>
                      </a:r>
                      <a:endParaRPr sz="1400" b="1" i="0" u="none" strike="noStrike" cap="none">
                        <a:latin typeface="Arial"/>
                        <a:ea typeface="Arial"/>
                        <a:cs typeface="Arial"/>
                        <a:sym typeface="Arial"/>
                      </a:endParaRPr>
                    </a:p>
                  </a:txBody>
                  <a:tcPr marL="9525" marR="9525" marT="9525" marB="0" anchor="ctr"/>
                </a:tc>
                <a:tc rowSpan="2">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4979</a:t>
                      </a:r>
                      <a:endParaRPr sz="1400" b="1" i="0" u="none" strike="noStrike" cap="none">
                        <a:latin typeface="Arial"/>
                        <a:ea typeface="Arial"/>
                        <a:cs typeface="Arial"/>
                        <a:sym typeface="Arial"/>
                      </a:endParaRPr>
                    </a:p>
                  </a:txBody>
                  <a:tcPr marL="9525" marR="9525" marT="9525" marB="0" anchor="ctr"/>
                </a:tc>
                <a:extLst>
                  <a:ext uri="{0D108BD9-81ED-4DB2-BD59-A6C34878D82A}">
                    <a16:rowId xmlns:a16="http://schemas.microsoft.com/office/drawing/2014/main" val="10008"/>
                  </a:ext>
                </a:extLst>
              </a:tr>
              <a:tr h="253900">
                <a:tc vMerge="1">
                  <a:txBody>
                    <a:bodyPr/>
                    <a:lstStyle/>
                    <a:p>
                      <a:endParaRPr lang="en-US"/>
                    </a:p>
                  </a:txBody>
                  <a:tcP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Virtual</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30</a:t>
                      </a:r>
                      <a:endParaRPr sz="1400" b="1" i="0" u="none" strike="noStrike" cap="none">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IE" sz="1400" b="1" u="none" strike="noStrike" cap="none">
                          <a:latin typeface="Arial"/>
                          <a:ea typeface="Arial"/>
                          <a:cs typeface="Arial"/>
                          <a:sym typeface="Arial"/>
                        </a:rPr>
                        <a:t>1269</a:t>
                      </a:r>
                      <a:endParaRPr sz="1400" b="1" i="0" u="none" strike="noStrike" cap="none">
                        <a:latin typeface="Arial"/>
                        <a:ea typeface="Arial"/>
                        <a:cs typeface="Arial"/>
                        <a:sym typeface="Arial"/>
                      </a:endParaRPr>
                    </a:p>
                  </a:txBody>
                  <a:tcPr marL="9525" marR="9525" marT="9525" marB="0" anchor="ct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641" name="Google Shape;641;g2fb9e157e8e_3_672"/>
          <p:cNvSpPr/>
          <p:nvPr/>
        </p:nvSpPr>
        <p:spPr>
          <a:xfrm>
            <a:off x="771385" y="1522487"/>
            <a:ext cx="6492300" cy="4095300"/>
          </a:xfrm>
          <a:prstGeom prst="verticalScroll">
            <a:avLst>
              <a:gd name="adj" fmla="val 12500"/>
            </a:avLst>
          </a:prstGeom>
          <a:solidFill>
            <a:srgbClr val="AFDF9F"/>
          </a:solidFill>
          <a:ln w="19050" cap="rnd"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444083" marR="0" lvl="1" indent="-285750" algn="l" rtl="0">
              <a:lnSpc>
                <a:spcPct val="150000"/>
              </a:lnSpc>
              <a:spcBef>
                <a:spcPts val="0"/>
              </a:spcBef>
              <a:spcAft>
                <a:spcPts val="0"/>
              </a:spcAft>
              <a:buClr>
                <a:srgbClr val="000000"/>
              </a:buClr>
              <a:buSzPts val="1800"/>
              <a:buChar char="❖"/>
            </a:pPr>
            <a:r>
              <a:rPr lang="en-IE" sz="1800" b="1" i="0" u="none" strike="noStrike" cap="none">
                <a:solidFill>
                  <a:srgbClr val="000000"/>
                </a:solidFill>
              </a:rPr>
              <a:t>Reduced hospital waiting times</a:t>
            </a:r>
            <a:endParaRPr/>
          </a:p>
          <a:p>
            <a:pPr marL="158333" marR="0" lvl="1" indent="0" algn="l" rtl="0">
              <a:lnSpc>
                <a:spcPct val="150000"/>
              </a:lnSpc>
              <a:spcBef>
                <a:spcPts val="0"/>
              </a:spcBef>
              <a:spcAft>
                <a:spcPts val="0"/>
              </a:spcAft>
              <a:buClr>
                <a:srgbClr val="000000"/>
              </a:buClr>
              <a:buSzPts val="1800"/>
              <a:buFont typeface="Poppins"/>
              <a:buNone/>
            </a:pPr>
            <a:r>
              <a:rPr lang="en-IE" sz="1800" b="1" i="0" u="none" strike="noStrike" cap="none">
                <a:solidFill>
                  <a:srgbClr val="000000"/>
                </a:solidFill>
              </a:rPr>
              <a:t>      13 months to 7 months  </a:t>
            </a:r>
            <a:endParaRPr/>
          </a:p>
          <a:p>
            <a:pPr marL="158333" marR="0" lvl="1" indent="0" algn="l" rtl="0">
              <a:lnSpc>
                <a:spcPct val="150000"/>
              </a:lnSpc>
              <a:spcBef>
                <a:spcPts val="0"/>
              </a:spcBef>
              <a:spcAft>
                <a:spcPts val="0"/>
              </a:spcAft>
              <a:buClr>
                <a:srgbClr val="000000"/>
              </a:buClr>
              <a:buSzPts val="1800"/>
              <a:buFont typeface="Poppins"/>
              <a:buNone/>
            </a:pPr>
            <a:r>
              <a:rPr lang="en-IE" sz="1800" b="1" i="0" u="none" strike="noStrike" cap="none">
                <a:solidFill>
                  <a:srgbClr val="000000"/>
                </a:solidFill>
              </a:rPr>
              <a:t>      (along with NTPF initiative)</a:t>
            </a:r>
            <a:endParaRPr/>
          </a:p>
          <a:p>
            <a:pPr marL="158333" marR="0" lvl="1" indent="0" algn="l" rtl="0">
              <a:lnSpc>
                <a:spcPct val="150000"/>
              </a:lnSpc>
              <a:spcBef>
                <a:spcPts val="0"/>
              </a:spcBef>
              <a:spcAft>
                <a:spcPts val="0"/>
              </a:spcAft>
              <a:buClr>
                <a:schemeClr val="lt1"/>
              </a:buClr>
              <a:buSzPts val="1800"/>
              <a:buFont typeface="Century Gothic"/>
              <a:buNone/>
            </a:pPr>
            <a:endParaRPr sz="1800" b="1" i="0" u="none" strike="noStrike" cap="none">
              <a:solidFill>
                <a:srgbClr val="000000"/>
              </a:solidFill>
            </a:endParaRPr>
          </a:p>
          <a:p>
            <a:pPr marL="444083" marR="0" lvl="1" indent="-285750" algn="l" rtl="0">
              <a:lnSpc>
                <a:spcPct val="150000"/>
              </a:lnSpc>
              <a:spcBef>
                <a:spcPts val="0"/>
              </a:spcBef>
              <a:spcAft>
                <a:spcPts val="0"/>
              </a:spcAft>
              <a:buClr>
                <a:srgbClr val="000000"/>
              </a:buClr>
              <a:buSzPts val="1800"/>
              <a:buChar char="❖"/>
            </a:pPr>
            <a:r>
              <a:rPr lang="en-IE" sz="1800" b="1" i="0" u="none" strike="noStrike" cap="none">
                <a:solidFill>
                  <a:srgbClr val="000000"/>
                </a:solidFill>
              </a:rPr>
              <a:t>10% redirected patients seen ~ 3 months, investigated &amp; optimized </a:t>
            </a:r>
            <a:endParaRPr/>
          </a:p>
        </p:txBody>
      </p:sp>
      <p:sp>
        <p:nvSpPr>
          <p:cNvPr id="642" name="Google Shape;642;g2fb9e157e8e_3_672"/>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15</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g2fb9e157e8e_3_688"/>
          <p:cNvPicPr preferRelativeResize="0"/>
          <p:nvPr/>
        </p:nvPicPr>
        <p:blipFill rotWithShape="1">
          <a:blip r:embed="rId3">
            <a:alphaModFix/>
          </a:blip>
          <a:srcRect/>
          <a:stretch/>
        </p:blipFill>
        <p:spPr>
          <a:xfrm>
            <a:off x="-529" y="-297"/>
            <a:ext cx="12193055" cy="6858593"/>
          </a:xfrm>
          <a:prstGeom prst="rect">
            <a:avLst/>
          </a:prstGeom>
          <a:noFill/>
          <a:ln>
            <a:noFill/>
          </a:ln>
        </p:spPr>
      </p:pic>
      <p:sp>
        <p:nvSpPr>
          <p:cNvPr id="649" name="Google Shape;649;g2fb9e157e8e_3_688"/>
          <p:cNvSpPr txBox="1">
            <a:spLocks noGrp="1"/>
          </p:cNvSpPr>
          <p:nvPr>
            <p:ph type="body" idx="1"/>
          </p:nvPr>
        </p:nvSpPr>
        <p:spPr>
          <a:xfrm>
            <a:off x="1440000" y="358850"/>
            <a:ext cx="107964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Integrated Cardiopulmonary Specialist Clinic</a:t>
            </a:r>
            <a:endParaRPr sz="3800"/>
          </a:p>
          <a:p>
            <a:pPr marL="0" lvl="0" indent="0" algn="l" rtl="0">
              <a:spcBef>
                <a:spcPts val="1000"/>
              </a:spcBef>
              <a:spcAft>
                <a:spcPts val="0"/>
              </a:spcAft>
              <a:buNone/>
            </a:pPr>
            <a:endParaRPr sz="3800"/>
          </a:p>
        </p:txBody>
      </p:sp>
      <p:grpSp>
        <p:nvGrpSpPr>
          <p:cNvPr id="650" name="Google Shape;650;g2fb9e157e8e_3_688"/>
          <p:cNvGrpSpPr/>
          <p:nvPr/>
        </p:nvGrpSpPr>
        <p:grpSpPr>
          <a:xfrm>
            <a:off x="6183726" y="1015884"/>
            <a:ext cx="5599419" cy="5142017"/>
            <a:chOff x="5745287" y="897816"/>
            <a:chExt cx="5762498" cy="5330725"/>
          </a:xfrm>
        </p:grpSpPr>
        <p:grpSp>
          <p:nvGrpSpPr>
            <p:cNvPr id="651" name="Google Shape;651;g2fb9e157e8e_3_688"/>
            <p:cNvGrpSpPr/>
            <p:nvPr/>
          </p:nvGrpSpPr>
          <p:grpSpPr>
            <a:xfrm>
              <a:off x="7400335" y="1662290"/>
              <a:ext cx="2630266" cy="2630265"/>
              <a:chOff x="60854" y="0"/>
              <a:chExt cx="2630266" cy="2630265"/>
            </a:xfrm>
          </p:grpSpPr>
          <p:sp>
            <p:nvSpPr>
              <p:cNvPr id="652" name="Google Shape;652;g2fb9e157e8e_3_688"/>
              <p:cNvSpPr/>
              <p:nvPr/>
            </p:nvSpPr>
            <p:spPr>
              <a:xfrm>
                <a:off x="718387" y="0"/>
                <a:ext cx="1315200" cy="1315200"/>
              </a:xfrm>
              <a:prstGeom prst="triangle">
                <a:avLst>
                  <a:gd name="adj" fmla="val 50000"/>
                </a:avLst>
              </a:prstGeom>
              <a:solidFill>
                <a:srgbClr val="002060"/>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2fb9e157e8e_3_688"/>
              <p:cNvSpPr txBox="1"/>
              <p:nvPr/>
            </p:nvSpPr>
            <p:spPr>
              <a:xfrm>
                <a:off x="1047153" y="657533"/>
                <a:ext cx="657600" cy="6576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None/>
                </a:pPr>
                <a:r>
                  <a:rPr lang="en-IE" sz="500">
                    <a:solidFill>
                      <a:schemeClr val="lt1"/>
                    </a:solidFill>
                    <a:latin typeface="Arial"/>
                    <a:ea typeface="Arial"/>
                    <a:cs typeface="Arial"/>
                    <a:sym typeface="Arial"/>
                  </a:rPr>
                  <a:t>Complex history and diagnostics</a:t>
                </a:r>
                <a:endParaRPr/>
              </a:p>
              <a:p>
                <a:pPr marL="0" marR="0" lvl="0" indent="0" algn="ctr" rtl="0">
                  <a:lnSpc>
                    <a:spcPct val="90000"/>
                  </a:lnSpc>
                  <a:spcBef>
                    <a:spcPts val="175"/>
                  </a:spcBef>
                  <a:spcAft>
                    <a:spcPts val="0"/>
                  </a:spcAft>
                  <a:buNone/>
                </a:pPr>
                <a:r>
                  <a:rPr lang="en-IE" sz="500">
                    <a:solidFill>
                      <a:schemeClr val="lt1"/>
                    </a:solidFill>
                    <a:latin typeface="Arial"/>
                    <a:ea typeface="Arial"/>
                    <a:cs typeface="Arial"/>
                    <a:sym typeface="Arial"/>
                  </a:rPr>
                  <a:t>challenges</a:t>
                </a:r>
                <a:endParaRPr/>
              </a:p>
            </p:txBody>
          </p:sp>
          <p:sp>
            <p:nvSpPr>
              <p:cNvPr id="654" name="Google Shape;654;g2fb9e157e8e_3_688"/>
              <p:cNvSpPr/>
              <p:nvPr/>
            </p:nvSpPr>
            <p:spPr>
              <a:xfrm>
                <a:off x="60854" y="1315065"/>
                <a:ext cx="1315200" cy="1315200"/>
              </a:xfrm>
              <a:prstGeom prst="triangle">
                <a:avLst>
                  <a:gd name="adj" fmla="val 50000"/>
                </a:avLst>
              </a:prstGeom>
              <a:solidFill>
                <a:srgbClr val="002060"/>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g2fb9e157e8e_3_688"/>
              <p:cNvSpPr txBox="1"/>
              <p:nvPr/>
            </p:nvSpPr>
            <p:spPr>
              <a:xfrm>
                <a:off x="389620" y="1972598"/>
                <a:ext cx="657600" cy="6576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None/>
                </a:pPr>
                <a:r>
                  <a:rPr lang="en-IE" sz="500">
                    <a:solidFill>
                      <a:schemeClr val="lt1"/>
                    </a:solidFill>
                    <a:latin typeface="Arial"/>
                    <a:ea typeface="Arial"/>
                    <a:cs typeface="Arial"/>
                    <a:sym typeface="Arial"/>
                  </a:rPr>
                  <a:t>Recurrent hospitalisations </a:t>
                </a:r>
                <a:endParaRPr/>
              </a:p>
            </p:txBody>
          </p:sp>
          <p:sp>
            <p:nvSpPr>
              <p:cNvPr id="656" name="Google Shape;656;g2fb9e157e8e_3_688"/>
              <p:cNvSpPr/>
              <p:nvPr/>
            </p:nvSpPr>
            <p:spPr>
              <a:xfrm rot="10800000">
                <a:off x="718252" y="1314930"/>
                <a:ext cx="1315200" cy="1315200"/>
              </a:xfrm>
              <a:prstGeom prst="triangle">
                <a:avLst>
                  <a:gd name="adj" fmla="val 50000"/>
                </a:avLst>
              </a:prstGeom>
              <a:solidFill>
                <a:srgbClr val="002060"/>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g2fb9e157e8e_3_688"/>
              <p:cNvSpPr txBox="1"/>
              <p:nvPr/>
            </p:nvSpPr>
            <p:spPr>
              <a:xfrm>
                <a:off x="1047153" y="1315065"/>
                <a:ext cx="657600" cy="6576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658" name="Google Shape;658;g2fb9e157e8e_3_688"/>
              <p:cNvSpPr/>
              <p:nvPr/>
            </p:nvSpPr>
            <p:spPr>
              <a:xfrm>
                <a:off x="1375920" y="1315065"/>
                <a:ext cx="1315200" cy="1315200"/>
              </a:xfrm>
              <a:prstGeom prst="triangle">
                <a:avLst>
                  <a:gd name="adj" fmla="val 50000"/>
                </a:avLst>
              </a:prstGeom>
              <a:solidFill>
                <a:srgbClr val="002060"/>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g2fb9e157e8e_3_688"/>
              <p:cNvSpPr txBox="1"/>
              <p:nvPr/>
            </p:nvSpPr>
            <p:spPr>
              <a:xfrm>
                <a:off x="1704686" y="1972598"/>
                <a:ext cx="657600" cy="6576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None/>
                </a:pPr>
                <a:r>
                  <a:rPr lang="en-IE" sz="500">
                    <a:solidFill>
                      <a:schemeClr val="lt1"/>
                    </a:solidFill>
                    <a:latin typeface="Arial"/>
                    <a:ea typeface="Arial"/>
                    <a:cs typeface="Arial"/>
                    <a:sym typeface="Arial"/>
                  </a:rPr>
                  <a:t>Advanced COPD and Heart Failure</a:t>
                </a:r>
                <a:endParaRPr/>
              </a:p>
            </p:txBody>
          </p:sp>
        </p:grpSp>
        <p:grpSp>
          <p:nvGrpSpPr>
            <p:cNvPr id="660" name="Google Shape;660;g2fb9e157e8e_3_688"/>
            <p:cNvGrpSpPr/>
            <p:nvPr/>
          </p:nvGrpSpPr>
          <p:grpSpPr>
            <a:xfrm>
              <a:off x="5745287" y="897816"/>
              <a:ext cx="5762498" cy="5330725"/>
              <a:chOff x="327128" y="2839"/>
              <a:chExt cx="5762498" cy="5330725"/>
            </a:xfrm>
          </p:grpSpPr>
          <p:sp>
            <p:nvSpPr>
              <p:cNvPr id="661" name="Google Shape;661;g2fb9e157e8e_3_688"/>
              <p:cNvSpPr/>
              <p:nvPr/>
            </p:nvSpPr>
            <p:spPr>
              <a:xfrm>
                <a:off x="2323381" y="2839"/>
                <a:ext cx="1882800" cy="933900"/>
              </a:xfrm>
              <a:prstGeom prst="roundRect">
                <a:avLst>
                  <a:gd name="adj" fmla="val 16667"/>
                </a:avLst>
              </a:prstGeom>
              <a:solidFill>
                <a:srgbClr val="176B22"/>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g2fb9e157e8e_3_688"/>
              <p:cNvSpPr txBox="1"/>
              <p:nvPr/>
            </p:nvSpPr>
            <p:spPr>
              <a:xfrm>
                <a:off x="2368964" y="48422"/>
                <a:ext cx="1791600" cy="842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sz="1400" b="1">
                    <a:solidFill>
                      <a:schemeClr val="lt1"/>
                    </a:solidFill>
                    <a:latin typeface="Arial"/>
                    <a:ea typeface="Arial"/>
                    <a:cs typeface="Arial"/>
                    <a:sym typeface="Arial"/>
                  </a:rPr>
                  <a:t>Diagnostics Interpretation</a:t>
                </a:r>
                <a:endParaRPr/>
              </a:p>
            </p:txBody>
          </p:sp>
          <p:sp>
            <p:nvSpPr>
              <p:cNvPr id="663" name="Google Shape;663;g2fb9e157e8e_3_688"/>
              <p:cNvSpPr/>
              <p:nvPr/>
            </p:nvSpPr>
            <p:spPr>
              <a:xfrm>
                <a:off x="1066376" y="469729"/>
                <a:ext cx="4396800" cy="4396800"/>
              </a:xfrm>
              <a:custGeom>
                <a:avLst/>
                <a:gdLst/>
                <a:ahLst/>
                <a:cxnLst/>
                <a:rect l="l" t="t" r="r" b="b"/>
                <a:pathLst>
                  <a:path w="120000" h="120000" extrusionOk="0">
                    <a:moveTo>
                      <a:pt x="85852" y="5855"/>
                    </a:moveTo>
                    <a:lnTo>
                      <a:pt x="85852" y="5855"/>
                    </a:lnTo>
                    <a:cubicBezTo>
                      <a:pt x="91048" y="8336"/>
                      <a:pt x="95859" y="11551"/>
                      <a:pt x="100139" y="15403"/>
                    </a:cubicBezTo>
                  </a:path>
                </a:pathLst>
              </a:custGeom>
              <a:noFill/>
              <a:ln w="1270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g2fb9e157e8e_3_688"/>
              <p:cNvSpPr/>
              <p:nvPr/>
            </p:nvSpPr>
            <p:spPr>
              <a:xfrm>
                <a:off x="4247626" y="1038399"/>
                <a:ext cx="1842000" cy="1061100"/>
              </a:xfrm>
              <a:prstGeom prst="roundRect">
                <a:avLst>
                  <a:gd name="adj" fmla="val 16667"/>
                </a:avLst>
              </a:prstGeom>
              <a:solidFill>
                <a:srgbClr val="167E3C"/>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g2fb9e157e8e_3_688"/>
              <p:cNvSpPr txBox="1"/>
              <p:nvPr/>
            </p:nvSpPr>
            <p:spPr>
              <a:xfrm>
                <a:off x="4299423" y="1090196"/>
                <a:ext cx="1738500" cy="957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sz="1400" b="1">
                    <a:solidFill>
                      <a:schemeClr val="lt1"/>
                    </a:solidFill>
                    <a:latin typeface="Arial"/>
                    <a:ea typeface="Arial"/>
                    <a:cs typeface="Arial"/>
                    <a:sym typeface="Arial"/>
                  </a:rPr>
                  <a:t>Interdisciplinary assessment</a:t>
                </a:r>
                <a:endParaRPr/>
              </a:p>
            </p:txBody>
          </p:sp>
          <p:sp>
            <p:nvSpPr>
              <p:cNvPr id="666" name="Google Shape;666;g2fb9e157e8e_3_688"/>
              <p:cNvSpPr/>
              <p:nvPr/>
            </p:nvSpPr>
            <p:spPr>
              <a:xfrm>
                <a:off x="1066376" y="469729"/>
                <a:ext cx="4396800" cy="4396800"/>
              </a:xfrm>
              <a:custGeom>
                <a:avLst/>
                <a:gdLst/>
                <a:ahLst/>
                <a:cxnLst/>
                <a:rect l="l" t="t" r="r" b="b"/>
                <a:pathLst>
                  <a:path w="120000" h="120000" extrusionOk="0">
                    <a:moveTo>
                      <a:pt x="118042" y="44796"/>
                    </a:moveTo>
                    <a:cubicBezTo>
                      <a:pt x="120808" y="55356"/>
                      <a:pt x="120641" y="66471"/>
                      <a:pt x="117558" y="76943"/>
                    </a:cubicBezTo>
                  </a:path>
                </a:pathLst>
              </a:custGeom>
              <a:noFill/>
              <a:ln w="12700" cap="flat" cmpd="sng">
                <a:solidFill>
                  <a:srgbClr val="167E3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g2fb9e157e8e_3_688"/>
              <p:cNvSpPr/>
              <p:nvPr/>
            </p:nvSpPr>
            <p:spPr>
              <a:xfrm>
                <a:off x="4254880" y="3300458"/>
                <a:ext cx="1827600" cy="933900"/>
              </a:xfrm>
              <a:prstGeom prst="roundRect">
                <a:avLst>
                  <a:gd name="adj" fmla="val 16667"/>
                </a:avLst>
              </a:prstGeom>
              <a:solidFill>
                <a:srgbClr val="16925F"/>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g2fb9e157e8e_3_688"/>
              <p:cNvSpPr txBox="1"/>
              <p:nvPr/>
            </p:nvSpPr>
            <p:spPr>
              <a:xfrm>
                <a:off x="4300463" y="3346041"/>
                <a:ext cx="1736400" cy="842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sz="1400" b="1">
                    <a:solidFill>
                      <a:schemeClr val="lt1"/>
                    </a:solidFill>
                    <a:latin typeface="Arial"/>
                    <a:ea typeface="Arial"/>
                    <a:cs typeface="Arial"/>
                    <a:sym typeface="Arial"/>
                  </a:rPr>
                  <a:t>Appropriate</a:t>
                </a:r>
                <a:endParaRPr/>
              </a:p>
              <a:p>
                <a:pPr marL="0" marR="0" lvl="0" indent="0" algn="ctr" rtl="0">
                  <a:lnSpc>
                    <a:spcPct val="90000"/>
                  </a:lnSpc>
                  <a:spcBef>
                    <a:spcPts val="490"/>
                  </a:spcBef>
                  <a:spcAft>
                    <a:spcPts val="0"/>
                  </a:spcAft>
                  <a:buNone/>
                </a:pPr>
                <a:r>
                  <a:rPr lang="en-IE" sz="1400" b="1">
                    <a:solidFill>
                      <a:schemeClr val="lt1"/>
                    </a:solidFill>
                    <a:latin typeface="Arial"/>
                    <a:ea typeface="Arial"/>
                    <a:cs typeface="Arial"/>
                    <a:sym typeface="Arial"/>
                  </a:rPr>
                  <a:t>medication prescription</a:t>
                </a:r>
                <a:endParaRPr/>
              </a:p>
            </p:txBody>
          </p:sp>
          <p:sp>
            <p:nvSpPr>
              <p:cNvPr id="669" name="Google Shape;669;g2fb9e157e8e_3_688"/>
              <p:cNvSpPr/>
              <p:nvPr/>
            </p:nvSpPr>
            <p:spPr>
              <a:xfrm>
                <a:off x="1066376" y="469729"/>
                <a:ext cx="4396800" cy="4396800"/>
              </a:xfrm>
              <a:custGeom>
                <a:avLst/>
                <a:gdLst/>
                <a:ahLst/>
                <a:cxnLst/>
                <a:rect l="l" t="t" r="r" b="b"/>
                <a:pathLst>
                  <a:path w="120000" h="120000" extrusionOk="0">
                    <a:moveTo>
                      <a:pt x="101967" y="102881"/>
                    </a:moveTo>
                    <a:cubicBezTo>
                      <a:pt x="97333" y="107416"/>
                      <a:pt x="91995" y="111170"/>
                      <a:pt x="86160" y="113997"/>
                    </a:cubicBezTo>
                  </a:path>
                </a:pathLst>
              </a:custGeom>
              <a:noFill/>
              <a:ln w="12700" cap="flat" cmpd="sng">
                <a:solidFill>
                  <a:srgbClr val="1692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g2fb9e157e8e_3_688"/>
              <p:cNvSpPr/>
              <p:nvPr/>
            </p:nvSpPr>
            <p:spPr>
              <a:xfrm>
                <a:off x="2312779" y="4399664"/>
                <a:ext cx="1904100" cy="933900"/>
              </a:xfrm>
              <a:prstGeom prst="roundRect">
                <a:avLst>
                  <a:gd name="adj" fmla="val 16667"/>
                </a:avLst>
              </a:prstGeom>
              <a:solidFill>
                <a:srgbClr val="14A78D"/>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g2fb9e157e8e_3_688"/>
              <p:cNvSpPr txBox="1"/>
              <p:nvPr/>
            </p:nvSpPr>
            <p:spPr>
              <a:xfrm>
                <a:off x="2358362" y="4445247"/>
                <a:ext cx="1812900" cy="842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sz="1400" b="1">
                    <a:solidFill>
                      <a:schemeClr val="lt1"/>
                    </a:solidFill>
                    <a:latin typeface="Arial"/>
                    <a:ea typeface="Arial"/>
                    <a:cs typeface="Arial"/>
                    <a:sym typeface="Arial"/>
                  </a:rPr>
                  <a:t>Cardiopulmonary Rehabilitation</a:t>
                </a:r>
                <a:endParaRPr/>
              </a:p>
            </p:txBody>
          </p:sp>
          <p:sp>
            <p:nvSpPr>
              <p:cNvPr id="672" name="Google Shape;672;g2fb9e157e8e_3_688"/>
              <p:cNvSpPr/>
              <p:nvPr/>
            </p:nvSpPr>
            <p:spPr>
              <a:xfrm>
                <a:off x="1066376" y="469729"/>
                <a:ext cx="4396800" cy="4396800"/>
              </a:xfrm>
              <a:custGeom>
                <a:avLst/>
                <a:gdLst/>
                <a:ahLst/>
                <a:cxnLst/>
                <a:rect l="l" t="t" r="r" b="b"/>
                <a:pathLst>
                  <a:path w="120000" h="120000" extrusionOk="0">
                    <a:moveTo>
                      <a:pt x="33840" y="113997"/>
                    </a:moveTo>
                    <a:lnTo>
                      <a:pt x="33840" y="113997"/>
                    </a:lnTo>
                    <a:cubicBezTo>
                      <a:pt x="28005" y="111170"/>
                      <a:pt x="22667" y="107416"/>
                      <a:pt x="18033" y="102881"/>
                    </a:cubicBezTo>
                  </a:path>
                </a:pathLst>
              </a:custGeom>
              <a:noFill/>
              <a:ln w="12700" cap="flat" cmpd="sng">
                <a:solidFill>
                  <a:srgbClr val="14A78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g2fb9e157e8e_3_688"/>
              <p:cNvSpPr/>
              <p:nvPr/>
            </p:nvSpPr>
            <p:spPr>
              <a:xfrm>
                <a:off x="532919" y="3300458"/>
                <a:ext cx="1656000" cy="933900"/>
              </a:xfrm>
              <a:prstGeom prst="roundRect">
                <a:avLst>
                  <a:gd name="adj" fmla="val 16667"/>
                </a:avLst>
              </a:prstGeom>
              <a:solidFill>
                <a:srgbClr val="11B3BD"/>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2fb9e157e8e_3_688"/>
              <p:cNvSpPr txBox="1"/>
              <p:nvPr/>
            </p:nvSpPr>
            <p:spPr>
              <a:xfrm>
                <a:off x="578502" y="3346041"/>
                <a:ext cx="1564800" cy="842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sz="1400" b="1">
                    <a:solidFill>
                      <a:schemeClr val="lt1"/>
                    </a:solidFill>
                    <a:latin typeface="Arial"/>
                    <a:ea typeface="Arial"/>
                    <a:cs typeface="Arial"/>
                    <a:sym typeface="Arial"/>
                  </a:rPr>
                  <a:t>Oxygen assessment if indicated</a:t>
                </a:r>
                <a:endParaRPr/>
              </a:p>
            </p:txBody>
          </p:sp>
          <p:sp>
            <p:nvSpPr>
              <p:cNvPr id="675" name="Google Shape;675;g2fb9e157e8e_3_688"/>
              <p:cNvSpPr/>
              <p:nvPr/>
            </p:nvSpPr>
            <p:spPr>
              <a:xfrm>
                <a:off x="1066376" y="469729"/>
                <a:ext cx="4396800" cy="4396800"/>
              </a:xfrm>
              <a:custGeom>
                <a:avLst/>
                <a:gdLst/>
                <a:ahLst/>
                <a:cxnLst/>
                <a:rect l="l" t="t" r="r" b="b"/>
                <a:pathLst>
                  <a:path w="120000" h="120000" extrusionOk="0">
                    <a:moveTo>
                      <a:pt x="2437" y="76927"/>
                    </a:moveTo>
                    <a:cubicBezTo>
                      <a:pt x="-812" y="65877"/>
                      <a:pt x="-812" y="54124"/>
                      <a:pt x="2437" y="43074"/>
                    </a:cubicBezTo>
                  </a:path>
                </a:pathLst>
              </a:custGeom>
              <a:noFill/>
              <a:ln w="12700" cap="flat" cmpd="sng">
                <a:solidFill>
                  <a:srgbClr val="11B3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g2fb9e157e8e_3_688"/>
              <p:cNvSpPr/>
              <p:nvPr/>
            </p:nvSpPr>
            <p:spPr>
              <a:xfrm>
                <a:off x="327128" y="1102045"/>
                <a:ext cx="2067600" cy="933900"/>
              </a:xfrm>
              <a:prstGeom prst="roundRect">
                <a:avLst>
                  <a:gd name="adj" fmla="val 16667"/>
                </a:avLst>
              </a:prstGeom>
              <a:solidFill>
                <a:srgbClr val="0C9ED5"/>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2fb9e157e8e_3_688"/>
              <p:cNvSpPr txBox="1"/>
              <p:nvPr/>
            </p:nvSpPr>
            <p:spPr>
              <a:xfrm>
                <a:off x="372711" y="1147628"/>
                <a:ext cx="1976400" cy="842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sz="1400" b="1">
                    <a:solidFill>
                      <a:schemeClr val="lt1"/>
                    </a:solidFill>
                    <a:latin typeface="Arial"/>
                    <a:ea typeface="Arial"/>
                    <a:cs typeface="Arial"/>
                    <a:sym typeface="Arial"/>
                  </a:rPr>
                  <a:t>Palliative care integration for advanced care planning</a:t>
                </a:r>
                <a:endParaRPr/>
              </a:p>
            </p:txBody>
          </p:sp>
          <p:sp>
            <p:nvSpPr>
              <p:cNvPr id="678" name="Google Shape;678;g2fb9e157e8e_3_688"/>
              <p:cNvSpPr/>
              <p:nvPr/>
            </p:nvSpPr>
            <p:spPr>
              <a:xfrm>
                <a:off x="1066376" y="469729"/>
                <a:ext cx="4396800" cy="4396800"/>
              </a:xfrm>
              <a:custGeom>
                <a:avLst/>
                <a:gdLst/>
                <a:ahLst/>
                <a:cxnLst/>
                <a:rect l="l" t="t" r="r" b="b"/>
                <a:pathLst>
                  <a:path w="120000" h="120000" extrusionOk="0">
                    <a:moveTo>
                      <a:pt x="18035" y="17117"/>
                    </a:moveTo>
                    <a:lnTo>
                      <a:pt x="18035" y="17117"/>
                    </a:lnTo>
                    <a:cubicBezTo>
                      <a:pt x="22744" y="12508"/>
                      <a:pt x="28181" y="8707"/>
                      <a:pt x="34126" y="5866"/>
                    </a:cubicBezTo>
                  </a:path>
                </a:pathLst>
              </a:custGeom>
              <a:noFill/>
              <a:ln w="1270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79" name="Google Shape;679;g2fb9e157e8e_3_688"/>
          <p:cNvPicPr preferRelativeResize="0"/>
          <p:nvPr/>
        </p:nvPicPr>
        <p:blipFill rotWithShape="1">
          <a:blip r:embed="rId4">
            <a:alphaModFix/>
          </a:blip>
          <a:srcRect/>
          <a:stretch/>
        </p:blipFill>
        <p:spPr>
          <a:xfrm>
            <a:off x="8727890" y="3108324"/>
            <a:ext cx="749873" cy="755970"/>
          </a:xfrm>
          <a:prstGeom prst="rect">
            <a:avLst/>
          </a:prstGeom>
          <a:noFill/>
          <a:ln>
            <a:noFill/>
          </a:ln>
        </p:spPr>
      </p:pic>
      <p:pic>
        <p:nvPicPr>
          <p:cNvPr id="680" name="Google Shape;680;g2fb9e157e8e_3_688"/>
          <p:cNvPicPr preferRelativeResize="0"/>
          <p:nvPr/>
        </p:nvPicPr>
        <p:blipFill rotWithShape="1">
          <a:blip r:embed="rId5">
            <a:alphaModFix/>
          </a:blip>
          <a:srcRect/>
          <a:stretch/>
        </p:blipFill>
        <p:spPr>
          <a:xfrm>
            <a:off x="-1398490" y="1013138"/>
            <a:ext cx="9130736" cy="4962692"/>
          </a:xfrm>
          <a:prstGeom prst="rect">
            <a:avLst/>
          </a:prstGeom>
          <a:noFill/>
          <a:ln>
            <a:noFill/>
          </a:ln>
        </p:spPr>
      </p:pic>
      <p:sp>
        <p:nvSpPr>
          <p:cNvPr id="681" name="Google Shape;681;g2fb9e157e8e_3_688"/>
          <p:cNvSpPr txBox="1"/>
          <p:nvPr/>
        </p:nvSpPr>
        <p:spPr>
          <a:xfrm>
            <a:off x="369695" y="6251753"/>
            <a:ext cx="20373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cap="none">
                <a:solidFill>
                  <a:schemeClr val="dk2"/>
                </a:solidFill>
                <a:latin typeface="Arial Black"/>
                <a:ea typeface="Arial Black"/>
                <a:cs typeface="Arial Black"/>
                <a:sym typeface="Arial Black"/>
              </a:rPr>
              <a:t>CHALLENGES</a:t>
            </a:r>
            <a:endParaRPr/>
          </a:p>
        </p:txBody>
      </p:sp>
      <p:sp>
        <p:nvSpPr>
          <p:cNvPr id="682" name="Google Shape;682;g2fb9e157e8e_3_688"/>
          <p:cNvSpPr txBox="1"/>
          <p:nvPr/>
        </p:nvSpPr>
        <p:spPr>
          <a:xfrm>
            <a:off x="9922788" y="6251753"/>
            <a:ext cx="2360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cap="none">
                <a:solidFill>
                  <a:schemeClr val="dk2"/>
                </a:solidFill>
                <a:latin typeface="Arial Black"/>
                <a:ea typeface="Arial Black"/>
                <a:cs typeface="Arial Black"/>
                <a:sym typeface="Arial Black"/>
              </a:rPr>
              <a:t>SOLUTION</a:t>
            </a:r>
            <a:endParaRPr/>
          </a:p>
        </p:txBody>
      </p:sp>
      <p:sp>
        <p:nvSpPr>
          <p:cNvPr id="683" name="Google Shape;683;g2fb9e157e8e_3_688"/>
          <p:cNvSpPr/>
          <p:nvPr/>
        </p:nvSpPr>
        <p:spPr>
          <a:xfrm>
            <a:off x="4859195" y="5391199"/>
            <a:ext cx="985183" cy="1021226"/>
          </a:xfrm>
          <a:custGeom>
            <a:avLst/>
            <a:gdLst/>
            <a:ahLst/>
            <a:cxnLst/>
            <a:rect l="l" t="t" r="r" b="b"/>
            <a:pathLst>
              <a:path w="1475929" h="1529926" extrusionOk="0">
                <a:moveTo>
                  <a:pt x="0" y="0"/>
                </a:moveTo>
                <a:lnTo>
                  <a:pt x="1475929" y="0"/>
                </a:lnTo>
                <a:lnTo>
                  <a:pt x="1475929" y="1529926"/>
                </a:lnTo>
                <a:lnTo>
                  <a:pt x="0" y="152992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4" name="Google Shape;684;g2fb9e157e8e_3_688"/>
          <p:cNvSpPr/>
          <p:nvPr/>
        </p:nvSpPr>
        <p:spPr>
          <a:xfrm>
            <a:off x="5843148" y="5391200"/>
            <a:ext cx="1070260" cy="1021357"/>
          </a:xfrm>
          <a:custGeom>
            <a:avLst/>
            <a:gdLst/>
            <a:ahLst/>
            <a:cxnLst/>
            <a:rect l="l" t="t" r="r" b="b"/>
            <a:pathLst>
              <a:path w="1603386" h="1621201" extrusionOk="0">
                <a:moveTo>
                  <a:pt x="0" y="0"/>
                </a:moveTo>
                <a:lnTo>
                  <a:pt x="1603385" y="0"/>
                </a:lnTo>
                <a:lnTo>
                  <a:pt x="1603385" y="1621201"/>
                </a:lnTo>
                <a:lnTo>
                  <a:pt x="0" y="162120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5" name="Google Shape;685;g2fb9e157e8e_3_688"/>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16</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fb9e157e8e_3_765"/>
          <p:cNvSpPr txBox="1">
            <a:spLocks noGrp="1"/>
          </p:cNvSpPr>
          <p:nvPr>
            <p:ph type="body" idx="1"/>
          </p:nvPr>
        </p:nvSpPr>
        <p:spPr>
          <a:xfrm>
            <a:off x="1440000" y="358850"/>
            <a:ext cx="84651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Cardiopulmonary Clinic Outcome</a:t>
            </a:r>
            <a:endParaRPr sz="3800"/>
          </a:p>
        </p:txBody>
      </p:sp>
      <p:sp>
        <p:nvSpPr>
          <p:cNvPr id="692" name="Google Shape;692;g2fb9e157e8e_3_765"/>
          <p:cNvSpPr/>
          <p:nvPr/>
        </p:nvSpPr>
        <p:spPr>
          <a:xfrm>
            <a:off x="685800" y="1911551"/>
            <a:ext cx="10833926" cy="4468994"/>
          </a:xfrm>
          <a:custGeom>
            <a:avLst/>
            <a:gdLst/>
            <a:ahLst/>
            <a:cxnLst/>
            <a:rect l="l" t="t" r="r" b="b"/>
            <a:pathLst>
              <a:path w="16230600" h="6695122" extrusionOk="0">
                <a:moveTo>
                  <a:pt x="0" y="0"/>
                </a:moveTo>
                <a:lnTo>
                  <a:pt x="16230600" y="0"/>
                </a:lnTo>
                <a:lnTo>
                  <a:pt x="16230600" y="6695122"/>
                </a:lnTo>
                <a:lnTo>
                  <a:pt x="0" y="6695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3" name="Google Shape;693;g2fb9e157e8e_3_765"/>
          <p:cNvSpPr txBox="1"/>
          <p:nvPr/>
        </p:nvSpPr>
        <p:spPr>
          <a:xfrm>
            <a:off x="1404126" y="2109120"/>
            <a:ext cx="2104800" cy="595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IE" sz="1800" b="1">
                <a:solidFill>
                  <a:srgbClr val="FFFFFF"/>
                </a:solidFill>
              </a:rPr>
              <a:t>Timely Specialist Access</a:t>
            </a:r>
            <a:endParaRPr sz="1200"/>
          </a:p>
        </p:txBody>
      </p:sp>
      <p:sp>
        <p:nvSpPr>
          <p:cNvPr id="694" name="Google Shape;694;g2fb9e157e8e_3_765"/>
          <p:cNvSpPr txBox="1"/>
          <p:nvPr/>
        </p:nvSpPr>
        <p:spPr>
          <a:xfrm>
            <a:off x="685800" y="3888065"/>
            <a:ext cx="2868300" cy="595800"/>
          </a:xfrm>
          <a:prstGeom prst="rect">
            <a:avLst/>
          </a:prstGeom>
          <a:noFill/>
          <a:ln>
            <a:noFill/>
          </a:ln>
        </p:spPr>
        <p:txBody>
          <a:bodyPr spcFirstLastPara="1" wrap="square" lIns="0" tIns="0" rIns="0" bIns="0" anchor="t" anchorCtr="0">
            <a:spAutoFit/>
          </a:bodyPr>
          <a:lstStyle/>
          <a:p>
            <a:pPr marL="0" marR="0" lvl="0" indent="0" algn="ctr" rtl="0">
              <a:lnSpc>
                <a:spcPct val="115007"/>
              </a:lnSpc>
              <a:spcBef>
                <a:spcPts val="0"/>
              </a:spcBef>
              <a:spcAft>
                <a:spcPts val="0"/>
              </a:spcAft>
              <a:buNone/>
            </a:pPr>
            <a:r>
              <a:rPr lang="en-IE" sz="1800" b="1">
                <a:solidFill>
                  <a:srgbClr val="FFFFFF"/>
                </a:solidFill>
              </a:rPr>
              <a:t>Early Diagnosis &amp; Admission Avoidance</a:t>
            </a:r>
            <a:endParaRPr sz="1800"/>
          </a:p>
        </p:txBody>
      </p:sp>
      <p:sp>
        <p:nvSpPr>
          <p:cNvPr id="695" name="Google Shape;695;g2fb9e157e8e_3_765"/>
          <p:cNvSpPr txBox="1"/>
          <p:nvPr/>
        </p:nvSpPr>
        <p:spPr>
          <a:xfrm>
            <a:off x="1074574" y="5563194"/>
            <a:ext cx="2763900" cy="595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IE" sz="1800" b="1">
                <a:solidFill>
                  <a:srgbClr val="FFFFFF"/>
                </a:solidFill>
              </a:rPr>
              <a:t>Better Chronic Disease Management</a:t>
            </a:r>
            <a:endParaRPr sz="1800" b="1">
              <a:solidFill>
                <a:srgbClr val="FFFFFF"/>
              </a:solidFill>
            </a:endParaRPr>
          </a:p>
        </p:txBody>
      </p:sp>
      <p:sp>
        <p:nvSpPr>
          <p:cNvPr id="696" name="Google Shape;696;g2fb9e157e8e_3_765"/>
          <p:cNvSpPr txBox="1"/>
          <p:nvPr/>
        </p:nvSpPr>
        <p:spPr>
          <a:xfrm>
            <a:off x="8348229" y="5466153"/>
            <a:ext cx="2753100" cy="914400"/>
          </a:xfrm>
          <a:prstGeom prst="rect">
            <a:avLst/>
          </a:prstGeom>
          <a:noFill/>
          <a:ln>
            <a:noFill/>
          </a:ln>
        </p:spPr>
        <p:txBody>
          <a:bodyPr spcFirstLastPara="1" wrap="square" lIns="0" tIns="0" rIns="0" bIns="0" anchor="t" anchorCtr="0">
            <a:spAutoFit/>
          </a:bodyPr>
          <a:lstStyle/>
          <a:p>
            <a:pPr marL="0" marR="0" lvl="0" indent="0" algn="ctr" rtl="0">
              <a:lnSpc>
                <a:spcPct val="115005"/>
              </a:lnSpc>
              <a:spcBef>
                <a:spcPts val="0"/>
              </a:spcBef>
              <a:spcAft>
                <a:spcPts val="0"/>
              </a:spcAft>
              <a:buNone/>
            </a:pPr>
            <a:r>
              <a:rPr lang="en-IE" sz="1800" b="1">
                <a:solidFill>
                  <a:srgbClr val="000000"/>
                </a:solidFill>
              </a:rPr>
              <a:t>Enhanced Multidisciplinary Collaboration </a:t>
            </a:r>
            <a:endParaRPr sz="1800"/>
          </a:p>
        </p:txBody>
      </p:sp>
      <p:sp>
        <p:nvSpPr>
          <p:cNvPr id="697" name="Google Shape;697;g2fb9e157e8e_3_765"/>
          <p:cNvSpPr txBox="1"/>
          <p:nvPr/>
        </p:nvSpPr>
        <p:spPr>
          <a:xfrm>
            <a:off x="8679337" y="3942674"/>
            <a:ext cx="2753100" cy="595800"/>
          </a:xfrm>
          <a:prstGeom prst="rect">
            <a:avLst/>
          </a:prstGeom>
          <a:noFill/>
          <a:ln>
            <a:noFill/>
          </a:ln>
        </p:spPr>
        <p:txBody>
          <a:bodyPr spcFirstLastPara="1" wrap="square" lIns="0" tIns="0" rIns="0" bIns="0" anchor="t" anchorCtr="0">
            <a:spAutoFit/>
          </a:bodyPr>
          <a:lstStyle/>
          <a:p>
            <a:pPr marL="0" marR="0" lvl="0" indent="0" algn="ctr" rtl="0">
              <a:lnSpc>
                <a:spcPct val="115005"/>
              </a:lnSpc>
              <a:spcBef>
                <a:spcPts val="0"/>
              </a:spcBef>
              <a:spcAft>
                <a:spcPts val="0"/>
              </a:spcAft>
              <a:buNone/>
            </a:pPr>
            <a:r>
              <a:rPr lang="en-IE" sz="1800" b="1">
                <a:solidFill>
                  <a:srgbClr val="000000"/>
                </a:solidFill>
              </a:rPr>
              <a:t>Environmental Sustainability</a:t>
            </a:r>
            <a:endParaRPr sz="1800"/>
          </a:p>
        </p:txBody>
      </p:sp>
      <p:sp>
        <p:nvSpPr>
          <p:cNvPr id="698" name="Google Shape;698;g2fb9e157e8e_3_765"/>
          <p:cNvSpPr txBox="1"/>
          <p:nvPr/>
        </p:nvSpPr>
        <p:spPr>
          <a:xfrm>
            <a:off x="8348229" y="2130120"/>
            <a:ext cx="2753100" cy="595800"/>
          </a:xfrm>
          <a:prstGeom prst="rect">
            <a:avLst/>
          </a:prstGeom>
          <a:noFill/>
          <a:ln>
            <a:noFill/>
          </a:ln>
        </p:spPr>
        <p:txBody>
          <a:bodyPr spcFirstLastPara="1" wrap="square" lIns="0" tIns="0" rIns="0" bIns="0" anchor="t" anchorCtr="0">
            <a:spAutoFit/>
          </a:bodyPr>
          <a:lstStyle/>
          <a:p>
            <a:pPr marL="0" marR="0" lvl="0" indent="0" algn="ctr" rtl="0">
              <a:lnSpc>
                <a:spcPct val="115005"/>
              </a:lnSpc>
              <a:spcBef>
                <a:spcPts val="0"/>
              </a:spcBef>
              <a:spcAft>
                <a:spcPts val="0"/>
              </a:spcAft>
              <a:buNone/>
            </a:pPr>
            <a:r>
              <a:rPr lang="en-IE" sz="1800" b="1">
                <a:solidFill>
                  <a:srgbClr val="000000"/>
                </a:solidFill>
              </a:rPr>
              <a:t>Improved Patient Experience </a:t>
            </a:r>
            <a:endParaRPr sz="1800"/>
          </a:p>
        </p:txBody>
      </p:sp>
      <p:sp>
        <p:nvSpPr>
          <p:cNvPr id="699" name="Google Shape;699;g2fb9e157e8e_3_765"/>
          <p:cNvSpPr/>
          <p:nvPr/>
        </p:nvSpPr>
        <p:spPr>
          <a:xfrm>
            <a:off x="4266237" y="2109132"/>
            <a:ext cx="4033883" cy="4033883"/>
          </a:xfrm>
          <a:custGeom>
            <a:avLst/>
            <a:gdLst/>
            <a:ahLst/>
            <a:cxnLst/>
            <a:rect l="l" t="t" r="r" b="b"/>
            <a:pathLst>
              <a:path w="6043270" h="6043270" extrusionOk="0">
                <a:moveTo>
                  <a:pt x="0" y="0"/>
                </a:moveTo>
                <a:lnTo>
                  <a:pt x="6043270" y="0"/>
                </a:lnTo>
                <a:lnTo>
                  <a:pt x="6043270" y="6043270"/>
                </a:lnTo>
                <a:lnTo>
                  <a:pt x="0" y="60432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0" name="Google Shape;700;g2fb9e157e8e_3_765"/>
          <p:cNvSpPr/>
          <p:nvPr/>
        </p:nvSpPr>
        <p:spPr>
          <a:xfrm>
            <a:off x="10039275" y="11"/>
            <a:ext cx="1238616" cy="1292908"/>
          </a:xfrm>
          <a:custGeom>
            <a:avLst/>
            <a:gdLst/>
            <a:ahLst/>
            <a:cxnLst/>
            <a:rect l="l" t="t" r="r" b="b"/>
            <a:pathLst>
              <a:path w="1603386" h="1621201" extrusionOk="0">
                <a:moveTo>
                  <a:pt x="0" y="0"/>
                </a:moveTo>
                <a:lnTo>
                  <a:pt x="1603386" y="0"/>
                </a:lnTo>
                <a:lnTo>
                  <a:pt x="1603386" y="1621201"/>
                </a:lnTo>
                <a:lnTo>
                  <a:pt x="0" y="162120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1" name="Google Shape;701;g2fb9e157e8e_3_765"/>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17</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2fb9e157e8e_3_781"/>
          <p:cNvSpPr txBox="1">
            <a:spLocks noGrp="1"/>
          </p:cNvSpPr>
          <p:nvPr>
            <p:ph type="body" idx="1"/>
          </p:nvPr>
        </p:nvSpPr>
        <p:spPr>
          <a:xfrm>
            <a:off x="1440000" y="358850"/>
            <a:ext cx="69369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Innovation in Action</a:t>
            </a:r>
            <a:endParaRPr sz="3800"/>
          </a:p>
        </p:txBody>
      </p:sp>
      <p:pic>
        <p:nvPicPr>
          <p:cNvPr id="708" name="Google Shape;708;g2fb9e157e8e_3_781"/>
          <p:cNvPicPr preferRelativeResize="0"/>
          <p:nvPr/>
        </p:nvPicPr>
        <p:blipFill rotWithShape="1">
          <a:blip r:embed="rId3">
            <a:alphaModFix/>
          </a:blip>
          <a:srcRect l="10992" r="10937" b="20000"/>
          <a:stretch/>
        </p:blipFill>
        <p:spPr>
          <a:xfrm>
            <a:off x="3741803" y="1088571"/>
            <a:ext cx="4708394" cy="3064976"/>
          </a:xfrm>
          <a:prstGeom prst="rect">
            <a:avLst/>
          </a:prstGeom>
          <a:noFill/>
          <a:ln>
            <a:noFill/>
          </a:ln>
        </p:spPr>
      </p:pic>
      <p:pic>
        <p:nvPicPr>
          <p:cNvPr id="709" name="Google Shape;709;g2fb9e157e8e_3_781"/>
          <p:cNvPicPr preferRelativeResize="0"/>
          <p:nvPr/>
        </p:nvPicPr>
        <p:blipFill rotWithShape="1">
          <a:blip r:embed="rId4">
            <a:alphaModFix/>
          </a:blip>
          <a:srcRect/>
          <a:stretch/>
        </p:blipFill>
        <p:spPr>
          <a:xfrm>
            <a:off x="2003237" y="3874353"/>
            <a:ext cx="8185525" cy="2810049"/>
          </a:xfrm>
          <a:prstGeom prst="rect">
            <a:avLst/>
          </a:prstGeom>
          <a:noFill/>
          <a:ln>
            <a:noFill/>
          </a:ln>
        </p:spPr>
      </p:pic>
      <p:sp>
        <p:nvSpPr>
          <p:cNvPr id="710" name="Google Shape;710;g2fb9e157e8e_3_781"/>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18</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fb9e157e8e_2_51"/>
          <p:cNvSpPr txBox="1">
            <a:spLocks noGrp="1"/>
          </p:cNvSpPr>
          <p:nvPr>
            <p:ph type="body" idx="1"/>
          </p:nvPr>
        </p:nvSpPr>
        <p:spPr>
          <a:xfrm>
            <a:off x="1439325" y="177500"/>
            <a:ext cx="8753400" cy="5232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Integrated Cardiology</a:t>
            </a:r>
            <a:endParaRPr sz="3800"/>
          </a:p>
        </p:txBody>
      </p:sp>
      <p:grpSp>
        <p:nvGrpSpPr>
          <p:cNvPr id="717" name="Google Shape;717;g2fb9e157e8e_2_51"/>
          <p:cNvGrpSpPr/>
          <p:nvPr/>
        </p:nvGrpSpPr>
        <p:grpSpPr>
          <a:xfrm>
            <a:off x="677333" y="1603023"/>
            <a:ext cx="10515600" cy="2867326"/>
            <a:chOff x="0" y="0"/>
            <a:chExt cx="10515600" cy="2867326"/>
          </a:xfrm>
        </p:grpSpPr>
        <p:sp>
          <p:nvSpPr>
            <p:cNvPr id="718" name="Google Shape;718;g2fb9e157e8e_2_51"/>
            <p:cNvSpPr/>
            <p:nvPr/>
          </p:nvSpPr>
          <p:spPr>
            <a:xfrm>
              <a:off x="0" y="624939"/>
              <a:ext cx="10515600" cy="1617600"/>
            </a:xfrm>
            <a:prstGeom prst="notchedRightArrow">
              <a:avLst>
                <a:gd name="adj1" fmla="val 50000"/>
                <a:gd name="adj2" fmla="val 50000"/>
              </a:avLst>
            </a:prstGeom>
            <a:gradFill>
              <a:gsLst>
                <a:gs pos="0">
                  <a:srgbClr val="D1D9D1"/>
                </a:gs>
                <a:gs pos="50000">
                  <a:srgbClr val="CAD3CA"/>
                </a:gs>
                <a:gs pos="100000">
                  <a:srgbClr val="B1BAB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2fb9e157e8e_2_51"/>
            <p:cNvSpPr/>
            <p:nvPr/>
          </p:nvSpPr>
          <p:spPr>
            <a:xfrm>
              <a:off x="4159" y="0"/>
              <a:ext cx="1818300" cy="114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2fb9e157e8e_2_51"/>
            <p:cNvSpPr txBox="1"/>
            <p:nvPr/>
          </p:nvSpPr>
          <p:spPr>
            <a:xfrm>
              <a:off x="4159" y="0"/>
              <a:ext cx="1818300" cy="1146900"/>
            </a:xfrm>
            <a:prstGeom prst="rect">
              <a:avLst/>
            </a:prstGeom>
            <a:noFill/>
            <a:ln>
              <a:noFill/>
            </a:ln>
          </p:spPr>
          <p:txBody>
            <a:bodyPr spcFirstLastPara="1" wrap="square" lIns="142225" tIns="142225" rIns="142225" bIns="142225" anchor="b" anchorCtr="0">
              <a:noAutofit/>
            </a:bodyPr>
            <a:lstStyle/>
            <a:p>
              <a:pPr marL="0" marR="0" lvl="0" indent="0" algn="ctr" rtl="0">
                <a:lnSpc>
                  <a:spcPct val="90000"/>
                </a:lnSpc>
                <a:spcBef>
                  <a:spcPts val="0"/>
                </a:spcBef>
                <a:spcAft>
                  <a:spcPts val="0"/>
                </a:spcAft>
                <a:buNone/>
              </a:pPr>
              <a:r>
                <a:rPr lang="en-IE" sz="2000" b="1">
                  <a:solidFill>
                    <a:schemeClr val="dk1"/>
                  </a:solidFill>
                  <a:latin typeface="Arial"/>
                  <a:ea typeface="Arial"/>
                  <a:cs typeface="Arial"/>
                  <a:sym typeface="Arial"/>
                </a:rPr>
                <a:t>Living well with chronic disease</a:t>
              </a:r>
              <a:endParaRPr sz="2000" b="1">
                <a:solidFill>
                  <a:schemeClr val="dk1"/>
                </a:solidFill>
                <a:latin typeface="Arial"/>
                <a:ea typeface="Arial"/>
                <a:cs typeface="Arial"/>
                <a:sym typeface="Arial"/>
              </a:endParaRPr>
            </a:p>
          </p:txBody>
        </p:sp>
        <p:sp>
          <p:nvSpPr>
            <p:cNvPr id="721" name="Google Shape;721;g2fb9e157e8e_2_51"/>
            <p:cNvSpPr/>
            <p:nvPr/>
          </p:nvSpPr>
          <p:spPr>
            <a:xfrm>
              <a:off x="590857" y="1160275"/>
              <a:ext cx="645000" cy="546900"/>
            </a:xfrm>
            <a:prstGeom prst="ellipse">
              <a:avLst/>
            </a:prstGeom>
            <a:gradFill>
              <a:gsLst>
                <a:gs pos="0">
                  <a:srgbClr val="497D4C"/>
                </a:gs>
                <a:gs pos="50000">
                  <a:srgbClr val="116F1D"/>
                </a:gs>
                <a:gs pos="100000">
                  <a:srgbClr val="0B64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g2fb9e157e8e_2_51"/>
            <p:cNvSpPr/>
            <p:nvPr/>
          </p:nvSpPr>
          <p:spPr>
            <a:xfrm>
              <a:off x="1913487" y="1720426"/>
              <a:ext cx="1818300" cy="114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g2fb9e157e8e_2_51"/>
            <p:cNvSpPr txBox="1"/>
            <p:nvPr/>
          </p:nvSpPr>
          <p:spPr>
            <a:xfrm>
              <a:off x="1913487" y="1720426"/>
              <a:ext cx="1818300" cy="1146900"/>
            </a:xfrm>
            <a:prstGeom prst="rect">
              <a:avLst/>
            </a:prstGeom>
            <a:noFill/>
            <a:ln>
              <a:noFill/>
            </a:ln>
          </p:spPr>
          <p:txBody>
            <a:bodyPr spcFirstLastPara="1" wrap="square" lIns="142225" tIns="142225" rIns="142225" bIns="142225" anchor="t" anchorCtr="0">
              <a:noAutofit/>
            </a:bodyPr>
            <a:lstStyle/>
            <a:p>
              <a:pPr marL="0" marR="0" lvl="0" indent="0" algn="ctr" rtl="0">
                <a:lnSpc>
                  <a:spcPct val="90000"/>
                </a:lnSpc>
                <a:spcBef>
                  <a:spcPts val="0"/>
                </a:spcBef>
                <a:spcAft>
                  <a:spcPts val="0"/>
                </a:spcAft>
                <a:buNone/>
              </a:pPr>
              <a:r>
                <a:rPr lang="en-IE" sz="2000" b="1">
                  <a:solidFill>
                    <a:schemeClr val="dk1"/>
                  </a:solidFill>
                  <a:latin typeface="Arial"/>
                  <a:ea typeface="Arial"/>
                  <a:cs typeface="Arial"/>
                  <a:sym typeface="Arial"/>
                </a:rPr>
                <a:t>General Practice</a:t>
              </a:r>
              <a:endParaRPr sz="2000" b="1">
                <a:solidFill>
                  <a:schemeClr val="dk1"/>
                </a:solidFill>
                <a:latin typeface="Arial"/>
                <a:ea typeface="Arial"/>
                <a:cs typeface="Arial"/>
                <a:sym typeface="Arial"/>
              </a:endParaRPr>
            </a:p>
          </p:txBody>
        </p:sp>
        <p:sp>
          <p:nvSpPr>
            <p:cNvPr id="724" name="Google Shape;724;g2fb9e157e8e_2_51"/>
            <p:cNvSpPr/>
            <p:nvPr/>
          </p:nvSpPr>
          <p:spPr>
            <a:xfrm>
              <a:off x="2501410" y="1130408"/>
              <a:ext cx="642600" cy="606600"/>
            </a:xfrm>
            <a:prstGeom prst="ellipse">
              <a:avLst/>
            </a:prstGeom>
            <a:gradFill>
              <a:gsLst>
                <a:gs pos="0">
                  <a:srgbClr val="49915E"/>
                </a:gs>
                <a:gs pos="50000">
                  <a:srgbClr val="0F8842"/>
                </a:gs>
                <a:gs pos="100000">
                  <a:srgbClr val="087C3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g2fb9e157e8e_2_51"/>
            <p:cNvSpPr/>
            <p:nvPr/>
          </p:nvSpPr>
          <p:spPr>
            <a:xfrm>
              <a:off x="3822815" y="0"/>
              <a:ext cx="1818300" cy="114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g2fb9e157e8e_2_51"/>
            <p:cNvSpPr txBox="1"/>
            <p:nvPr/>
          </p:nvSpPr>
          <p:spPr>
            <a:xfrm>
              <a:off x="3822815" y="0"/>
              <a:ext cx="1818300" cy="1146900"/>
            </a:xfrm>
            <a:prstGeom prst="rect">
              <a:avLst/>
            </a:prstGeom>
            <a:noFill/>
            <a:ln>
              <a:noFill/>
            </a:ln>
          </p:spPr>
          <p:txBody>
            <a:bodyPr spcFirstLastPara="1" wrap="square" lIns="142225" tIns="142225" rIns="142225" bIns="142225" anchor="b" anchorCtr="0">
              <a:noAutofit/>
            </a:bodyPr>
            <a:lstStyle/>
            <a:p>
              <a:pPr marL="0" marR="0" lvl="0" indent="0" algn="ctr" rtl="0">
                <a:lnSpc>
                  <a:spcPct val="90000"/>
                </a:lnSpc>
                <a:spcBef>
                  <a:spcPts val="0"/>
                </a:spcBef>
                <a:spcAft>
                  <a:spcPts val="0"/>
                </a:spcAft>
                <a:buNone/>
              </a:pPr>
              <a:r>
                <a:rPr lang="en-IE" sz="2000" b="1">
                  <a:solidFill>
                    <a:schemeClr val="dk1"/>
                  </a:solidFill>
                  <a:latin typeface="Arial"/>
                  <a:ea typeface="Arial"/>
                  <a:cs typeface="Arial"/>
                  <a:sym typeface="Arial"/>
                </a:rPr>
                <a:t>Community specialist care</a:t>
              </a:r>
              <a:endParaRPr sz="2000" b="1">
                <a:solidFill>
                  <a:schemeClr val="dk1"/>
                </a:solidFill>
                <a:latin typeface="Arial"/>
                <a:ea typeface="Arial"/>
                <a:cs typeface="Arial"/>
                <a:sym typeface="Arial"/>
              </a:endParaRPr>
            </a:p>
          </p:txBody>
        </p:sp>
        <p:sp>
          <p:nvSpPr>
            <p:cNvPr id="727" name="Google Shape;727;g2fb9e157e8e_2_51"/>
            <p:cNvSpPr/>
            <p:nvPr/>
          </p:nvSpPr>
          <p:spPr>
            <a:xfrm>
              <a:off x="4430347" y="1130408"/>
              <a:ext cx="603300" cy="606600"/>
            </a:xfrm>
            <a:prstGeom prst="ellipse">
              <a:avLst/>
            </a:prstGeom>
            <a:gradFill>
              <a:gsLst>
                <a:gs pos="0">
                  <a:srgbClr val="48A983"/>
                </a:gs>
                <a:gs pos="50000">
                  <a:srgbClr val="0CA376"/>
                </a:gs>
                <a:gs pos="100000">
                  <a:srgbClr val="04966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g2fb9e157e8e_2_51"/>
            <p:cNvSpPr/>
            <p:nvPr/>
          </p:nvSpPr>
          <p:spPr>
            <a:xfrm>
              <a:off x="5732144" y="1720426"/>
              <a:ext cx="1818300" cy="114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g2fb9e157e8e_2_51"/>
            <p:cNvSpPr txBox="1"/>
            <p:nvPr/>
          </p:nvSpPr>
          <p:spPr>
            <a:xfrm>
              <a:off x="5732144" y="1720426"/>
              <a:ext cx="1818300" cy="1146900"/>
            </a:xfrm>
            <a:prstGeom prst="rect">
              <a:avLst/>
            </a:prstGeom>
            <a:noFill/>
            <a:ln>
              <a:noFill/>
            </a:ln>
          </p:spPr>
          <p:txBody>
            <a:bodyPr spcFirstLastPara="1" wrap="square" lIns="142225" tIns="142225" rIns="142225" bIns="142225" anchor="t" anchorCtr="0">
              <a:noAutofit/>
            </a:bodyPr>
            <a:lstStyle/>
            <a:p>
              <a:pPr marL="0" marR="0" lvl="0" indent="0" algn="ctr" rtl="0">
                <a:lnSpc>
                  <a:spcPct val="90000"/>
                </a:lnSpc>
                <a:spcBef>
                  <a:spcPts val="0"/>
                </a:spcBef>
                <a:spcAft>
                  <a:spcPts val="0"/>
                </a:spcAft>
                <a:buNone/>
              </a:pPr>
              <a:r>
                <a:rPr lang="en-IE" sz="2000" b="1">
                  <a:solidFill>
                    <a:schemeClr val="dk1"/>
                  </a:solidFill>
                  <a:latin typeface="Arial"/>
                  <a:ea typeface="Arial"/>
                  <a:cs typeface="Arial"/>
                  <a:sym typeface="Arial"/>
                </a:rPr>
                <a:t>Acute specialist care</a:t>
              </a:r>
              <a:endParaRPr sz="2000" b="1">
                <a:solidFill>
                  <a:schemeClr val="dk1"/>
                </a:solidFill>
                <a:latin typeface="Arial"/>
                <a:ea typeface="Arial"/>
                <a:cs typeface="Arial"/>
                <a:sym typeface="Arial"/>
              </a:endParaRPr>
            </a:p>
          </p:txBody>
        </p:sp>
        <p:sp>
          <p:nvSpPr>
            <p:cNvPr id="730" name="Google Shape;730;g2fb9e157e8e_2_51"/>
            <p:cNvSpPr/>
            <p:nvPr/>
          </p:nvSpPr>
          <p:spPr>
            <a:xfrm>
              <a:off x="6313330" y="1128827"/>
              <a:ext cx="656100" cy="609600"/>
            </a:xfrm>
            <a:prstGeom prst="ellipse">
              <a:avLst/>
            </a:prstGeom>
            <a:gradFill>
              <a:gsLst>
                <a:gs pos="0">
                  <a:srgbClr val="48C2BF"/>
                </a:gs>
                <a:gs pos="50000">
                  <a:srgbClr val="07C0BC"/>
                </a:gs>
                <a:gs pos="100000">
                  <a:srgbClr val="00B0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g2fb9e157e8e_2_51"/>
            <p:cNvSpPr/>
            <p:nvPr/>
          </p:nvSpPr>
          <p:spPr>
            <a:xfrm>
              <a:off x="7641472" y="0"/>
              <a:ext cx="1818300" cy="114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g2fb9e157e8e_2_51"/>
            <p:cNvSpPr txBox="1"/>
            <p:nvPr/>
          </p:nvSpPr>
          <p:spPr>
            <a:xfrm>
              <a:off x="7641472" y="0"/>
              <a:ext cx="1818300" cy="1146900"/>
            </a:xfrm>
            <a:prstGeom prst="rect">
              <a:avLst/>
            </a:prstGeom>
            <a:noFill/>
            <a:ln>
              <a:noFill/>
            </a:ln>
          </p:spPr>
          <p:txBody>
            <a:bodyPr spcFirstLastPara="1" wrap="square" lIns="142225" tIns="142225" rIns="142225" bIns="142225" anchor="b" anchorCtr="0">
              <a:noAutofit/>
            </a:bodyPr>
            <a:lstStyle/>
            <a:p>
              <a:pPr marL="0" marR="0" lvl="0" indent="0" algn="ctr" rtl="0">
                <a:lnSpc>
                  <a:spcPct val="90000"/>
                </a:lnSpc>
                <a:spcBef>
                  <a:spcPts val="0"/>
                </a:spcBef>
                <a:spcAft>
                  <a:spcPts val="0"/>
                </a:spcAft>
                <a:buNone/>
              </a:pPr>
              <a:r>
                <a:rPr lang="en-IE" sz="2000" b="1">
                  <a:solidFill>
                    <a:schemeClr val="dk1"/>
                  </a:solidFill>
                  <a:latin typeface="Arial"/>
                  <a:ea typeface="Arial"/>
                  <a:cs typeface="Arial"/>
                  <a:sym typeface="Arial"/>
                </a:rPr>
                <a:t>Hospital care </a:t>
              </a:r>
              <a:endParaRPr sz="2000" b="1">
                <a:solidFill>
                  <a:schemeClr val="dk1"/>
                </a:solidFill>
                <a:latin typeface="Arial"/>
                <a:ea typeface="Arial"/>
                <a:cs typeface="Arial"/>
                <a:sym typeface="Arial"/>
              </a:endParaRPr>
            </a:p>
          </p:txBody>
        </p:sp>
        <p:sp>
          <p:nvSpPr>
            <p:cNvPr id="733" name="Google Shape;733;g2fb9e157e8e_2_51"/>
            <p:cNvSpPr/>
            <p:nvPr/>
          </p:nvSpPr>
          <p:spPr>
            <a:xfrm>
              <a:off x="8251456" y="1119637"/>
              <a:ext cx="598500" cy="628200"/>
            </a:xfrm>
            <a:prstGeom prst="ellipse">
              <a:avLst/>
            </a:prstGeom>
            <a:gradFill>
              <a:gsLst>
                <a:gs pos="0">
                  <a:srgbClr val="47A9DE"/>
                </a:gs>
                <a:gs pos="50000">
                  <a:srgbClr val="00A2DF"/>
                </a:gs>
                <a:gs pos="100000">
                  <a:srgbClr val="0093C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g2fb9e157e8e_2_51"/>
          <p:cNvSpPr/>
          <p:nvPr/>
        </p:nvSpPr>
        <p:spPr>
          <a:xfrm>
            <a:off x="1253064" y="3443110"/>
            <a:ext cx="484500" cy="978300"/>
          </a:xfrm>
          <a:prstGeom prst="down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5" name="Google Shape;735;g2fb9e157e8e_2_51"/>
          <p:cNvSpPr/>
          <p:nvPr/>
        </p:nvSpPr>
        <p:spPr>
          <a:xfrm>
            <a:off x="5164669" y="3448753"/>
            <a:ext cx="484500" cy="978300"/>
          </a:xfrm>
          <a:prstGeom prst="down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6" name="Google Shape;736;g2fb9e157e8e_2_51"/>
          <p:cNvSpPr/>
          <p:nvPr/>
        </p:nvSpPr>
        <p:spPr>
          <a:xfrm>
            <a:off x="8974673" y="3454396"/>
            <a:ext cx="484500" cy="978300"/>
          </a:xfrm>
          <a:prstGeom prst="down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7" name="Google Shape;737;g2fb9e157e8e_2_51"/>
          <p:cNvSpPr/>
          <p:nvPr/>
        </p:nvSpPr>
        <p:spPr>
          <a:xfrm>
            <a:off x="3239909" y="1636886"/>
            <a:ext cx="484500" cy="978300"/>
          </a:xfrm>
          <a:prstGeom prst="upArrow">
            <a:avLst>
              <a:gd name="adj1" fmla="val 50000"/>
              <a:gd name="adj2" fmla="val 50000"/>
            </a:avLst>
          </a:prstGeom>
          <a:solidFill>
            <a:schemeClr val="accent2"/>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8" name="Google Shape;738;g2fb9e157e8e_2_51"/>
          <p:cNvSpPr/>
          <p:nvPr/>
        </p:nvSpPr>
        <p:spPr>
          <a:xfrm>
            <a:off x="7016045" y="1653818"/>
            <a:ext cx="484500" cy="978300"/>
          </a:xfrm>
          <a:prstGeom prst="upArrow">
            <a:avLst>
              <a:gd name="adj1" fmla="val 50000"/>
              <a:gd name="adj2" fmla="val 50000"/>
            </a:avLst>
          </a:prstGeom>
          <a:solidFill>
            <a:schemeClr val="accent2"/>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9" name="Google Shape;739;g2fb9e157e8e_2_51"/>
          <p:cNvSpPr txBox="1"/>
          <p:nvPr/>
        </p:nvSpPr>
        <p:spPr>
          <a:xfrm>
            <a:off x="261252" y="4511850"/>
            <a:ext cx="23073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a:solidFill>
                  <a:schemeClr val="dk1"/>
                </a:solidFill>
                <a:latin typeface="Arial"/>
                <a:ea typeface="Arial"/>
                <a:cs typeface="Arial"/>
                <a:sym typeface="Arial"/>
              </a:rPr>
              <a:t>Prevention</a:t>
            </a:r>
            <a:endParaRPr/>
          </a:p>
          <a:p>
            <a:pPr marL="0" marR="0" lvl="0" indent="0" algn="ctr" rtl="0">
              <a:spcBef>
                <a:spcPts val="0"/>
              </a:spcBef>
              <a:spcAft>
                <a:spcPts val="0"/>
              </a:spcAft>
              <a:buNone/>
            </a:pPr>
            <a:r>
              <a:rPr lang="en-IE" sz="1800">
                <a:solidFill>
                  <a:schemeClr val="dk1"/>
                </a:solidFill>
                <a:latin typeface="Arial"/>
                <a:ea typeface="Arial"/>
                <a:cs typeface="Arial"/>
                <a:sym typeface="Arial"/>
              </a:rPr>
              <a:t>Self management</a:t>
            </a:r>
            <a:endParaRPr/>
          </a:p>
          <a:p>
            <a:pPr marL="0" marR="0" lvl="0" indent="0" algn="ctr" rtl="0">
              <a:spcBef>
                <a:spcPts val="0"/>
              </a:spcBef>
              <a:spcAft>
                <a:spcPts val="0"/>
              </a:spcAft>
              <a:buNone/>
            </a:pPr>
            <a:r>
              <a:rPr lang="en-IE" sz="1800">
                <a:solidFill>
                  <a:schemeClr val="dk1"/>
                </a:solidFill>
                <a:latin typeface="Arial"/>
                <a:ea typeface="Arial"/>
                <a:cs typeface="Arial"/>
                <a:sym typeface="Arial"/>
              </a:rPr>
              <a:t>Education</a:t>
            </a:r>
            <a:endParaRPr/>
          </a:p>
        </p:txBody>
      </p:sp>
      <p:sp>
        <p:nvSpPr>
          <p:cNvPr id="740" name="Google Shape;740;g2fb9e157e8e_2_51"/>
          <p:cNvSpPr txBox="1"/>
          <p:nvPr/>
        </p:nvSpPr>
        <p:spPr>
          <a:xfrm>
            <a:off x="2428875" y="644880"/>
            <a:ext cx="22221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a:solidFill>
                  <a:schemeClr val="dk1"/>
                </a:solidFill>
                <a:latin typeface="Arial"/>
                <a:ea typeface="Arial"/>
                <a:cs typeface="Arial"/>
                <a:sym typeface="Arial"/>
              </a:rPr>
              <a:t>Symptomatic Patient</a:t>
            </a:r>
            <a:endParaRPr/>
          </a:p>
          <a:p>
            <a:pPr marL="0" marR="0" lvl="0" indent="0" algn="ctr" rtl="0">
              <a:spcBef>
                <a:spcPts val="0"/>
              </a:spcBef>
              <a:spcAft>
                <a:spcPts val="0"/>
              </a:spcAft>
              <a:buNone/>
            </a:pPr>
            <a:r>
              <a:rPr lang="en-IE" sz="1800">
                <a:solidFill>
                  <a:schemeClr val="dk1"/>
                </a:solidFill>
                <a:latin typeface="Arial"/>
                <a:ea typeface="Arial"/>
                <a:cs typeface="Arial"/>
                <a:sym typeface="Arial"/>
              </a:rPr>
              <a:t>Scheduled care</a:t>
            </a:r>
            <a:endParaRPr/>
          </a:p>
        </p:txBody>
      </p:sp>
      <p:sp>
        <p:nvSpPr>
          <p:cNvPr id="741" name="Google Shape;741;g2fb9e157e8e_2_51"/>
          <p:cNvSpPr txBox="1"/>
          <p:nvPr/>
        </p:nvSpPr>
        <p:spPr>
          <a:xfrm>
            <a:off x="3239900" y="4581275"/>
            <a:ext cx="43098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b="1">
                <a:solidFill>
                  <a:srgbClr val="C00000"/>
                </a:solidFill>
                <a:latin typeface="Arial"/>
                <a:ea typeface="Arial"/>
                <a:cs typeface="Arial"/>
                <a:sym typeface="Arial"/>
              </a:rPr>
              <a:t>Consultant and Nurse led Clinics</a:t>
            </a:r>
            <a:endParaRPr/>
          </a:p>
          <a:p>
            <a:pPr marL="0" marR="0" lvl="0" indent="0" algn="ctr" rtl="0">
              <a:spcBef>
                <a:spcPts val="0"/>
              </a:spcBef>
              <a:spcAft>
                <a:spcPts val="0"/>
              </a:spcAft>
              <a:buNone/>
            </a:pPr>
            <a:r>
              <a:rPr lang="en-IE" sz="1800" b="1">
                <a:solidFill>
                  <a:srgbClr val="C00000"/>
                </a:solidFill>
                <a:latin typeface="Arial"/>
                <a:ea typeface="Arial"/>
                <a:cs typeface="Arial"/>
                <a:sym typeface="Arial"/>
              </a:rPr>
              <a:t>GP Virtual Clinics</a:t>
            </a:r>
            <a:endParaRPr/>
          </a:p>
          <a:p>
            <a:pPr marL="0" marR="0" lvl="0" indent="0" algn="ctr" rtl="0">
              <a:spcBef>
                <a:spcPts val="0"/>
              </a:spcBef>
              <a:spcAft>
                <a:spcPts val="0"/>
              </a:spcAft>
              <a:buNone/>
            </a:pPr>
            <a:r>
              <a:rPr lang="en-IE" sz="1800" b="1">
                <a:solidFill>
                  <a:srgbClr val="C00000"/>
                </a:solidFill>
                <a:latin typeface="Arial"/>
                <a:ea typeface="Arial"/>
                <a:cs typeface="Arial"/>
                <a:sym typeface="Arial"/>
              </a:rPr>
              <a:t>Cardiac Diagnostics</a:t>
            </a:r>
            <a:endParaRPr/>
          </a:p>
          <a:p>
            <a:pPr marL="0" marR="0" lvl="0" indent="0" algn="ctr" rtl="0">
              <a:spcBef>
                <a:spcPts val="0"/>
              </a:spcBef>
              <a:spcAft>
                <a:spcPts val="0"/>
              </a:spcAft>
              <a:buNone/>
            </a:pPr>
            <a:r>
              <a:rPr lang="en-IE" sz="1800" b="1">
                <a:solidFill>
                  <a:srgbClr val="C00000"/>
                </a:solidFill>
                <a:latin typeface="Arial"/>
                <a:ea typeface="Arial"/>
                <a:cs typeface="Arial"/>
                <a:sym typeface="Arial"/>
              </a:rPr>
              <a:t>Cardiac Rehab</a:t>
            </a:r>
            <a:endParaRPr/>
          </a:p>
          <a:p>
            <a:pPr marL="0" marR="0" lvl="0" indent="0" algn="ctr" rtl="0">
              <a:spcBef>
                <a:spcPts val="0"/>
              </a:spcBef>
              <a:spcAft>
                <a:spcPts val="0"/>
              </a:spcAft>
              <a:buNone/>
            </a:pPr>
            <a:r>
              <a:rPr lang="en-IE" sz="1800" b="1">
                <a:solidFill>
                  <a:srgbClr val="C00000"/>
                </a:solidFill>
                <a:latin typeface="Arial"/>
                <a:ea typeface="Arial"/>
                <a:cs typeface="Arial"/>
                <a:sym typeface="Arial"/>
              </a:rPr>
              <a:t>Specialist Nurse education</a:t>
            </a:r>
            <a:endParaRPr/>
          </a:p>
        </p:txBody>
      </p:sp>
      <p:sp>
        <p:nvSpPr>
          <p:cNvPr id="742" name="Google Shape;742;g2fb9e157e8e_2_51"/>
          <p:cNvSpPr txBox="1"/>
          <p:nvPr/>
        </p:nvSpPr>
        <p:spPr>
          <a:xfrm>
            <a:off x="6369099" y="818762"/>
            <a:ext cx="1807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a:solidFill>
                  <a:schemeClr val="dk1"/>
                </a:solidFill>
                <a:latin typeface="Arial"/>
                <a:ea typeface="Arial"/>
                <a:cs typeface="Arial"/>
                <a:sym typeface="Arial"/>
              </a:rPr>
              <a:t>Complex Patients</a:t>
            </a:r>
            <a:endParaRPr/>
          </a:p>
        </p:txBody>
      </p:sp>
      <p:sp>
        <p:nvSpPr>
          <p:cNvPr id="743" name="Google Shape;743;g2fb9e157e8e_2_51"/>
          <p:cNvSpPr txBox="1"/>
          <p:nvPr/>
        </p:nvSpPr>
        <p:spPr>
          <a:xfrm>
            <a:off x="8295387" y="4581266"/>
            <a:ext cx="189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a:solidFill>
                  <a:schemeClr val="dk1"/>
                </a:solidFill>
                <a:latin typeface="Arial"/>
                <a:ea typeface="Arial"/>
                <a:cs typeface="Arial"/>
                <a:sym typeface="Arial"/>
              </a:rPr>
              <a:t>Patients requiring </a:t>
            </a:r>
            <a:endParaRPr/>
          </a:p>
          <a:p>
            <a:pPr marL="0" marR="0" lvl="0" indent="0" algn="ctr" rtl="0">
              <a:spcBef>
                <a:spcPts val="0"/>
              </a:spcBef>
              <a:spcAft>
                <a:spcPts val="0"/>
              </a:spcAft>
              <a:buNone/>
            </a:pPr>
            <a:r>
              <a:rPr lang="en-IE" sz="1800">
                <a:solidFill>
                  <a:schemeClr val="dk1"/>
                </a:solidFill>
                <a:latin typeface="Arial"/>
                <a:ea typeface="Arial"/>
                <a:cs typeface="Arial"/>
                <a:sym typeface="Arial"/>
              </a:rPr>
              <a:t>Inpatient care</a:t>
            </a:r>
            <a:endParaRPr/>
          </a:p>
        </p:txBody>
      </p:sp>
      <p:sp>
        <p:nvSpPr>
          <p:cNvPr id="744" name="Google Shape;744;g2fb9e157e8e_2_51"/>
          <p:cNvSpPr/>
          <p:nvPr/>
        </p:nvSpPr>
        <p:spPr>
          <a:xfrm>
            <a:off x="2935111" y="6280499"/>
            <a:ext cx="5283300" cy="484500"/>
          </a:xfrm>
          <a:prstGeom prst="leftArrow">
            <a:avLst>
              <a:gd name="adj1" fmla="val 50000"/>
              <a:gd name="adj2" fmla="val 50000"/>
            </a:avLst>
          </a:prstGeom>
          <a:solidFill>
            <a:srgbClr val="75B5B8"/>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5" name="Google Shape;745;g2fb9e157e8e_2_51"/>
          <p:cNvSpPr txBox="1"/>
          <p:nvPr/>
        </p:nvSpPr>
        <p:spPr>
          <a:xfrm>
            <a:off x="4246563" y="5952951"/>
            <a:ext cx="2788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800" b="1">
                <a:solidFill>
                  <a:schemeClr val="dk1"/>
                </a:solidFill>
              </a:rPr>
              <a:t>S</a:t>
            </a:r>
            <a:r>
              <a:rPr lang="en-IE" sz="2800" b="1">
                <a:solidFill>
                  <a:schemeClr val="dk1"/>
                </a:solidFill>
                <a:latin typeface="Arial"/>
                <a:ea typeface="Arial"/>
                <a:cs typeface="Arial"/>
                <a:sym typeface="Arial"/>
              </a:rPr>
              <a:t>hift </a:t>
            </a:r>
            <a:r>
              <a:rPr lang="en-IE" sz="2800" b="1">
                <a:solidFill>
                  <a:schemeClr val="dk1"/>
                </a:solidFill>
              </a:rPr>
              <a:t>Left</a:t>
            </a:r>
            <a:endParaRPr/>
          </a:p>
        </p:txBody>
      </p:sp>
      <p:sp>
        <p:nvSpPr>
          <p:cNvPr id="746" name="Google Shape;746;g2fb9e157e8e_2_51"/>
          <p:cNvSpPr/>
          <p:nvPr/>
        </p:nvSpPr>
        <p:spPr>
          <a:xfrm>
            <a:off x="9922884" y="4997029"/>
            <a:ext cx="1594200" cy="1594200"/>
          </a:xfrm>
          <a:prstGeom prst="triangle">
            <a:avLst>
              <a:gd name="adj" fmla="val 50000"/>
            </a:avLst>
          </a:prstGeom>
          <a:solidFill>
            <a:srgbClr val="006A5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g2fb9e157e8e_2_51"/>
          <p:cNvSpPr/>
          <p:nvPr/>
        </p:nvSpPr>
        <p:spPr>
          <a:xfrm>
            <a:off x="10719913" y="5157291"/>
            <a:ext cx="1036200" cy="3774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g2fb9e157e8e_2_51"/>
          <p:cNvSpPr txBox="1"/>
          <p:nvPr/>
        </p:nvSpPr>
        <p:spPr>
          <a:xfrm>
            <a:off x="10738333" y="5175711"/>
            <a:ext cx="999300" cy="340500"/>
          </a:xfrm>
          <a:prstGeom prst="rect">
            <a:avLst/>
          </a:prstGeom>
          <a:noFill/>
          <a:ln w="9525" cap="flat" cmpd="sng">
            <a:solidFill>
              <a:srgbClr val="006A51"/>
            </a:solidFill>
            <a:prstDash val="solid"/>
            <a:round/>
            <a:headEnd type="none" w="sm" len="sm"/>
            <a:tailEnd type="none" w="sm" len="sm"/>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IE" sz="1300" b="1">
                <a:solidFill>
                  <a:schemeClr val="dk1"/>
                </a:solidFill>
                <a:latin typeface="Arial"/>
                <a:ea typeface="Arial"/>
                <a:cs typeface="Arial"/>
                <a:sym typeface="Arial"/>
              </a:rPr>
              <a:t>Right care</a:t>
            </a:r>
            <a:endParaRPr sz="1300" b="1">
              <a:solidFill>
                <a:schemeClr val="dk1"/>
              </a:solidFill>
              <a:latin typeface="Arial"/>
              <a:ea typeface="Arial"/>
              <a:cs typeface="Arial"/>
              <a:sym typeface="Arial"/>
            </a:endParaRPr>
          </a:p>
        </p:txBody>
      </p:sp>
      <p:sp>
        <p:nvSpPr>
          <p:cNvPr id="749" name="Google Shape;749;g2fb9e157e8e_2_51"/>
          <p:cNvSpPr/>
          <p:nvPr/>
        </p:nvSpPr>
        <p:spPr>
          <a:xfrm>
            <a:off x="10719913" y="5581802"/>
            <a:ext cx="1036200" cy="3774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2fb9e157e8e_2_51"/>
          <p:cNvSpPr txBox="1"/>
          <p:nvPr/>
        </p:nvSpPr>
        <p:spPr>
          <a:xfrm>
            <a:off x="10738333" y="5600222"/>
            <a:ext cx="999300" cy="340500"/>
          </a:xfrm>
          <a:prstGeom prst="rect">
            <a:avLst/>
          </a:prstGeom>
          <a:noFill/>
          <a:ln w="9525" cap="flat" cmpd="sng">
            <a:solidFill>
              <a:srgbClr val="006A51"/>
            </a:solidFill>
            <a:prstDash val="solid"/>
            <a:round/>
            <a:headEnd type="none" w="sm" len="sm"/>
            <a:tailEnd type="none" w="sm" len="sm"/>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IE" sz="1300" b="1">
                <a:solidFill>
                  <a:schemeClr val="dk1"/>
                </a:solidFill>
                <a:latin typeface="Arial"/>
                <a:ea typeface="Arial"/>
                <a:cs typeface="Arial"/>
                <a:sym typeface="Arial"/>
              </a:rPr>
              <a:t>Right place</a:t>
            </a:r>
            <a:endParaRPr sz="1300" b="1">
              <a:solidFill>
                <a:schemeClr val="dk1"/>
              </a:solidFill>
              <a:latin typeface="Arial"/>
              <a:ea typeface="Arial"/>
              <a:cs typeface="Arial"/>
              <a:sym typeface="Arial"/>
            </a:endParaRPr>
          </a:p>
        </p:txBody>
      </p:sp>
      <p:sp>
        <p:nvSpPr>
          <p:cNvPr id="751" name="Google Shape;751;g2fb9e157e8e_2_51"/>
          <p:cNvSpPr/>
          <p:nvPr/>
        </p:nvSpPr>
        <p:spPr>
          <a:xfrm>
            <a:off x="10719913" y="6006314"/>
            <a:ext cx="1036200" cy="3774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2fb9e157e8e_2_51"/>
          <p:cNvSpPr txBox="1"/>
          <p:nvPr/>
        </p:nvSpPr>
        <p:spPr>
          <a:xfrm>
            <a:off x="10738333" y="6024734"/>
            <a:ext cx="999300" cy="340500"/>
          </a:xfrm>
          <a:prstGeom prst="rect">
            <a:avLst/>
          </a:prstGeom>
          <a:noFill/>
          <a:ln w="9525" cap="flat" cmpd="sng">
            <a:solidFill>
              <a:srgbClr val="006A51"/>
            </a:solidFill>
            <a:prstDash val="solid"/>
            <a:round/>
            <a:headEnd type="none" w="sm" len="sm"/>
            <a:tailEnd type="none" w="sm" len="sm"/>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IE" sz="1300" b="1">
                <a:solidFill>
                  <a:schemeClr val="dk1"/>
                </a:solidFill>
                <a:latin typeface="Arial"/>
                <a:ea typeface="Arial"/>
                <a:cs typeface="Arial"/>
                <a:sym typeface="Arial"/>
              </a:rPr>
              <a:t>Right Time</a:t>
            </a:r>
            <a:endParaRPr sz="1300" b="1">
              <a:solidFill>
                <a:schemeClr val="dk1"/>
              </a:solidFill>
              <a:latin typeface="Arial"/>
              <a:ea typeface="Arial"/>
              <a:cs typeface="Arial"/>
              <a:sym typeface="Arial"/>
            </a:endParaRPr>
          </a:p>
        </p:txBody>
      </p:sp>
      <p:sp>
        <p:nvSpPr>
          <p:cNvPr id="753" name="Google Shape;753;g2fb9e157e8e_2_51"/>
          <p:cNvSpPr txBox="1"/>
          <p:nvPr/>
        </p:nvSpPr>
        <p:spPr>
          <a:xfrm>
            <a:off x="1439335" y="2844802"/>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0</a:t>
            </a:r>
            <a:endParaRPr/>
          </a:p>
        </p:txBody>
      </p:sp>
      <p:sp>
        <p:nvSpPr>
          <p:cNvPr id="754" name="Google Shape;754;g2fb9e157e8e_2_51"/>
          <p:cNvSpPr txBox="1"/>
          <p:nvPr/>
        </p:nvSpPr>
        <p:spPr>
          <a:xfrm>
            <a:off x="3369735" y="2827869"/>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1</a:t>
            </a:r>
            <a:endParaRPr/>
          </a:p>
        </p:txBody>
      </p:sp>
      <p:sp>
        <p:nvSpPr>
          <p:cNvPr id="755" name="Google Shape;755;g2fb9e157e8e_2_51"/>
          <p:cNvSpPr txBox="1"/>
          <p:nvPr/>
        </p:nvSpPr>
        <p:spPr>
          <a:xfrm>
            <a:off x="5249339" y="2827869"/>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2</a:t>
            </a:r>
            <a:endParaRPr/>
          </a:p>
        </p:txBody>
      </p:sp>
      <p:sp>
        <p:nvSpPr>
          <p:cNvPr id="756" name="Google Shape;756;g2fb9e157e8e_2_51"/>
          <p:cNvSpPr txBox="1"/>
          <p:nvPr/>
        </p:nvSpPr>
        <p:spPr>
          <a:xfrm>
            <a:off x="7152553" y="2827867"/>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3</a:t>
            </a:r>
            <a:endParaRPr/>
          </a:p>
        </p:txBody>
      </p:sp>
      <p:sp>
        <p:nvSpPr>
          <p:cNvPr id="757" name="Google Shape;757;g2fb9e157e8e_2_51"/>
          <p:cNvSpPr txBox="1"/>
          <p:nvPr/>
        </p:nvSpPr>
        <p:spPr>
          <a:xfrm>
            <a:off x="9093201" y="2827869"/>
            <a:ext cx="30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fb31b4a765_0_232"/>
          <p:cNvSpPr txBox="1">
            <a:spLocks noGrp="1"/>
          </p:cNvSpPr>
          <p:nvPr>
            <p:ph type="body" idx="1"/>
          </p:nvPr>
        </p:nvSpPr>
        <p:spPr>
          <a:xfrm>
            <a:off x="1451325" y="0"/>
            <a:ext cx="9177900" cy="1084800"/>
          </a:xfrm>
          <a:prstGeom prst="rect">
            <a:avLst/>
          </a:prstGeom>
          <a:noFill/>
          <a:ln>
            <a:noFill/>
          </a:ln>
        </p:spPr>
        <p:txBody>
          <a:bodyPr spcFirstLastPara="1" wrap="square" lIns="0" tIns="0" rIns="0" bIns="0" anchor="t" anchorCtr="0">
            <a:noAutofit/>
          </a:bodyPr>
          <a:lstStyle/>
          <a:p>
            <a:pPr marL="304800" lvl="0" indent="-152400" algn="l" rtl="0">
              <a:lnSpc>
                <a:spcPct val="90000"/>
              </a:lnSpc>
              <a:spcBef>
                <a:spcPts val="1000"/>
              </a:spcBef>
              <a:spcAft>
                <a:spcPts val="0"/>
              </a:spcAft>
              <a:buClr>
                <a:srgbClr val="75B5B8"/>
              </a:buClr>
              <a:buSzPts val="3200"/>
              <a:buNone/>
            </a:pPr>
            <a:r>
              <a:rPr lang="en-IE" sz="3800"/>
              <a:t>Enhanced Community Care Journey</a:t>
            </a:r>
            <a:endParaRPr sz="3800"/>
          </a:p>
          <a:p>
            <a:pPr marL="304800" lvl="0" indent="-152400" algn="l" rtl="0">
              <a:lnSpc>
                <a:spcPct val="90000"/>
              </a:lnSpc>
              <a:spcBef>
                <a:spcPts val="1000"/>
              </a:spcBef>
              <a:spcAft>
                <a:spcPts val="0"/>
              </a:spcAft>
              <a:buClr>
                <a:srgbClr val="75B5B8"/>
              </a:buClr>
              <a:buSzPts val="3200"/>
              <a:buNone/>
            </a:pPr>
            <a:r>
              <a:rPr lang="en-IE" sz="2500"/>
              <a:t>Where We Began</a:t>
            </a:r>
            <a:endParaRPr sz="2500"/>
          </a:p>
        </p:txBody>
      </p:sp>
      <p:sp>
        <p:nvSpPr>
          <p:cNvPr id="387" name="Google Shape;387;g2fb31b4a765_0_232"/>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2</a:t>
            </a:fld>
            <a:endParaRPr sz="1300" b="1" i="0" u="none" strike="noStrike" cap="none">
              <a:solidFill>
                <a:srgbClr val="FFFFFF"/>
              </a:solidFill>
              <a:latin typeface="Arial"/>
              <a:ea typeface="Arial"/>
              <a:cs typeface="Arial"/>
              <a:sym typeface="Arial"/>
            </a:endParaRPr>
          </a:p>
        </p:txBody>
      </p:sp>
      <p:grpSp>
        <p:nvGrpSpPr>
          <p:cNvPr id="388" name="Google Shape;388;g2fb31b4a765_0_232"/>
          <p:cNvGrpSpPr/>
          <p:nvPr/>
        </p:nvGrpSpPr>
        <p:grpSpPr>
          <a:xfrm>
            <a:off x="398459" y="988031"/>
            <a:ext cx="5622461" cy="5506854"/>
            <a:chOff x="3233734" y="2349097"/>
            <a:chExt cx="4043191" cy="4121588"/>
          </a:xfrm>
        </p:grpSpPr>
        <p:grpSp>
          <p:nvGrpSpPr>
            <p:cNvPr id="389" name="Google Shape;389;g2fb31b4a765_0_232"/>
            <p:cNvGrpSpPr/>
            <p:nvPr/>
          </p:nvGrpSpPr>
          <p:grpSpPr>
            <a:xfrm>
              <a:off x="3667931" y="2826424"/>
              <a:ext cx="3181330" cy="3199613"/>
              <a:chOff x="4230" y="2242"/>
              <a:chExt cx="1044" cy="1050"/>
            </a:xfrm>
          </p:grpSpPr>
          <p:sp>
            <p:nvSpPr>
              <p:cNvPr id="390" name="Google Shape;390;g2fb31b4a765_0_232"/>
              <p:cNvSpPr/>
              <p:nvPr/>
            </p:nvSpPr>
            <p:spPr>
              <a:xfrm>
                <a:off x="4752" y="2242"/>
                <a:ext cx="370" cy="525"/>
              </a:xfrm>
              <a:custGeom>
                <a:avLst/>
                <a:gdLst/>
                <a:ahLst/>
                <a:cxnLst/>
                <a:rect l="l" t="t" r="r" b="b"/>
                <a:pathLst>
                  <a:path w="988" h="1400" extrusionOk="0">
                    <a:moveTo>
                      <a:pt x="988" y="413"/>
                    </a:moveTo>
                    <a:cubicBezTo>
                      <a:pt x="726" y="149"/>
                      <a:pt x="371" y="0"/>
                      <a:pt x="0" y="0"/>
                    </a:cubicBezTo>
                    <a:lnTo>
                      <a:pt x="0" y="1400"/>
                    </a:lnTo>
                    <a:lnTo>
                      <a:pt x="988" y="413"/>
                    </a:lnTo>
                    <a:close/>
                  </a:path>
                </a:pathLst>
              </a:custGeom>
              <a:solidFill>
                <a:schemeClr val="accent1"/>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1" name="Google Shape;391;g2fb31b4a765_0_232"/>
              <p:cNvSpPr/>
              <p:nvPr/>
            </p:nvSpPr>
            <p:spPr>
              <a:xfrm>
                <a:off x="4752" y="2397"/>
                <a:ext cx="522" cy="370"/>
              </a:xfrm>
              <a:custGeom>
                <a:avLst/>
                <a:gdLst/>
                <a:ahLst/>
                <a:cxnLst/>
                <a:rect l="l" t="t" r="r" b="b"/>
                <a:pathLst>
                  <a:path w="1392" h="987" extrusionOk="0">
                    <a:moveTo>
                      <a:pt x="1392" y="987"/>
                    </a:moveTo>
                    <a:cubicBezTo>
                      <a:pt x="1392" y="618"/>
                      <a:pt x="1247" y="263"/>
                      <a:pt x="988" y="0"/>
                    </a:cubicBezTo>
                    <a:lnTo>
                      <a:pt x="0" y="987"/>
                    </a:lnTo>
                    <a:lnTo>
                      <a:pt x="1392" y="987"/>
                    </a:lnTo>
                    <a:close/>
                  </a:path>
                </a:pathLst>
              </a:custGeom>
              <a:solidFill>
                <a:srgbClr val="FFB600"/>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2" name="Google Shape;392;g2fb31b4a765_0_232"/>
              <p:cNvSpPr/>
              <p:nvPr/>
            </p:nvSpPr>
            <p:spPr>
              <a:xfrm>
                <a:off x="4752" y="2767"/>
                <a:ext cx="522" cy="370"/>
              </a:xfrm>
              <a:custGeom>
                <a:avLst/>
                <a:gdLst/>
                <a:ahLst/>
                <a:cxnLst/>
                <a:rect l="l" t="t" r="r" b="b"/>
                <a:pathLst>
                  <a:path w="1392" h="988" extrusionOk="0">
                    <a:moveTo>
                      <a:pt x="988" y="988"/>
                    </a:moveTo>
                    <a:cubicBezTo>
                      <a:pt x="1247" y="725"/>
                      <a:pt x="1392" y="370"/>
                      <a:pt x="1392" y="0"/>
                    </a:cubicBezTo>
                    <a:lnTo>
                      <a:pt x="0" y="0"/>
                    </a:lnTo>
                    <a:lnTo>
                      <a:pt x="988" y="988"/>
                    </a:lnTo>
                    <a:close/>
                  </a:path>
                </a:pathLst>
              </a:custGeom>
              <a:solidFill>
                <a:srgbClr val="888888"/>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3" name="Google Shape;393;g2fb31b4a765_0_232"/>
              <p:cNvSpPr/>
              <p:nvPr/>
            </p:nvSpPr>
            <p:spPr>
              <a:xfrm>
                <a:off x="4752" y="2767"/>
                <a:ext cx="370" cy="525"/>
              </a:xfrm>
              <a:custGeom>
                <a:avLst/>
                <a:gdLst/>
                <a:ahLst/>
                <a:cxnLst/>
                <a:rect l="l" t="t" r="r" b="b"/>
                <a:pathLst>
                  <a:path w="988" h="1400" extrusionOk="0">
                    <a:moveTo>
                      <a:pt x="0" y="1400"/>
                    </a:moveTo>
                    <a:cubicBezTo>
                      <a:pt x="371" y="1400"/>
                      <a:pt x="726" y="1252"/>
                      <a:pt x="988" y="988"/>
                    </a:cubicBezTo>
                    <a:lnTo>
                      <a:pt x="0" y="0"/>
                    </a:lnTo>
                    <a:lnTo>
                      <a:pt x="0" y="1400"/>
                    </a:lnTo>
                    <a:close/>
                  </a:path>
                </a:pathLst>
              </a:custGeom>
              <a:solidFill>
                <a:srgbClr val="006152"/>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4" name="Google Shape;394;g2fb31b4a765_0_232"/>
              <p:cNvSpPr/>
              <p:nvPr/>
            </p:nvSpPr>
            <p:spPr>
              <a:xfrm>
                <a:off x="4382" y="2767"/>
                <a:ext cx="370" cy="525"/>
              </a:xfrm>
              <a:custGeom>
                <a:avLst/>
                <a:gdLst/>
                <a:ahLst/>
                <a:cxnLst/>
                <a:rect l="l" t="t" r="r" b="b"/>
                <a:pathLst>
                  <a:path w="987" h="1400" extrusionOk="0">
                    <a:moveTo>
                      <a:pt x="0" y="988"/>
                    </a:moveTo>
                    <a:cubicBezTo>
                      <a:pt x="262" y="1252"/>
                      <a:pt x="617" y="1400"/>
                      <a:pt x="987" y="1400"/>
                    </a:cubicBezTo>
                    <a:lnTo>
                      <a:pt x="987" y="0"/>
                    </a:lnTo>
                    <a:lnTo>
                      <a:pt x="0" y="988"/>
                    </a:lnTo>
                    <a:close/>
                  </a:path>
                </a:pathLst>
              </a:custGeom>
              <a:solidFill>
                <a:schemeClr val="accent1"/>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5" name="Google Shape;395;g2fb31b4a765_0_232"/>
              <p:cNvSpPr/>
              <p:nvPr/>
            </p:nvSpPr>
            <p:spPr>
              <a:xfrm>
                <a:off x="4230" y="2767"/>
                <a:ext cx="522" cy="370"/>
              </a:xfrm>
              <a:custGeom>
                <a:avLst/>
                <a:gdLst/>
                <a:ahLst/>
                <a:cxnLst/>
                <a:rect l="l" t="t" r="r" b="b"/>
                <a:pathLst>
                  <a:path w="1392" h="988" extrusionOk="0">
                    <a:moveTo>
                      <a:pt x="0" y="0"/>
                    </a:moveTo>
                    <a:cubicBezTo>
                      <a:pt x="0" y="370"/>
                      <a:pt x="146" y="725"/>
                      <a:pt x="405" y="988"/>
                    </a:cubicBezTo>
                    <a:lnTo>
                      <a:pt x="1392" y="0"/>
                    </a:lnTo>
                    <a:lnTo>
                      <a:pt x="0" y="0"/>
                    </a:lnTo>
                    <a:close/>
                  </a:path>
                </a:pathLst>
              </a:custGeom>
              <a:solidFill>
                <a:srgbClr val="FFB600"/>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6" name="Google Shape;396;g2fb31b4a765_0_232"/>
              <p:cNvSpPr/>
              <p:nvPr/>
            </p:nvSpPr>
            <p:spPr>
              <a:xfrm>
                <a:off x="4230" y="2397"/>
                <a:ext cx="522" cy="370"/>
              </a:xfrm>
              <a:custGeom>
                <a:avLst/>
                <a:gdLst/>
                <a:ahLst/>
                <a:cxnLst/>
                <a:rect l="l" t="t" r="r" b="b"/>
                <a:pathLst>
                  <a:path w="1392" h="987" extrusionOk="0">
                    <a:moveTo>
                      <a:pt x="405" y="0"/>
                    </a:moveTo>
                    <a:cubicBezTo>
                      <a:pt x="146" y="263"/>
                      <a:pt x="0" y="618"/>
                      <a:pt x="0" y="987"/>
                    </a:cubicBezTo>
                    <a:lnTo>
                      <a:pt x="1392" y="987"/>
                    </a:lnTo>
                    <a:lnTo>
                      <a:pt x="405" y="0"/>
                    </a:lnTo>
                    <a:close/>
                  </a:path>
                </a:pathLst>
              </a:custGeom>
              <a:solidFill>
                <a:srgbClr val="888888"/>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7" name="Google Shape;397;g2fb31b4a765_0_232"/>
              <p:cNvSpPr/>
              <p:nvPr/>
            </p:nvSpPr>
            <p:spPr>
              <a:xfrm>
                <a:off x="4382" y="2242"/>
                <a:ext cx="370" cy="525"/>
              </a:xfrm>
              <a:custGeom>
                <a:avLst/>
                <a:gdLst/>
                <a:ahLst/>
                <a:cxnLst/>
                <a:rect l="l" t="t" r="r" b="b"/>
                <a:pathLst>
                  <a:path w="987" h="1400" extrusionOk="0">
                    <a:moveTo>
                      <a:pt x="987" y="0"/>
                    </a:moveTo>
                    <a:cubicBezTo>
                      <a:pt x="617" y="0"/>
                      <a:pt x="262" y="149"/>
                      <a:pt x="0" y="413"/>
                    </a:cubicBezTo>
                    <a:lnTo>
                      <a:pt x="987" y="1400"/>
                    </a:lnTo>
                    <a:lnTo>
                      <a:pt x="987" y="0"/>
                    </a:lnTo>
                    <a:close/>
                  </a:path>
                </a:pathLst>
              </a:custGeom>
              <a:solidFill>
                <a:srgbClr val="006152"/>
              </a:solid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grpSp>
        <p:sp>
          <p:nvSpPr>
            <p:cNvPr id="398" name="Google Shape;398;g2fb31b4a765_0_232"/>
            <p:cNvSpPr/>
            <p:nvPr/>
          </p:nvSpPr>
          <p:spPr>
            <a:xfrm>
              <a:off x="3233734" y="4495238"/>
              <a:ext cx="1080000" cy="1080000"/>
            </a:xfrm>
            <a:prstGeom prst="ellipse">
              <a:avLst/>
            </a:prstGeom>
            <a:solidFill>
              <a:srgbClr val="FFB600"/>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399" name="Google Shape;399;g2fb31b4a765_0_232"/>
            <p:cNvSpPr/>
            <p:nvPr/>
          </p:nvSpPr>
          <p:spPr>
            <a:xfrm>
              <a:off x="3233734" y="3278190"/>
              <a:ext cx="1080000" cy="1080000"/>
            </a:xfrm>
            <a:prstGeom prst="ellipse">
              <a:avLst/>
            </a:prstGeom>
            <a:solidFill>
              <a:srgbClr val="888888"/>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B600"/>
                </a:solidFill>
                <a:latin typeface="Arial"/>
                <a:ea typeface="Arial"/>
                <a:cs typeface="Arial"/>
                <a:sym typeface="Arial"/>
              </a:endParaRPr>
            </a:p>
          </p:txBody>
        </p:sp>
        <p:sp>
          <p:nvSpPr>
            <p:cNvPr id="400" name="Google Shape;400;g2fb31b4a765_0_232"/>
            <p:cNvSpPr/>
            <p:nvPr/>
          </p:nvSpPr>
          <p:spPr>
            <a:xfrm>
              <a:off x="6196925" y="4495238"/>
              <a:ext cx="1080000" cy="1080000"/>
            </a:xfrm>
            <a:prstGeom prst="ellipse">
              <a:avLst/>
            </a:prstGeom>
            <a:solidFill>
              <a:srgbClr val="888888"/>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401" name="Google Shape;401;g2fb31b4a765_0_232"/>
            <p:cNvSpPr/>
            <p:nvPr/>
          </p:nvSpPr>
          <p:spPr>
            <a:xfrm>
              <a:off x="6196925" y="3278190"/>
              <a:ext cx="1080000" cy="1080000"/>
            </a:xfrm>
            <a:prstGeom prst="ellipse">
              <a:avLst/>
            </a:prstGeom>
            <a:solidFill>
              <a:srgbClr val="FFB600"/>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402" name="Google Shape;402;g2fb31b4a765_0_232"/>
            <p:cNvSpPr/>
            <p:nvPr/>
          </p:nvSpPr>
          <p:spPr>
            <a:xfrm>
              <a:off x="5336230" y="2349097"/>
              <a:ext cx="1080000" cy="1080000"/>
            </a:xfrm>
            <a:prstGeom prst="ellipse">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403" name="Google Shape;403;g2fb31b4a765_0_232"/>
            <p:cNvSpPr/>
            <p:nvPr/>
          </p:nvSpPr>
          <p:spPr>
            <a:xfrm>
              <a:off x="4094311" y="2349097"/>
              <a:ext cx="1080000" cy="1080000"/>
            </a:xfrm>
            <a:prstGeom prst="ellipse">
              <a:avLst/>
            </a:prstGeom>
            <a:solidFill>
              <a:srgbClr val="006152"/>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404" name="Google Shape;404;g2fb31b4a765_0_232"/>
            <p:cNvSpPr/>
            <p:nvPr/>
          </p:nvSpPr>
          <p:spPr>
            <a:xfrm>
              <a:off x="5336230" y="5390685"/>
              <a:ext cx="1080000" cy="1080000"/>
            </a:xfrm>
            <a:prstGeom prst="ellipse">
              <a:avLst/>
            </a:prstGeom>
            <a:solidFill>
              <a:srgbClr val="006152"/>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405" name="Google Shape;405;g2fb31b4a765_0_232"/>
            <p:cNvSpPr/>
            <p:nvPr/>
          </p:nvSpPr>
          <p:spPr>
            <a:xfrm>
              <a:off x="4094311" y="5390685"/>
              <a:ext cx="1080000" cy="1080000"/>
            </a:xfrm>
            <a:prstGeom prst="ellipse">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406" name="Google Shape;406;g2fb31b4a765_0_232"/>
            <p:cNvSpPr/>
            <p:nvPr/>
          </p:nvSpPr>
          <p:spPr>
            <a:xfrm>
              <a:off x="3302296" y="3354391"/>
              <a:ext cx="951000" cy="924900"/>
            </a:xfrm>
            <a:prstGeom prst="ellipse">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Strong governance &amp; accountability</a:t>
              </a:r>
              <a:endParaRPr sz="1467">
                <a:solidFill>
                  <a:schemeClr val="dk1"/>
                </a:solidFill>
              </a:endParaRPr>
            </a:p>
          </p:txBody>
        </p:sp>
        <p:sp>
          <p:nvSpPr>
            <p:cNvPr id="407" name="Google Shape;407;g2fb31b4a765_0_232"/>
            <p:cNvSpPr/>
            <p:nvPr/>
          </p:nvSpPr>
          <p:spPr>
            <a:xfrm>
              <a:off x="6282039" y="3368190"/>
              <a:ext cx="9000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Cannot be achieved in totality in one go - must be phased</a:t>
              </a:r>
              <a:endParaRPr sz="1467">
                <a:solidFill>
                  <a:schemeClr val="dk1"/>
                </a:solidFill>
              </a:endParaRPr>
            </a:p>
          </p:txBody>
        </p:sp>
        <p:sp>
          <p:nvSpPr>
            <p:cNvPr id="408" name="Google Shape;408;g2fb31b4a765_0_232"/>
            <p:cNvSpPr/>
            <p:nvPr/>
          </p:nvSpPr>
          <p:spPr>
            <a:xfrm>
              <a:off x="3323734" y="4582945"/>
              <a:ext cx="9000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Change process must be supported</a:t>
              </a:r>
              <a:endParaRPr sz="1067" b="1">
                <a:solidFill>
                  <a:schemeClr val="dk1"/>
                </a:solidFill>
              </a:endParaRPr>
            </a:p>
            <a:p>
              <a:pPr marL="0" marR="0" lvl="0" indent="0" algn="ctr" rtl="0">
                <a:spcBef>
                  <a:spcPts val="0"/>
                </a:spcBef>
                <a:spcAft>
                  <a:spcPts val="0"/>
                </a:spcAft>
                <a:buNone/>
              </a:pPr>
              <a:endParaRPr sz="1067" b="1">
                <a:solidFill>
                  <a:schemeClr val="dk1"/>
                </a:solidFill>
              </a:endParaRPr>
            </a:p>
            <a:p>
              <a:pPr marL="0" marR="0" lvl="0" indent="0" algn="ctr" rtl="0">
                <a:spcBef>
                  <a:spcPts val="0"/>
                </a:spcBef>
                <a:spcAft>
                  <a:spcPts val="0"/>
                </a:spcAft>
                <a:buNone/>
              </a:pPr>
              <a:r>
                <a:rPr lang="en-IE" sz="1067" b="1">
                  <a:solidFill>
                    <a:schemeClr val="dk1"/>
                  </a:solidFill>
                </a:rPr>
                <a:t>Leadership</a:t>
              </a:r>
              <a:endParaRPr sz="1067" b="1">
                <a:solidFill>
                  <a:schemeClr val="dk1"/>
                </a:solidFill>
              </a:endParaRPr>
            </a:p>
          </p:txBody>
        </p:sp>
        <p:sp>
          <p:nvSpPr>
            <p:cNvPr id="409" name="Google Shape;409;g2fb31b4a765_0_232"/>
            <p:cNvSpPr/>
            <p:nvPr/>
          </p:nvSpPr>
          <p:spPr>
            <a:xfrm>
              <a:off x="6282039" y="4582945"/>
              <a:ext cx="9000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One model &amp; approach does not fit all</a:t>
              </a:r>
              <a:endParaRPr sz="1467">
                <a:solidFill>
                  <a:schemeClr val="dk1"/>
                </a:solidFill>
              </a:endParaRPr>
            </a:p>
          </p:txBody>
        </p:sp>
        <p:sp>
          <p:nvSpPr>
            <p:cNvPr id="410" name="Google Shape;410;g2fb31b4a765_0_232"/>
            <p:cNvSpPr/>
            <p:nvPr/>
          </p:nvSpPr>
          <p:spPr>
            <a:xfrm>
              <a:off x="4189230" y="5482945"/>
              <a:ext cx="9000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Unique client identifier</a:t>
              </a:r>
              <a:endParaRPr sz="1067" b="1">
                <a:solidFill>
                  <a:schemeClr val="dk1"/>
                </a:solidFill>
              </a:endParaRPr>
            </a:p>
            <a:p>
              <a:pPr marL="0" marR="0" lvl="0" indent="0" algn="ctr" rtl="0">
                <a:spcBef>
                  <a:spcPts val="0"/>
                </a:spcBef>
                <a:spcAft>
                  <a:spcPts val="0"/>
                </a:spcAft>
                <a:buNone/>
              </a:pPr>
              <a:endParaRPr sz="1067" b="1">
                <a:solidFill>
                  <a:schemeClr val="dk1"/>
                </a:solidFill>
              </a:endParaRPr>
            </a:p>
            <a:p>
              <a:pPr marL="0" marR="0" lvl="0" indent="0" algn="ctr" rtl="0">
                <a:spcBef>
                  <a:spcPts val="0"/>
                </a:spcBef>
                <a:spcAft>
                  <a:spcPts val="0"/>
                </a:spcAft>
                <a:buNone/>
              </a:pPr>
              <a:r>
                <a:rPr lang="en-IE" sz="1067" b="1">
                  <a:solidFill>
                    <a:schemeClr val="dk1"/>
                  </a:solidFill>
                </a:rPr>
                <a:t>Standardised processes are critical</a:t>
              </a:r>
              <a:endParaRPr sz="1067" b="1">
                <a:solidFill>
                  <a:schemeClr val="dk1"/>
                </a:solidFill>
              </a:endParaRPr>
            </a:p>
          </p:txBody>
        </p:sp>
        <p:sp>
          <p:nvSpPr>
            <p:cNvPr id="411" name="Google Shape;411;g2fb31b4a765_0_232"/>
            <p:cNvSpPr/>
            <p:nvPr/>
          </p:nvSpPr>
          <p:spPr>
            <a:xfrm>
              <a:off x="5429644" y="5482945"/>
              <a:ext cx="9000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Focus on programmes of care</a:t>
              </a:r>
              <a:endParaRPr sz="1067" b="1">
                <a:solidFill>
                  <a:schemeClr val="dk1"/>
                </a:solidFill>
              </a:endParaRPr>
            </a:p>
            <a:p>
              <a:pPr marL="0" marR="0" lvl="0" indent="0" algn="ctr" rtl="0">
                <a:spcBef>
                  <a:spcPts val="0"/>
                </a:spcBef>
                <a:spcAft>
                  <a:spcPts val="0"/>
                </a:spcAft>
                <a:buNone/>
              </a:pPr>
              <a:br>
                <a:rPr lang="en-IE" sz="1067" b="1">
                  <a:solidFill>
                    <a:schemeClr val="dk1"/>
                  </a:solidFill>
                </a:rPr>
              </a:br>
              <a:r>
                <a:rPr lang="en-IE" sz="1067" b="1">
                  <a:solidFill>
                    <a:schemeClr val="dk1"/>
                  </a:solidFill>
                </a:rPr>
                <a:t>Service user involvement</a:t>
              </a:r>
              <a:endParaRPr sz="1067" b="1">
                <a:solidFill>
                  <a:schemeClr val="dk1"/>
                </a:solidFill>
              </a:endParaRPr>
            </a:p>
          </p:txBody>
        </p:sp>
        <p:sp>
          <p:nvSpPr>
            <p:cNvPr id="412" name="Google Shape;412;g2fb31b4a765_0_232"/>
            <p:cNvSpPr/>
            <p:nvPr/>
          </p:nvSpPr>
          <p:spPr>
            <a:xfrm>
              <a:off x="4166037" y="2442317"/>
              <a:ext cx="9414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50" b="1">
                  <a:solidFill>
                    <a:schemeClr val="dk1"/>
                  </a:solidFill>
                </a:rPr>
                <a:t>Introduction is challenging for professionals - Culture Change</a:t>
              </a:r>
              <a:endParaRPr sz="1050">
                <a:solidFill>
                  <a:schemeClr val="dk1"/>
                </a:solidFill>
              </a:endParaRPr>
            </a:p>
          </p:txBody>
        </p:sp>
        <p:sp>
          <p:nvSpPr>
            <p:cNvPr id="413" name="Google Shape;413;g2fb31b4a765_0_232"/>
            <p:cNvSpPr/>
            <p:nvPr/>
          </p:nvSpPr>
          <p:spPr>
            <a:xfrm>
              <a:off x="5429644" y="2442312"/>
              <a:ext cx="900000" cy="9000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1067" b="1">
                  <a:solidFill>
                    <a:schemeClr val="dk1"/>
                  </a:solidFill>
                </a:rPr>
                <a:t>Journey</a:t>
              </a:r>
              <a:endParaRPr sz="1467">
                <a:solidFill>
                  <a:schemeClr val="dk1"/>
                </a:solidFill>
              </a:endParaRPr>
            </a:p>
          </p:txBody>
        </p:sp>
        <p:sp>
          <p:nvSpPr>
            <p:cNvPr id="414" name="Google Shape;414;g2fb31b4a765_0_232"/>
            <p:cNvSpPr/>
            <p:nvPr/>
          </p:nvSpPr>
          <p:spPr>
            <a:xfrm>
              <a:off x="4410596" y="3564607"/>
              <a:ext cx="1714200" cy="17142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600" b="1">
                <a:solidFill>
                  <a:srgbClr val="968C6D"/>
                </a:solidFill>
                <a:latin typeface="Arial"/>
                <a:ea typeface="Arial"/>
                <a:cs typeface="Arial"/>
                <a:sym typeface="Arial"/>
              </a:endParaRPr>
            </a:p>
          </p:txBody>
        </p:sp>
        <p:sp>
          <p:nvSpPr>
            <p:cNvPr id="415" name="Google Shape;415;g2fb31b4a765_0_232"/>
            <p:cNvSpPr/>
            <p:nvPr/>
          </p:nvSpPr>
          <p:spPr>
            <a:xfrm>
              <a:off x="4486796" y="3640807"/>
              <a:ext cx="1561800" cy="1561800"/>
            </a:xfrm>
            <a:prstGeom prst="ellipse">
              <a:avLst/>
            </a:prstGeom>
            <a:solidFill>
              <a:srgbClr val="FFFFFF"/>
            </a:solidFill>
            <a:ln w="28575" cap="flat" cmpd="sng">
              <a:solidFill>
                <a:srgbClr val="968C6D"/>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IE" sz="2167" b="1">
                  <a:solidFill>
                    <a:srgbClr val="006152"/>
                  </a:solidFill>
                </a:rPr>
                <a:t>Integrated Care – Learning</a:t>
              </a:r>
              <a:endParaRPr sz="1900">
                <a:solidFill>
                  <a:srgbClr val="006152"/>
                </a:solidFill>
              </a:endParaRPr>
            </a:p>
          </p:txBody>
        </p:sp>
      </p:grpSp>
      <p:sp>
        <p:nvSpPr>
          <p:cNvPr id="416" name="Google Shape;416;g2fb31b4a765_0_232"/>
          <p:cNvSpPr txBox="1"/>
          <p:nvPr/>
        </p:nvSpPr>
        <p:spPr>
          <a:xfrm>
            <a:off x="6989430" y="1314596"/>
            <a:ext cx="4312500" cy="3632700"/>
          </a:xfrm>
          <a:prstGeom prst="rect">
            <a:avLst/>
          </a:prstGeom>
          <a:noFill/>
          <a:ln>
            <a:noFill/>
          </a:ln>
        </p:spPr>
        <p:txBody>
          <a:bodyPr spcFirstLastPara="1" wrap="square" lIns="121900" tIns="121900" rIns="121900" bIns="121900" anchor="t" anchorCtr="0">
            <a:spAutoFit/>
          </a:bodyPr>
          <a:lstStyle/>
          <a:p>
            <a:pPr marL="0" marR="0" lvl="0" indent="0" algn="just" rtl="0">
              <a:spcBef>
                <a:spcPts val="0"/>
              </a:spcBef>
              <a:spcAft>
                <a:spcPts val="0"/>
              </a:spcAft>
              <a:buNone/>
            </a:pPr>
            <a:r>
              <a:rPr lang="en-IE" sz="2200">
                <a:solidFill>
                  <a:schemeClr val="dk1"/>
                </a:solidFill>
              </a:rPr>
              <a:t>“Mrs O’Neill is a 79 year old widow with diabetes, heart failure and arthritis.</a:t>
            </a:r>
            <a:endParaRPr sz="2200">
              <a:solidFill>
                <a:schemeClr val="dk1"/>
              </a:solidFill>
            </a:endParaRPr>
          </a:p>
          <a:p>
            <a:pPr marL="0" marR="0" lvl="0" indent="0" algn="just" rtl="0">
              <a:spcBef>
                <a:spcPts val="0"/>
              </a:spcBef>
              <a:spcAft>
                <a:spcPts val="0"/>
              </a:spcAft>
              <a:buNone/>
            </a:pPr>
            <a:endParaRPr sz="2200">
              <a:solidFill>
                <a:schemeClr val="dk1"/>
              </a:solidFill>
            </a:endParaRPr>
          </a:p>
          <a:p>
            <a:pPr marL="0" marR="0" lvl="0" indent="0" algn="just" rtl="0">
              <a:spcBef>
                <a:spcPts val="0"/>
              </a:spcBef>
              <a:spcAft>
                <a:spcPts val="0"/>
              </a:spcAft>
              <a:buNone/>
            </a:pPr>
            <a:r>
              <a:rPr lang="en-IE" sz="2200">
                <a:solidFill>
                  <a:schemeClr val="dk1"/>
                </a:solidFill>
              </a:rPr>
              <a:t>She wants </a:t>
            </a:r>
            <a:r>
              <a:rPr lang="en-IE" sz="2200" b="1">
                <a:solidFill>
                  <a:srgbClr val="046455"/>
                </a:solidFill>
              </a:rPr>
              <a:t>quick responsive services</a:t>
            </a:r>
            <a:r>
              <a:rPr lang="en-IE" sz="2200">
                <a:solidFill>
                  <a:schemeClr val="dk1"/>
                </a:solidFill>
              </a:rPr>
              <a:t> from skilled health and care providers that talk to one another and have a </a:t>
            </a:r>
            <a:r>
              <a:rPr lang="en-IE" sz="2200" b="1">
                <a:solidFill>
                  <a:srgbClr val="046455"/>
                </a:solidFill>
              </a:rPr>
              <a:t>good understanding of all her care needs.</a:t>
            </a:r>
            <a:r>
              <a:rPr lang="en-IE" sz="2200">
                <a:solidFill>
                  <a:srgbClr val="046455"/>
                </a:solidFill>
              </a:rPr>
              <a:t>” </a:t>
            </a:r>
            <a:endParaRPr sz="2200">
              <a:solidFill>
                <a:srgbClr val="046455"/>
              </a:solidFill>
            </a:endParaRPr>
          </a:p>
        </p:txBody>
      </p:sp>
      <p:sp>
        <p:nvSpPr>
          <p:cNvPr id="417" name="Google Shape;417;g2fb31b4a765_0_232"/>
          <p:cNvSpPr txBox="1"/>
          <p:nvPr/>
        </p:nvSpPr>
        <p:spPr>
          <a:xfrm>
            <a:off x="6400014" y="5306911"/>
            <a:ext cx="5369700" cy="11535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IE" sz="1900" b="1">
                <a:solidFill>
                  <a:srgbClr val="006152"/>
                </a:solidFill>
              </a:rPr>
              <a:t>Integrated Care - </a:t>
            </a:r>
            <a:r>
              <a:rPr lang="en-IE" sz="1900">
                <a:solidFill>
                  <a:schemeClr val="dk1"/>
                </a:solidFill>
              </a:rPr>
              <a:t>all services work together, </a:t>
            </a:r>
            <a:endParaRPr sz="1900">
              <a:solidFill>
                <a:schemeClr val="dk1"/>
              </a:solidFill>
            </a:endParaRPr>
          </a:p>
          <a:p>
            <a:pPr marL="0" marR="0" lvl="0" indent="0" algn="ctr" rtl="0">
              <a:spcBef>
                <a:spcPts val="0"/>
              </a:spcBef>
              <a:spcAft>
                <a:spcPts val="0"/>
              </a:spcAft>
              <a:buNone/>
            </a:pPr>
            <a:r>
              <a:rPr lang="en-IE" sz="1900">
                <a:solidFill>
                  <a:schemeClr val="dk1"/>
                </a:solidFill>
              </a:rPr>
              <a:t>centred on the</a:t>
            </a:r>
            <a:r>
              <a:rPr lang="en-IE" sz="1900" b="1">
                <a:solidFill>
                  <a:srgbClr val="006152"/>
                </a:solidFill>
              </a:rPr>
              <a:t> needs of the person</a:t>
            </a:r>
            <a:endParaRPr sz="1900" b="1">
              <a:solidFill>
                <a:srgbClr val="00615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2fb9e157e8e_2_100"/>
          <p:cNvSpPr txBox="1">
            <a:spLocks noGrp="1"/>
          </p:cNvSpPr>
          <p:nvPr>
            <p:ph type="body" idx="1"/>
          </p:nvPr>
        </p:nvSpPr>
        <p:spPr>
          <a:xfrm>
            <a:off x="1440000" y="358848"/>
            <a:ext cx="43200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Cardiology service</a:t>
            </a:r>
            <a:endParaRPr sz="3800"/>
          </a:p>
        </p:txBody>
      </p:sp>
      <p:sp>
        <p:nvSpPr>
          <p:cNvPr id="764" name="Google Shape;764;g2fb9e157e8e_2_100"/>
          <p:cNvSpPr/>
          <p:nvPr/>
        </p:nvSpPr>
        <p:spPr>
          <a:xfrm>
            <a:off x="2831006" y="1114425"/>
            <a:ext cx="1109100" cy="1022400"/>
          </a:xfrm>
          <a:prstGeom prst="trapezoid">
            <a:avLst>
              <a:gd name="adj" fmla="val 553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g2fb9e157e8e_2_100"/>
          <p:cNvSpPr txBox="1"/>
          <p:nvPr/>
        </p:nvSpPr>
        <p:spPr>
          <a:xfrm>
            <a:off x="2831006" y="1114425"/>
            <a:ext cx="1109100" cy="10224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en-IE" sz="1800">
                <a:solidFill>
                  <a:schemeClr val="lt1"/>
                </a:solidFill>
                <a:latin typeface="Arial"/>
                <a:ea typeface="Arial"/>
                <a:cs typeface="Arial"/>
                <a:sym typeface="Arial"/>
              </a:rPr>
              <a:t> </a:t>
            </a:r>
            <a:endParaRPr/>
          </a:p>
          <a:p>
            <a:pPr marL="0" marR="0" lvl="0" indent="0" algn="ctr" rtl="0">
              <a:lnSpc>
                <a:spcPct val="90000"/>
              </a:lnSpc>
              <a:spcBef>
                <a:spcPts val="630"/>
              </a:spcBef>
              <a:spcAft>
                <a:spcPts val="0"/>
              </a:spcAft>
              <a:buNone/>
            </a:pPr>
            <a:r>
              <a:rPr lang="en-IE" sz="1400" b="1">
                <a:solidFill>
                  <a:schemeClr val="lt1"/>
                </a:solidFill>
                <a:latin typeface="Arial"/>
                <a:ea typeface="Arial"/>
                <a:cs typeface="Arial"/>
                <a:sym typeface="Arial"/>
              </a:rPr>
              <a:t>Clinics</a:t>
            </a:r>
            <a:endParaRPr/>
          </a:p>
        </p:txBody>
      </p:sp>
      <p:sp>
        <p:nvSpPr>
          <p:cNvPr id="766" name="Google Shape;766;g2fb9e157e8e_2_100"/>
          <p:cNvSpPr/>
          <p:nvPr/>
        </p:nvSpPr>
        <p:spPr>
          <a:xfrm>
            <a:off x="2075376" y="2132162"/>
            <a:ext cx="2620500" cy="1346700"/>
          </a:xfrm>
          <a:prstGeom prst="trapezoid">
            <a:avLst>
              <a:gd name="adj" fmla="val 55305"/>
            </a:avLst>
          </a:prstGeom>
          <a:solidFill>
            <a:srgbClr val="006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g2fb9e157e8e_2_100"/>
          <p:cNvSpPr/>
          <p:nvPr/>
        </p:nvSpPr>
        <p:spPr>
          <a:xfrm>
            <a:off x="1330580" y="3483550"/>
            <a:ext cx="4110000" cy="1346700"/>
          </a:xfrm>
          <a:prstGeom prst="trapezoid">
            <a:avLst>
              <a:gd name="adj" fmla="val 55305"/>
            </a:avLst>
          </a:prstGeom>
          <a:solidFill>
            <a:srgbClr val="77B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g2fb9e157e8e_2_100"/>
          <p:cNvSpPr txBox="1"/>
          <p:nvPr/>
        </p:nvSpPr>
        <p:spPr>
          <a:xfrm>
            <a:off x="2049845" y="3483550"/>
            <a:ext cx="2671500" cy="13467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IE" sz="1600" b="1">
                <a:solidFill>
                  <a:schemeClr val="lt1"/>
                </a:solidFill>
                <a:latin typeface="Arial"/>
                <a:ea typeface="Arial"/>
                <a:cs typeface="Arial"/>
                <a:sym typeface="Arial"/>
              </a:rPr>
              <a:t>Support GP to manage the patient</a:t>
            </a:r>
            <a:endParaRPr sz="1600" b="1">
              <a:solidFill>
                <a:schemeClr val="lt1"/>
              </a:solidFill>
              <a:latin typeface="Arial"/>
              <a:ea typeface="Arial"/>
              <a:cs typeface="Arial"/>
              <a:sym typeface="Arial"/>
            </a:endParaRPr>
          </a:p>
        </p:txBody>
      </p:sp>
      <p:sp>
        <p:nvSpPr>
          <p:cNvPr id="769" name="Google Shape;769;g2fb9e157e8e_2_100"/>
          <p:cNvSpPr/>
          <p:nvPr/>
        </p:nvSpPr>
        <p:spPr>
          <a:xfrm>
            <a:off x="585785" y="4830256"/>
            <a:ext cx="5599800" cy="1346700"/>
          </a:xfrm>
          <a:prstGeom prst="trapezoid">
            <a:avLst>
              <a:gd name="adj" fmla="val 553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g2fb9e157e8e_2_100"/>
          <p:cNvSpPr txBox="1"/>
          <p:nvPr/>
        </p:nvSpPr>
        <p:spPr>
          <a:xfrm>
            <a:off x="1565727" y="4830256"/>
            <a:ext cx="3639900" cy="13467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IE" sz="1600" b="1">
                <a:solidFill>
                  <a:schemeClr val="lt1"/>
                </a:solidFill>
                <a:latin typeface="Arial"/>
                <a:ea typeface="Arial"/>
                <a:cs typeface="Arial"/>
                <a:sym typeface="Arial"/>
              </a:rPr>
              <a:t>Chronic disease </a:t>
            </a:r>
            <a:br>
              <a:rPr lang="en-IE" sz="1600" b="1">
                <a:solidFill>
                  <a:schemeClr val="lt1"/>
                </a:solidFill>
                <a:latin typeface="Arial"/>
                <a:ea typeface="Arial"/>
                <a:cs typeface="Arial"/>
                <a:sym typeface="Arial"/>
              </a:rPr>
            </a:br>
            <a:r>
              <a:rPr lang="en-IE" sz="1600" b="1">
                <a:solidFill>
                  <a:schemeClr val="lt1"/>
                </a:solidFill>
                <a:latin typeface="Arial"/>
                <a:ea typeface="Arial"/>
                <a:cs typeface="Arial"/>
                <a:sym typeface="Arial"/>
              </a:rPr>
              <a:t>management</a:t>
            </a:r>
            <a:endParaRPr sz="1600" b="1">
              <a:solidFill>
                <a:schemeClr val="lt1"/>
              </a:solidFill>
              <a:latin typeface="Arial"/>
              <a:ea typeface="Arial"/>
              <a:cs typeface="Arial"/>
              <a:sym typeface="Arial"/>
            </a:endParaRPr>
          </a:p>
        </p:txBody>
      </p:sp>
      <p:sp>
        <p:nvSpPr>
          <p:cNvPr id="771" name="Google Shape;771;g2fb9e157e8e_2_100"/>
          <p:cNvSpPr/>
          <p:nvPr/>
        </p:nvSpPr>
        <p:spPr>
          <a:xfrm>
            <a:off x="4384083" y="1646901"/>
            <a:ext cx="1464300" cy="410400"/>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2" name="Google Shape;772;g2fb9e157e8e_2_100"/>
          <p:cNvSpPr/>
          <p:nvPr/>
        </p:nvSpPr>
        <p:spPr>
          <a:xfrm>
            <a:off x="4767267" y="3009902"/>
            <a:ext cx="1465200" cy="410400"/>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3" name="Google Shape;773;g2fb9e157e8e_2_100"/>
          <p:cNvSpPr/>
          <p:nvPr/>
        </p:nvSpPr>
        <p:spPr>
          <a:xfrm>
            <a:off x="5419728" y="4176722"/>
            <a:ext cx="1465200" cy="410400"/>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4" name="Google Shape;774;g2fb9e157e8e_2_100"/>
          <p:cNvSpPr/>
          <p:nvPr/>
        </p:nvSpPr>
        <p:spPr>
          <a:xfrm>
            <a:off x="5903391" y="5219710"/>
            <a:ext cx="1465200" cy="410400"/>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75" name="Google Shape;775;g2fb9e157e8e_2_100"/>
          <p:cNvGrpSpPr/>
          <p:nvPr/>
        </p:nvGrpSpPr>
        <p:grpSpPr>
          <a:xfrm>
            <a:off x="6643691" y="814375"/>
            <a:ext cx="3857764" cy="1477200"/>
            <a:chOff x="0" y="0"/>
            <a:chExt cx="3857764" cy="1477200"/>
          </a:xfrm>
        </p:grpSpPr>
        <p:sp>
          <p:nvSpPr>
            <p:cNvPr id="776" name="Google Shape;776;g2fb9e157e8e_2_100"/>
            <p:cNvSpPr/>
            <p:nvPr/>
          </p:nvSpPr>
          <p:spPr>
            <a:xfrm>
              <a:off x="0" y="0"/>
              <a:ext cx="1477200" cy="1477200"/>
            </a:xfrm>
            <a:prstGeom prst="pie">
              <a:avLst>
                <a:gd name="adj1" fmla="val 5400000"/>
                <a:gd name="adj2" fmla="val 16200000"/>
              </a:avLst>
            </a:prstGeom>
            <a:solidFill>
              <a:srgbClr val="176B2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2fb9e157e8e_2_100"/>
            <p:cNvSpPr/>
            <p:nvPr/>
          </p:nvSpPr>
          <p:spPr>
            <a:xfrm>
              <a:off x="738664" y="0"/>
              <a:ext cx="3119100" cy="1477200"/>
            </a:xfrm>
            <a:prstGeom prst="rect">
              <a:avLst/>
            </a:prstGeom>
            <a:solidFill>
              <a:schemeClr val="lt1">
                <a:alpha val="89800"/>
              </a:schemeClr>
            </a:solidFill>
            <a:ln w="1905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2fb9e157e8e_2_100"/>
            <p:cNvSpPr txBox="1"/>
            <p:nvPr/>
          </p:nvSpPr>
          <p:spPr>
            <a:xfrm>
              <a:off x="738664" y="0"/>
              <a:ext cx="3119100" cy="4431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CVD Prevention </a:t>
              </a:r>
              <a:endParaRPr/>
            </a:p>
          </p:txBody>
        </p:sp>
        <p:sp>
          <p:nvSpPr>
            <p:cNvPr id="779" name="Google Shape;779;g2fb9e157e8e_2_100"/>
            <p:cNvSpPr/>
            <p:nvPr/>
          </p:nvSpPr>
          <p:spPr>
            <a:xfrm>
              <a:off x="258532" y="443199"/>
              <a:ext cx="960300" cy="960300"/>
            </a:xfrm>
            <a:prstGeom prst="pie">
              <a:avLst>
                <a:gd name="adj1" fmla="val 5400000"/>
                <a:gd name="adj2" fmla="val 16200000"/>
              </a:avLst>
            </a:prstGeom>
            <a:solidFill>
              <a:srgbClr val="149D74"/>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g2fb9e157e8e_2_100"/>
            <p:cNvSpPr/>
            <p:nvPr/>
          </p:nvSpPr>
          <p:spPr>
            <a:xfrm>
              <a:off x="738664" y="443199"/>
              <a:ext cx="3119100" cy="960300"/>
            </a:xfrm>
            <a:prstGeom prst="rect">
              <a:avLst/>
            </a:prstGeom>
            <a:solidFill>
              <a:schemeClr val="lt1">
                <a:alpha val="89800"/>
              </a:schemeClr>
            </a:solidFill>
            <a:ln w="19050" cap="flat" cmpd="sng">
              <a:solidFill>
                <a:srgbClr val="149D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2fb9e157e8e_2_100"/>
            <p:cNvSpPr txBox="1"/>
            <p:nvPr/>
          </p:nvSpPr>
          <p:spPr>
            <a:xfrm>
              <a:off x="738664" y="443199"/>
              <a:ext cx="3119100" cy="4431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Stable Suspected or established HF</a:t>
              </a:r>
              <a:endParaRPr/>
            </a:p>
          </p:txBody>
        </p:sp>
        <p:sp>
          <p:nvSpPr>
            <p:cNvPr id="782" name="Google Shape;782;g2fb9e157e8e_2_100"/>
            <p:cNvSpPr/>
            <p:nvPr/>
          </p:nvSpPr>
          <p:spPr>
            <a:xfrm>
              <a:off x="517065" y="886397"/>
              <a:ext cx="443100" cy="443100"/>
            </a:xfrm>
            <a:prstGeom prst="pie">
              <a:avLst>
                <a:gd name="adj1" fmla="val 5400000"/>
                <a:gd name="adj2" fmla="val 16200000"/>
              </a:avLst>
            </a:pr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2fb9e157e8e_2_100"/>
            <p:cNvSpPr/>
            <p:nvPr/>
          </p:nvSpPr>
          <p:spPr>
            <a:xfrm>
              <a:off x="738664" y="886397"/>
              <a:ext cx="3119100" cy="443100"/>
            </a:xfrm>
            <a:prstGeom prst="rect">
              <a:avLst/>
            </a:prstGeom>
            <a:solidFill>
              <a:schemeClr val="lt1">
                <a:alpha val="89800"/>
              </a:schemeClr>
            </a:solidFill>
            <a:ln w="1905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2fb9e157e8e_2_100"/>
            <p:cNvSpPr txBox="1"/>
            <p:nvPr/>
          </p:nvSpPr>
          <p:spPr>
            <a:xfrm>
              <a:off x="738664" y="886397"/>
              <a:ext cx="3119100" cy="4431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Stable AF/Palpitations </a:t>
              </a:r>
              <a:endParaRPr/>
            </a:p>
          </p:txBody>
        </p:sp>
      </p:grpSp>
      <p:grpSp>
        <p:nvGrpSpPr>
          <p:cNvPr id="785" name="Google Shape;785;g2fb9e157e8e_2_100"/>
          <p:cNvGrpSpPr/>
          <p:nvPr/>
        </p:nvGrpSpPr>
        <p:grpSpPr>
          <a:xfrm>
            <a:off x="6948491" y="2628900"/>
            <a:ext cx="3581344" cy="928800"/>
            <a:chOff x="0" y="0"/>
            <a:chExt cx="3581344" cy="928800"/>
          </a:xfrm>
        </p:grpSpPr>
        <p:sp>
          <p:nvSpPr>
            <p:cNvPr id="786" name="Google Shape;786;g2fb9e157e8e_2_100"/>
            <p:cNvSpPr/>
            <p:nvPr/>
          </p:nvSpPr>
          <p:spPr>
            <a:xfrm>
              <a:off x="0" y="0"/>
              <a:ext cx="928800" cy="928800"/>
            </a:xfrm>
            <a:prstGeom prst="pie">
              <a:avLst>
                <a:gd name="adj1" fmla="val 5400000"/>
                <a:gd name="adj2" fmla="val 16200000"/>
              </a:avLst>
            </a:prstGeom>
            <a:solidFill>
              <a:srgbClr val="176B2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g2fb9e157e8e_2_100"/>
            <p:cNvSpPr/>
            <p:nvPr/>
          </p:nvSpPr>
          <p:spPr>
            <a:xfrm>
              <a:off x="435791" y="0"/>
              <a:ext cx="3117000" cy="928800"/>
            </a:xfrm>
            <a:prstGeom prst="rect">
              <a:avLst/>
            </a:prstGeom>
            <a:solidFill>
              <a:schemeClr val="lt1">
                <a:alpha val="89800"/>
              </a:schemeClr>
            </a:solidFill>
            <a:ln w="1905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2fb9e157e8e_2_100"/>
            <p:cNvSpPr txBox="1"/>
            <p:nvPr/>
          </p:nvSpPr>
          <p:spPr>
            <a:xfrm>
              <a:off x="435791" y="0"/>
              <a:ext cx="3117000" cy="278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Echo</a:t>
              </a:r>
              <a:endParaRPr sz="1800" b="1">
                <a:solidFill>
                  <a:schemeClr val="dk1"/>
                </a:solidFill>
                <a:latin typeface="Arial"/>
                <a:ea typeface="Arial"/>
                <a:cs typeface="Arial"/>
                <a:sym typeface="Arial"/>
              </a:endParaRPr>
            </a:p>
          </p:txBody>
        </p:sp>
        <p:sp>
          <p:nvSpPr>
            <p:cNvPr id="789" name="Google Shape;789;g2fb9e157e8e_2_100"/>
            <p:cNvSpPr/>
            <p:nvPr/>
          </p:nvSpPr>
          <p:spPr>
            <a:xfrm>
              <a:off x="162520" y="278607"/>
              <a:ext cx="603600" cy="603600"/>
            </a:xfrm>
            <a:prstGeom prst="pie">
              <a:avLst>
                <a:gd name="adj1" fmla="val 5400000"/>
                <a:gd name="adj2" fmla="val 16200000"/>
              </a:avLst>
            </a:prstGeom>
            <a:solidFill>
              <a:srgbClr val="149D74"/>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g2fb9e157e8e_2_100"/>
            <p:cNvSpPr/>
            <p:nvPr/>
          </p:nvSpPr>
          <p:spPr>
            <a:xfrm>
              <a:off x="464344" y="278607"/>
              <a:ext cx="3117000" cy="603600"/>
            </a:xfrm>
            <a:prstGeom prst="rect">
              <a:avLst/>
            </a:prstGeom>
            <a:solidFill>
              <a:schemeClr val="lt1">
                <a:alpha val="89800"/>
              </a:schemeClr>
            </a:solidFill>
            <a:ln w="19050" cap="flat" cmpd="sng">
              <a:solidFill>
                <a:srgbClr val="149D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g2fb9e157e8e_2_100"/>
            <p:cNvSpPr txBox="1"/>
            <p:nvPr/>
          </p:nvSpPr>
          <p:spPr>
            <a:xfrm>
              <a:off x="464344" y="278607"/>
              <a:ext cx="3117000" cy="278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Cardiac Rehab</a:t>
              </a:r>
              <a:endParaRPr/>
            </a:p>
          </p:txBody>
        </p:sp>
        <p:sp>
          <p:nvSpPr>
            <p:cNvPr id="792" name="Google Shape;792;g2fb9e157e8e_2_100"/>
            <p:cNvSpPr/>
            <p:nvPr/>
          </p:nvSpPr>
          <p:spPr>
            <a:xfrm>
              <a:off x="325040" y="557213"/>
              <a:ext cx="278700" cy="278700"/>
            </a:xfrm>
            <a:prstGeom prst="pie">
              <a:avLst>
                <a:gd name="adj1" fmla="val 5400000"/>
                <a:gd name="adj2" fmla="val 16200000"/>
              </a:avLst>
            </a:pr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g2fb9e157e8e_2_100"/>
            <p:cNvSpPr/>
            <p:nvPr/>
          </p:nvSpPr>
          <p:spPr>
            <a:xfrm>
              <a:off x="464344" y="557213"/>
              <a:ext cx="3117000" cy="278700"/>
            </a:xfrm>
            <a:prstGeom prst="rect">
              <a:avLst/>
            </a:prstGeom>
            <a:solidFill>
              <a:schemeClr val="lt1">
                <a:alpha val="89800"/>
              </a:schemeClr>
            </a:solidFill>
            <a:ln w="1905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2fb9e157e8e_2_100"/>
            <p:cNvSpPr txBox="1"/>
            <p:nvPr/>
          </p:nvSpPr>
          <p:spPr>
            <a:xfrm>
              <a:off x="464344" y="557213"/>
              <a:ext cx="3117000" cy="278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HF Drug up-titration</a:t>
              </a:r>
              <a:endParaRPr/>
            </a:p>
          </p:txBody>
        </p:sp>
      </p:grpSp>
      <p:grpSp>
        <p:nvGrpSpPr>
          <p:cNvPr id="795" name="Google Shape;795;g2fb9e157e8e_2_100"/>
          <p:cNvGrpSpPr/>
          <p:nvPr/>
        </p:nvGrpSpPr>
        <p:grpSpPr>
          <a:xfrm>
            <a:off x="7380842" y="4019559"/>
            <a:ext cx="3206119" cy="528600"/>
            <a:chOff x="0" y="0"/>
            <a:chExt cx="3206119" cy="528600"/>
          </a:xfrm>
        </p:grpSpPr>
        <p:sp>
          <p:nvSpPr>
            <p:cNvPr id="796" name="Google Shape;796;g2fb9e157e8e_2_100"/>
            <p:cNvSpPr/>
            <p:nvPr/>
          </p:nvSpPr>
          <p:spPr>
            <a:xfrm>
              <a:off x="0" y="0"/>
              <a:ext cx="528600" cy="528600"/>
            </a:xfrm>
            <a:prstGeom prst="pie">
              <a:avLst>
                <a:gd name="adj1" fmla="val 5400000"/>
                <a:gd name="adj2" fmla="val 16200000"/>
              </a:avLst>
            </a:prstGeom>
            <a:solidFill>
              <a:srgbClr val="176B2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g2fb9e157e8e_2_100"/>
            <p:cNvSpPr/>
            <p:nvPr/>
          </p:nvSpPr>
          <p:spPr>
            <a:xfrm>
              <a:off x="250551" y="0"/>
              <a:ext cx="2941800" cy="528600"/>
            </a:xfrm>
            <a:prstGeom prst="rect">
              <a:avLst/>
            </a:prstGeom>
            <a:solidFill>
              <a:schemeClr val="lt1">
                <a:alpha val="89800"/>
              </a:schemeClr>
            </a:solidFill>
            <a:ln w="1905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g2fb9e157e8e_2_100"/>
            <p:cNvSpPr txBox="1"/>
            <p:nvPr/>
          </p:nvSpPr>
          <p:spPr>
            <a:xfrm>
              <a:off x="250551" y="0"/>
              <a:ext cx="2941800" cy="2511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GP Virtual clinics</a:t>
              </a:r>
              <a:endParaRPr sz="1800" b="1">
                <a:solidFill>
                  <a:schemeClr val="dk1"/>
                </a:solidFill>
                <a:latin typeface="Arial"/>
                <a:ea typeface="Arial"/>
                <a:cs typeface="Arial"/>
                <a:sym typeface="Arial"/>
              </a:endParaRPr>
            </a:p>
          </p:txBody>
        </p:sp>
        <p:sp>
          <p:nvSpPr>
            <p:cNvPr id="799" name="Google Shape;799;g2fb9e157e8e_2_100"/>
            <p:cNvSpPr/>
            <p:nvPr/>
          </p:nvSpPr>
          <p:spPr>
            <a:xfrm>
              <a:off x="138767" y="251103"/>
              <a:ext cx="251100" cy="251100"/>
            </a:xfrm>
            <a:prstGeom prst="pie">
              <a:avLst>
                <a:gd name="adj1" fmla="val 5400000"/>
                <a:gd name="adj2" fmla="val 16200000"/>
              </a:avLst>
            </a:pr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2fb9e157e8e_2_100"/>
            <p:cNvSpPr/>
            <p:nvPr/>
          </p:nvSpPr>
          <p:spPr>
            <a:xfrm>
              <a:off x="264319" y="251103"/>
              <a:ext cx="2941800" cy="251100"/>
            </a:xfrm>
            <a:prstGeom prst="rect">
              <a:avLst/>
            </a:prstGeom>
            <a:solidFill>
              <a:schemeClr val="lt1">
                <a:alpha val="89800"/>
              </a:schemeClr>
            </a:solidFill>
            <a:ln w="1905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2fb9e157e8e_2_100"/>
            <p:cNvSpPr txBox="1"/>
            <p:nvPr/>
          </p:nvSpPr>
          <p:spPr>
            <a:xfrm>
              <a:off x="264319" y="251103"/>
              <a:ext cx="2941800" cy="2511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Email Queries</a:t>
              </a:r>
              <a:endParaRPr/>
            </a:p>
          </p:txBody>
        </p:sp>
      </p:grpSp>
      <p:grpSp>
        <p:nvGrpSpPr>
          <p:cNvPr id="802" name="Google Shape;802;g2fb9e157e8e_2_100"/>
          <p:cNvGrpSpPr/>
          <p:nvPr/>
        </p:nvGrpSpPr>
        <p:grpSpPr>
          <a:xfrm>
            <a:off x="7686670" y="5141352"/>
            <a:ext cx="3071768" cy="564000"/>
            <a:chOff x="0" y="0"/>
            <a:chExt cx="3071768" cy="564000"/>
          </a:xfrm>
        </p:grpSpPr>
        <p:sp>
          <p:nvSpPr>
            <p:cNvPr id="803" name="Google Shape;803;g2fb9e157e8e_2_100"/>
            <p:cNvSpPr/>
            <p:nvPr/>
          </p:nvSpPr>
          <p:spPr>
            <a:xfrm>
              <a:off x="0" y="0"/>
              <a:ext cx="564000" cy="564000"/>
            </a:xfrm>
            <a:prstGeom prst="pie">
              <a:avLst>
                <a:gd name="adj1" fmla="val 5400000"/>
                <a:gd name="adj2" fmla="val 16200000"/>
              </a:avLst>
            </a:prstGeom>
            <a:solidFill>
              <a:srgbClr val="176B2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2fb9e157e8e_2_100"/>
            <p:cNvSpPr/>
            <p:nvPr/>
          </p:nvSpPr>
          <p:spPr>
            <a:xfrm>
              <a:off x="282068" y="0"/>
              <a:ext cx="2789700" cy="564000"/>
            </a:xfrm>
            <a:prstGeom prst="rect">
              <a:avLst/>
            </a:prstGeom>
            <a:solidFill>
              <a:schemeClr val="lt1">
                <a:alpha val="89800"/>
              </a:schemeClr>
            </a:solidFill>
            <a:ln w="1905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2fb9e157e8e_2_100"/>
            <p:cNvSpPr txBox="1"/>
            <p:nvPr/>
          </p:nvSpPr>
          <p:spPr>
            <a:xfrm>
              <a:off x="282068" y="0"/>
              <a:ext cx="2789700" cy="2679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Nurse led education</a:t>
              </a:r>
              <a:endParaRPr sz="1800" b="1">
                <a:solidFill>
                  <a:schemeClr val="dk1"/>
                </a:solidFill>
                <a:latin typeface="Arial"/>
                <a:ea typeface="Arial"/>
                <a:cs typeface="Arial"/>
                <a:sym typeface="Arial"/>
              </a:endParaRPr>
            </a:p>
          </p:txBody>
        </p:sp>
        <p:sp>
          <p:nvSpPr>
            <p:cNvPr id="806" name="Google Shape;806;g2fb9e157e8e_2_100"/>
            <p:cNvSpPr/>
            <p:nvPr/>
          </p:nvSpPr>
          <p:spPr>
            <a:xfrm>
              <a:off x="148085" y="267965"/>
              <a:ext cx="267900" cy="267900"/>
            </a:xfrm>
            <a:prstGeom prst="pie">
              <a:avLst>
                <a:gd name="adj1" fmla="val 5400000"/>
                <a:gd name="adj2" fmla="val 16200000"/>
              </a:avLst>
            </a:pr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2fb9e157e8e_2_100"/>
            <p:cNvSpPr/>
            <p:nvPr/>
          </p:nvSpPr>
          <p:spPr>
            <a:xfrm>
              <a:off x="282068" y="267965"/>
              <a:ext cx="2789700" cy="267900"/>
            </a:xfrm>
            <a:prstGeom prst="rect">
              <a:avLst/>
            </a:prstGeom>
            <a:solidFill>
              <a:schemeClr val="lt1">
                <a:alpha val="89800"/>
              </a:schemeClr>
            </a:solidFill>
            <a:ln w="1905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2fb9e157e8e_2_100"/>
            <p:cNvSpPr txBox="1"/>
            <p:nvPr/>
          </p:nvSpPr>
          <p:spPr>
            <a:xfrm>
              <a:off x="282068" y="267965"/>
              <a:ext cx="2789700" cy="2679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IE" sz="1800" b="1">
                  <a:solidFill>
                    <a:schemeClr val="dk1"/>
                  </a:solidFill>
                  <a:latin typeface="Arial"/>
                  <a:ea typeface="Arial"/>
                  <a:cs typeface="Arial"/>
                  <a:sym typeface="Arial"/>
                </a:rPr>
                <a:t>Cardiac Rehab</a:t>
              </a:r>
              <a:endParaRPr/>
            </a:p>
          </p:txBody>
        </p:sp>
      </p:grpSp>
      <p:sp>
        <p:nvSpPr>
          <p:cNvPr id="809" name="Google Shape;809;g2fb9e157e8e_2_100"/>
          <p:cNvSpPr/>
          <p:nvPr/>
        </p:nvSpPr>
        <p:spPr>
          <a:xfrm>
            <a:off x="5598033" y="6363633"/>
            <a:ext cx="4288800" cy="314400"/>
          </a:xfrm>
          <a:prstGeom prst="leftArrow">
            <a:avLst>
              <a:gd name="adj1" fmla="val 50000"/>
              <a:gd name="adj2" fmla="val 50000"/>
            </a:avLst>
          </a:prstGeom>
          <a:solidFill>
            <a:srgbClr val="75B5B8"/>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0" name="Google Shape;810;g2fb9e157e8e_2_100"/>
          <p:cNvSpPr txBox="1"/>
          <p:nvPr/>
        </p:nvSpPr>
        <p:spPr>
          <a:xfrm>
            <a:off x="6457950" y="6121898"/>
            <a:ext cx="2868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chemeClr val="dk1"/>
                </a:solidFill>
              </a:rPr>
              <a:t>S</a:t>
            </a:r>
            <a:r>
              <a:rPr lang="en-IE" sz="2000" b="1">
                <a:solidFill>
                  <a:schemeClr val="dk1"/>
                </a:solidFill>
                <a:latin typeface="Arial"/>
                <a:ea typeface="Arial"/>
                <a:cs typeface="Arial"/>
                <a:sym typeface="Arial"/>
              </a:rPr>
              <a:t>hift Left </a:t>
            </a:r>
            <a:endParaRPr/>
          </a:p>
        </p:txBody>
      </p:sp>
      <p:sp>
        <p:nvSpPr>
          <p:cNvPr id="811" name="Google Shape;811;g2fb9e157e8e_2_100"/>
          <p:cNvSpPr/>
          <p:nvPr/>
        </p:nvSpPr>
        <p:spPr>
          <a:xfrm>
            <a:off x="2047553" y="2146261"/>
            <a:ext cx="2687400" cy="1022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a:p>
            <a:pPr marL="0" marR="0" lvl="0" indent="0" algn="ctr" rtl="0">
              <a:spcBef>
                <a:spcPts val="0"/>
              </a:spcBef>
              <a:spcAft>
                <a:spcPts val="0"/>
              </a:spcAft>
              <a:buNone/>
            </a:pPr>
            <a:r>
              <a:rPr lang="en-IE" sz="1600" b="1">
                <a:solidFill>
                  <a:schemeClr val="lt1"/>
                </a:solidFill>
                <a:latin typeface="Arial"/>
                <a:ea typeface="Arial"/>
                <a:cs typeface="Arial"/>
                <a:sym typeface="Arial"/>
              </a:rPr>
              <a:t>Diagnostics</a:t>
            </a:r>
            <a:endParaRPr/>
          </a:p>
          <a:p>
            <a:pPr marL="0" marR="0" lvl="0" indent="0" algn="ctr" rtl="0">
              <a:spcBef>
                <a:spcPts val="0"/>
              </a:spcBef>
              <a:spcAft>
                <a:spcPts val="0"/>
              </a:spcAft>
              <a:buNone/>
            </a:pPr>
            <a:r>
              <a:rPr lang="en-IE" sz="1600" b="1">
                <a:solidFill>
                  <a:schemeClr val="lt1"/>
                </a:solidFill>
                <a:latin typeface="Arial"/>
                <a:ea typeface="Arial"/>
                <a:cs typeface="Arial"/>
                <a:sym typeface="Arial"/>
              </a:rPr>
              <a:t>Cardiac rehab</a:t>
            </a:r>
            <a:endParaRPr/>
          </a:p>
          <a:p>
            <a:pPr marL="0" marR="0" lvl="0" indent="0" algn="ctr" rtl="0">
              <a:spcBef>
                <a:spcPts val="0"/>
              </a:spcBef>
              <a:spcAft>
                <a:spcPts val="0"/>
              </a:spcAft>
              <a:buNone/>
            </a:pPr>
            <a:r>
              <a:rPr lang="en-IE" sz="1600" b="1">
                <a:solidFill>
                  <a:schemeClr val="lt1"/>
                </a:solidFill>
                <a:latin typeface="Arial"/>
                <a:ea typeface="Arial"/>
                <a:cs typeface="Arial"/>
                <a:sym typeface="Arial"/>
              </a:rPr>
              <a:t>HFANP </a:t>
            </a:r>
            <a:endParaRPr/>
          </a:p>
          <a:p>
            <a:pPr marL="0" marR="0" lvl="0" indent="0" algn="ctr" rtl="0">
              <a:spcBef>
                <a:spcPts val="0"/>
              </a:spcBef>
              <a:spcAft>
                <a:spcPts val="0"/>
              </a:spcAft>
              <a:buNone/>
            </a:pPr>
            <a:endParaRPr sz="2400" b="1">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2fb9e157e8e_3_810"/>
          <p:cNvSpPr txBox="1">
            <a:spLocks noGrp="1"/>
          </p:cNvSpPr>
          <p:nvPr>
            <p:ph type="body" idx="1"/>
          </p:nvPr>
        </p:nvSpPr>
        <p:spPr>
          <a:xfrm>
            <a:off x="1440000" y="358850"/>
            <a:ext cx="91905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Cardiac Diagnostics and Rehabilitation</a:t>
            </a:r>
            <a:endParaRPr sz="3800"/>
          </a:p>
        </p:txBody>
      </p:sp>
      <p:sp>
        <p:nvSpPr>
          <p:cNvPr id="818" name="Google Shape;818;g2fb9e157e8e_3_810"/>
          <p:cNvSpPr txBox="1">
            <a:spLocks noGrp="1"/>
          </p:cNvSpPr>
          <p:nvPr>
            <p:ph type="title" idx="4294967295"/>
          </p:nvPr>
        </p:nvSpPr>
        <p:spPr>
          <a:xfrm>
            <a:off x="650901" y="1190608"/>
            <a:ext cx="4821000" cy="1323300"/>
          </a:xfrm>
          <a:prstGeom prst="rect">
            <a:avLst/>
          </a:prstGeom>
          <a:solidFill>
            <a:srgbClr val="006152"/>
          </a:solidFill>
          <a:ln w="9525" cap="flat" cmpd="sng">
            <a:solidFill>
              <a:srgbClr val="006A5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IE" sz="4000" b="1">
                <a:solidFill>
                  <a:schemeClr val="lt1"/>
                </a:solidFill>
                <a:latin typeface="Arial"/>
                <a:ea typeface="Arial"/>
                <a:cs typeface="Arial"/>
                <a:sym typeface="Arial"/>
              </a:rPr>
              <a:t>Cardiac Diagnostics</a:t>
            </a:r>
            <a:endParaRPr sz="4000">
              <a:solidFill>
                <a:schemeClr val="lt1"/>
              </a:solidFill>
              <a:latin typeface="Arial"/>
              <a:ea typeface="Arial"/>
              <a:cs typeface="Arial"/>
              <a:sym typeface="Arial"/>
            </a:endParaRPr>
          </a:p>
        </p:txBody>
      </p:sp>
      <p:grpSp>
        <p:nvGrpSpPr>
          <p:cNvPr id="819" name="Google Shape;819;g2fb9e157e8e_3_810"/>
          <p:cNvGrpSpPr/>
          <p:nvPr/>
        </p:nvGrpSpPr>
        <p:grpSpPr>
          <a:xfrm>
            <a:off x="328733" y="2907875"/>
            <a:ext cx="5751550" cy="3416400"/>
            <a:chOff x="0" y="0"/>
            <a:chExt cx="5751550" cy="3416400"/>
          </a:xfrm>
        </p:grpSpPr>
        <p:sp>
          <p:nvSpPr>
            <p:cNvPr id="820" name="Google Shape;820;g2fb9e157e8e_3_810"/>
            <p:cNvSpPr/>
            <p:nvPr/>
          </p:nvSpPr>
          <p:spPr>
            <a:xfrm>
              <a:off x="0" y="0"/>
              <a:ext cx="3416400" cy="3416400"/>
            </a:xfrm>
            <a:prstGeom prst="pie">
              <a:avLst>
                <a:gd name="adj1" fmla="val 5400000"/>
                <a:gd name="adj2" fmla="val 16200000"/>
              </a:avLst>
            </a:prstGeom>
            <a:solidFill>
              <a:srgbClr val="77B5B7"/>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2fb9e157e8e_3_810"/>
            <p:cNvSpPr/>
            <p:nvPr/>
          </p:nvSpPr>
          <p:spPr>
            <a:xfrm>
              <a:off x="1708150" y="0"/>
              <a:ext cx="4043400" cy="3416400"/>
            </a:xfrm>
            <a:prstGeom prst="rect">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2fb9e157e8e_3_810"/>
            <p:cNvSpPr txBox="1"/>
            <p:nvPr/>
          </p:nvSpPr>
          <p:spPr>
            <a:xfrm>
              <a:off x="1708150" y="0"/>
              <a:ext cx="4043400" cy="7260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IE" sz="2100">
                  <a:solidFill>
                    <a:schemeClr val="dk1"/>
                  </a:solidFill>
                  <a:latin typeface="Arial"/>
                  <a:ea typeface="Arial"/>
                  <a:cs typeface="Arial"/>
                  <a:sym typeface="Arial"/>
                </a:rPr>
                <a:t>Feb 2023 – onsite ECHO 563 &amp; ECG 1,300</a:t>
              </a:r>
              <a:endParaRPr/>
            </a:p>
          </p:txBody>
        </p:sp>
        <p:sp>
          <p:nvSpPr>
            <p:cNvPr id="823" name="Google Shape;823;g2fb9e157e8e_3_810"/>
            <p:cNvSpPr/>
            <p:nvPr/>
          </p:nvSpPr>
          <p:spPr>
            <a:xfrm>
              <a:off x="448389" y="725963"/>
              <a:ext cx="2519400" cy="2519400"/>
            </a:xfrm>
            <a:prstGeom prst="pie">
              <a:avLst>
                <a:gd name="adj1" fmla="val 5400000"/>
                <a:gd name="adj2" fmla="val 16200000"/>
              </a:avLst>
            </a:prstGeom>
            <a:solidFill>
              <a:srgbClr val="75B5B8"/>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2fb9e157e8e_3_810"/>
            <p:cNvSpPr/>
            <p:nvPr/>
          </p:nvSpPr>
          <p:spPr>
            <a:xfrm>
              <a:off x="1708150" y="725963"/>
              <a:ext cx="4043400" cy="2519400"/>
            </a:xfrm>
            <a:prstGeom prst="rect">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g2fb9e157e8e_3_810"/>
            <p:cNvSpPr txBox="1"/>
            <p:nvPr/>
          </p:nvSpPr>
          <p:spPr>
            <a:xfrm>
              <a:off x="1708150" y="725963"/>
              <a:ext cx="4043400" cy="7260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IE" sz="2100">
                  <a:solidFill>
                    <a:schemeClr val="dk1"/>
                  </a:solidFill>
                  <a:latin typeface="Arial"/>
                  <a:ea typeface="Arial"/>
                  <a:cs typeface="Arial"/>
                  <a:sym typeface="Arial"/>
                </a:rPr>
                <a:t>GP </a:t>
              </a:r>
              <a:r>
                <a:rPr lang="en-IE" sz="2100">
                  <a:solidFill>
                    <a:schemeClr val="dk1"/>
                  </a:solidFill>
                </a:rPr>
                <a:t>D</a:t>
              </a:r>
              <a:r>
                <a:rPr lang="en-IE" sz="2100">
                  <a:solidFill>
                    <a:schemeClr val="dk1"/>
                  </a:solidFill>
                  <a:latin typeface="Arial"/>
                  <a:ea typeface="Arial"/>
                  <a:cs typeface="Arial"/>
                  <a:sym typeface="Arial"/>
                </a:rPr>
                <a:t>irect Access ECHO</a:t>
              </a:r>
              <a:endParaRPr/>
            </a:p>
          </p:txBody>
        </p:sp>
        <p:sp>
          <p:nvSpPr>
            <p:cNvPr id="826" name="Google Shape;826;g2fb9e157e8e_3_810"/>
            <p:cNvSpPr/>
            <p:nvPr/>
          </p:nvSpPr>
          <p:spPr>
            <a:xfrm>
              <a:off x="896779" y="1451927"/>
              <a:ext cx="1622700" cy="1622700"/>
            </a:xfrm>
            <a:prstGeom prst="pie">
              <a:avLst>
                <a:gd name="adj1" fmla="val 5400000"/>
                <a:gd name="adj2" fmla="val 16200000"/>
              </a:avLst>
            </a:prstGeom>
            <a:solidFill>
              <a:srgbClr val="75B5B8"/>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g2fb9e157e8e_3_810"/>
            <p:cNvSpPr/>
            <p:nvPr/>
          </p:nvSpPr>
          <p:spPr>
            <a:xfrm>
              <a:off x="1708150" y="1451927"/>
              <a:ext cx="4043400" cy="1622700"/>
            </a:xfrm>
            <a:prstGeom prst="rect">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2fb9e157e8e_3_810"/>
            <p:cNvSpPr txBox="1"/>
            <p:nvPr/>
          </p:nvSpPr>
          <p:spPr>
            <a:xfrm>
              <a:off x="1708150" y="1451927"/>
              <a:ext cx="4043400" cy="7260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IE" sz="2100">
                  <a:solidFill>
                    <a:schemeClr val="dk1"/>
                  </a:solidFill>
                  <a:latin typeface="Arial"/>
                  <a:ea typeface="Arial"/>
                  <a:cs typeface="Arial"/>
                  <a:sym typeface="Arial"/>
                </a:rPr>
                <a:t>Connolly Hospital Waiting List ECHO</a:t>
              </a:r>
              <a:endParaRPr/>
            </a:p>
          </p:txBody>
        </p:sp>
        <p:sp>
          <p:nvSpPr>
            <p:cNvPr id="829" name="Google Shape;829;g2fb9e157e8e_3_810"/>
            <p:cNvSpPr/>
            <p:nvPr/>
          </p:nvSpPr>
          <p:spPr>
            <a:xfrm>
              <a:off x="1345168" y="2177891"/>
              <a:ext cx="726000" cy="726000"/>
            </a:xfrm>
            <a:prstGeom prst="pie">
              <a:avLst>
                <a:gd name="adj1" fmla="val 5400000"/>
                <a:gd name="adj2" fmla="val 16200000"/>
              </a:avLst>
            </a:prstGeom>
            <a:solidFill>
              <a:srgbClr val="75B5B8"/>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g2fb9e157e8e_3_810"/>
            <p:cNvSpPr/>
            <p:nvPr/>
          </p:nvSpPr>
          <p:spPr>
            <a:xfrm>
              <a:off x="1708150" y="2177891"/>
              <a:ext cx="4043400" cy="726000"/>
            </a:xfrm>
            <a:prstGeom prst="rect">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g2fb9e157e8e_3_810"/>
            <p:cNvSpPr txBox="1"/>
            <p:nvPr/>
          </p:nvSpPr>
          <p:spPr>
            <a:xfrm>
              <a:off x="1708150" y="2177891"/>
              <a:ext cx="4043400" cy="7260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IE" sz="2100">
                  <a:solidFill>
                    <a:schemeClr val="dk1"/>
                  </a:solidFill>
                  <a:latin typeface="Arial"/>
                  <a:ea typeface="Arial"/>
                  <a:cs typeface="Arial"/>
                  <a:sym typeface="Arial"/>
                </a:rPr>
                <a:t>Alive</a:t>
              </a:r>
              <a:r>
                <a:rPr lang="en-IE" sz="2100">
                  <a:solidFill>
                    <a:schemeClr val="dk1"/>
                  </a:solidFill>
                </a:rPr>
                <a:t>c</a:t>
              </a:r>
              <a:r>
                <a:rPr lang="en-IE" sz="2100">
                  <a:solidFill>
                    <a:schemeClr val="dk1"/>
                  </a:solidFill>
                  <a:latin typeface="Arial"/>
                  <a:ea typeface="Arial"/>
                  <a:cs typeface="Arial"/>
                  <a:sym typeface="Arial"/>
                </a:rPr>
                <a:t>or devices (for arrhythmia)</a:t>
              </a:r>
              <a:endParaRPr/>
            </a:p>
          </p:txBody>
        </p:sp>
      </p:grpSp>
      <p:grpSp>
        <p:nvGrpSpPr>
          <p:cNvPr id="832" name="Google Shape;832;g2fb9e157e8e_3_810"/>
          <p:cNvGrpSpPr/>
          <p:nvPr/>
        </p:nvGrpSpPr>
        <p:grpSpPr>
          <a:xfrm>
            <a:off x="6681784" y="3099984"/>
            <a:ext cx="5181480" cy="3108900"/>
            <a:chOff x="0" y="379850"/>
            <a:chExt cx="5181480" cy="3108900"/>
          </a:xfrm>
        </p:grpSpPr>
        <p:sp>
          <p:nvSpPr>
            <p:cNvPr id="833" name="Google Shape;833;g2fb9e157e8e_3_810"/>
            <p:cNvSpPr/>
            <p:nvPr/>
          </p:nvSpPr>
          <p:spPr>
            <a:xfrm>
              <a:off x="0" y="379850"/>
              <a:ext cx="3108900" cy="3108900"/>
            </a:xfrm>
            <a:prstGeom prst="pie">
              <a:avLst>
                <a:gd name="adj1" fmla="val 5400000"/>
                <a:gd name="adj2" fmla="val 16200000"/>
              </a:avLst>
            </a:prstGeom>
            <a:solidFill>
              <a:srgbClr val="006A5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g2fb9e157e8e_3_810"/>
            <p:cNvSpPr/>
            <p:nvPr/>
          </p:nvSpPr>
          <p:spPr>
            <a:xfrm>
              <a:off x="1554480" y="379850"/>
              <a:ext cx="3627000" cy="3108900"/>
            </a:xfrm>
            <a:prstGeom prst="rect">
              <a:avLst/>
            </a:prstGeom>
            <a:solidFill>
              <a:schemeClr val="lt1">
                <a:alpha val="89800"/>
              </a:schemeClr>
            </a:solidFill>
            <a:ln w="1905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g2fb9e157e8e_3_810"/>
            <p:cNvSpPr txBox="1"/>
            <p:nvPr/>
          </p:nvSpPr>
          <p:spPr>
            <a:xfrm>
              <a:off x="1554480" y="379850"/>
              <a:ext cx="3627000" cy="3108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en-IE" sz="3100">
                  <a:solidFill>
                    <a:schemeClr val="dk1"/>
                  </a:solidFill>
                  <a:latin typeface="Arial"/>
                  <a:ea typeface="Arial"/>
                  <a:cs typeface="Arial"/>
                  <a:sym typeface="Arial"/>
                </a:rPr>
                <a:t>Onsite Cardiac Rehabilitation in the hub Phase 3, 61 Patients seen </a:t>
              </a:r>
              <a:endParaRPr sz="3100">
                <a:solidFill>
                  <a:schemeClr val="dk1"/>
                </a:solidFill>
                <a:latin typeface="Arial"/>
                <a:ea typeface="Arial"/>
                <a:cs typeface="Arial"/>
                <a:sym typeface="Arial"/>
              </a:endParaRPr>
            </a:p>
          </p:txBody>
        </p:sp>
      </p:grpSp>
      <p:sp>
        <p:nvSpPr>
          <p:cNvPr id="836" name="Google Shape;836;g2fb9e157e8e_3_810"/>
          <p:cNvSpPr txBox="1"/>
          <p:nvPr/>
        </p:nvSpPr>
        <p:spPr>
          <a:xfrm>
            <a:off x="6845505" y="1190609"/>
            <a:ext cx="4929900" cy="1323600"/>
          </a:xfrm>
          <a:prstGeom prst="rect">
            <a:avLst/>
          </a:prstGeom>
          <a:solidFill>
            <a:srgbClr val="00615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4000" b="1">
                <a:solidFill>
                  <a:schemeClr val="lt1"/>
                </a:solidFill>
              </a:rPr>
              <a:t>Cardiac Rehabilitation</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2fb9e157e8e_3_835"/>
          <p:cNvSpPr txBox="1">
            <a:spLocks noGrp="1"/>
          </p:cNvSpPr>
          <p:nvPr>
            <p:ph type="body" idx="1"/>
          </p:nvPr>
        </p:nvSpPr>
        <p:spPr>
          <a:xfrm>
            <a:off x="1440000" y="358850"/>
            <a:ext cx="107520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Integrated Cardiology service: Stats and Impact</a:t>
            </a:r>
            <a:endParaRPr sz="3800"/>
          </a:p>
          <a:p>
            <a:pPr marL="0" lvl="0" indent="0" algn="l" rtl="0">
              <a:spcBef>
                <a:spcPts val="1000"/>
              </a:spcBef>
              <a:spcAft>
                <a:spcPts val="0"/>
              </a:spcAft>
              <a:buNone/>
            </a:pPr>
            <a:endParaRPr sz="3800"/>
          </a:p>
        </p:txBody>
      </p:sp>
      <p:grpSp>
        <p:nvGrpSpPr>
          <p:cNvPr id="843" name="Google Shape;843;g2fb9e157e8e_3_835"/>
          <p:cNvGrpSpPr/>
          <p:nvPr/>
        </p:nvGrpSpPr>
        <p:grpSpPr>
          <a:xfrm>
            <a:off x="926968" y="1644808"/>
            <a:ext cx="5004069" cy="4351200"/>
            <a:chOff x="88780" y="0"/>
            <a:chExt cx="5004069" cy="4351200"/>
          </a:xfrm>
        </p:grpSpPr>
        <p:sp>
          <p:nvSpPr>
            <p:cNvPr id="844" name="Google Shape;844;g2fb9e157e8e_3_835"/>
            <p:cNvSpPr/>
            <p:nvPr/>
          </p:nvSpPr>
          <p:spPr>
            <a:xfrm>
              <a:off x="88780" y="0"/>
              <a:ext cx="4351200" cy="4351200"/>
            </a:xfrm>
            <a:prstGeom prst="triangle">
              <a:avLst>
                <a:gd name="adj" fmla="val 50000"/>
              </a:avLst>
            </a:prstGeom>
            <a:solidFill>
              <a:srgbClr val="006A5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g2fb9e157e8e_3_835"/>
            <p:cNvSpPr/>
            <p:nvPr/>
          </p:nvSpPr>
          <p:spPr>
            <a:xfrm>
              <a:off x="2264449" y="437470"/>
              <a:ext cx="2828400" cy="1029900"/>
            </a:xfrm>
            <a:prstGeom prst="roundRect">
              <a:avLst>
                <a:gd name="adj" fmla="val 16667"/>
              </a:avLst>
            </a:prstGeom>
            <a:solidFill>
              <a:schemeClr val="lt1">
                <a:alpha val="89800"/>
              </a:schemeClr>
            </a:solidFill>
            <a:ln w="1905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g2fb9e157e8e_3_835"/>
            <p:cNvSpPr txBox="1"/>
            <p:nvPr/>
          </p:nvSpPr>
          <p:spPr>
            <a:xfrm>
              <a:off x="2314732" y="487753"/>
              <a:ext cx="2727900" cy="9294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None/>
              </a:pPr>
              <a:r>
                <a:rPr lang="en-IE" sz="1900">
                  <a:solidFill>
                    <a:schemeClr val="dk1"/>
                  </a:solidFill>
                  <a:latin typeface="Arial"/>
                  <a:ea typeface="Arial"/>
                  <a:cs typeface="Arial"/>
                  <a:sym typeface="Arial"/>
                </a:rPr>
                <a:t>New Patients Reviewed 950</a:t>
              </a:r>
              <a:endParaRPr sz="1900">
                <a:solidFill>
                  <a:schemeClr val="dk1"/>
                </a:solidFill>
                <a:latin typeface="Arial"/>
                <a:ea typeface="Arial"/>
                <a:cs typeface="Arial"/>
                <a:sym typeface="Arial"/>
              </a:endParaRPr>
            </a:p>
          </p:txBody>
        </p:sp>
        <p:sp>
          <p:nvSpPr>
            <p:cNvPr id="847" name="Google Shape;847;g2fb9e157e8e_3_835"/>
            <p:cNvSpPr/>
            <p:nvPr/>
          </p:nvSpPr>
          <p:spPr>
            <a:xfrm>
              <a:off x="2264449" y="1596269"/>
              <a:ext cx="2828400" cy="1029900"/>
            </a:xfrm>
            <a:prstGeom prst="roundRect">
              <a:avLst>
                <a:gd name="adj" fmla="val 16667"/>
              </a:avLst>
            </a:prstGeom>
            <a:solidFill>
              <a:schemeClr val="lt1">
                <a:alpha val="89800"/>
              </a:schemeClr>
            </a:solidFill>
            <a:ln w="19050" cap="flat" cmpd="sng">
              <a:solidFill>
                <a:srgbClr val="149D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g2fb9e157e8e_3_835"/>
            <p:cNvSpPr txBox="1"/>
            <p:nvPr/>
          </p:nvSpPr>
          <p:spPr>
            <a:xfrm>
              <a:off x="2314732" y="1646552"/>
              <a:ext cx="2727900" cy="9294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None/>
              </a:pPr>
              <a:r>
                <a:rPr lang="en-IE" sz="1900">
                  <a:solidFill>
                    <a:schemeClr val="dk1"/>
                  </a:solidFill>
                  <a:latin typeface="Arial"/>
                  <a:ea typeface="Arial"/>
                  <a:cs typeface="Arial"/>
                  <a:sym typeface="Arial"/>
                </a:rPr>
                <a:t>Return Patients 900</a:t>
              </a:r>
              <a:endParaRPr sz="1900">
                <a:solidFill>
                  <a:schemeClr val="dk1"/>
                </a:solidFill>
                <a:latin typeface="Arial"/>
                <a:ea typeface="Arial"/>
                <a:cs typeface="Arial"/>
                <a:sym typeface="Arial"/>
              </a:endParaRPr>
            </a:p>
          </p:txBody>
        </p:sp>
        <p:sp>
          <p:nvSpPr>
            <p:cNvPr id="849" name="Google Shape;849;g2fb9e157e8e_3_835"/>
            <p:cNvSpPr/>
            <p:nvPr/>
          </p:nvSpPr>
          <p:spPr>
            <a:xfrm>
              <a:off x="2264449" y="2755068"/>
              <a:ext cx="2828400" cy="1029900"/>
            </a:xfrm>
            <a:prstGeom prst="roundRect">
              <a:avLst>
                <a:gd name="adj" fmla="val 16667"/>
              </a:avLst>
            </a:prstGeom>
            <a:solidFill>
              <a:schemeClr val="lt1">
                <a:alpha val="89800"/>
              </a:schemeClr>
            </a:solidFill>
            <a:ln w="1905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g2fb9e157e8e_3_835"/>
            <p:cNvSpPr txBox="1"/>
            <p:nvPr/>
          </p:nvSpPr>
          <p:spPr>
            <a:xfrm>
              <a:off x="2314732" y="2805351"/>
              <a:ext cx="2727900" cy="9294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None/>
              </a:pPr>
              <a:r>
                <a:rPr lang="en-IE" sz="1900">
                  <a:solidFill>
                    <a:schemeClr val="dk1"/>
                  </a:solidFill>
                  <a:latin typeface="Arial"/>
                  <a:ea typeface="Arial"/>
                  <a:cs typeface="Arial"/>
                  <a:sym typeface="Arial"/>
                </a:rPr>
                <a:t>Patients reviewed from Connolly Hospital 468</a:t>
              </a:r>
              <a:endParaRPr sz="1900">
                <a:solidFill>
                  <a:schemeClr val="dk1"/>
                </a:solidFill>
                <a:latin typeface="Arial"/>
                <a:ea typeface="Arial"/>
                <a:cs typeface="Arial"/>
                <a:sym typeface="Arial"/>
              </a:endParaRPr>
            </a:p>
          </p:txBody>
        </p:sp>
      </p:grpSp>
      <p:grpSp>
        <p:nvGrpSpPr>
          <p:cNvPr id="851" name="Google Shape;851;g2fb9e157e8e_3_835"/>
          <p:cNvGrpSpPr/>
          <p:nvPr/>
        </p:nvGrpSpPr>
        <p:grpSpPr>
          <a:xfrm>
            <a:off x="6260968" y="1644808"/>
            <a:ext cx="5004069" cy="4351200"/>
            <a:chOff x="88780" y="0"/>
            <a:chExt cx="5004069" cy="4351200"/>
          </a:xfrm>
        </p:grpSpPr>
        <p:sp>
          <p:nvSpPr>
            <p:cNvPr id="852" name="Google Shape;852;g2fb9e157e8e_3_835"/>
            <p:cNvSpPr/>
            <p:nvPr/>
          </p:nvSpPr>
          <p:spPr>
            <a:xfrm>
              <a:off x="88780" y="0"/>
              <a:ext cx="4351200" cy="4351200"/>
            </a:xfrm>
            <a:prstGeom prst="triangle">
              <a:avLst>
                <a:gd name="adj" fmla="val 50000"/>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g2fb9e157e8e_3_835"/>
            <p:cNvSpPr/>
            <p:nvPr/>
          </p:nvSpPr>
          <p:spPr>
            <a:xfrm>
              <a:off x="2264449" y="436537"/>
              <a:ext cx="2828400" cy="7110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g2fb9e157e8e_3_835"/>
            <p:cNvSpPr txBox="1"/>
            <p:nvPr/>
          </p:nvSpPr>
          <p:spPr>
            <a:xfrm>
              <a:off x="2299161" y="471249"/>
              <a:ext cx="2758800" cy="641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IE">
                  <a:solidFill>
                    <a:schemeClr val="dk1"/>
                  </a:solidFill>
                  <a:latin typeface="Arial"/>
                  <a:ea typeface="Arial"/>
                  <a:cs typeface="Arial"/>
                  <a:sym typeface="Arial"/>
                </a:rPr>
                <a:t>Current waiting time in the Hub</a:t>
              </a:r>
              <a:r>
                <a:rPr lang="en-IE">
                  <a:solidFill>
                    <a:schemeClr val="dk1"/>
                  </a:solidFill>
                </a:rPr>
                <a:t>:</a:t>
              </a:r>
              <a:r>
                <a:rPr lang="en-IE">
                  <a:solidFill>
                    <a:schemeClr val="dk1"/>
                  </a:solidFill>
                  <a:latin typeface="Arial"/>
                  <a:ea typeface="Arial"/>
                  <a:cs typeface="Arial"/>
                  <a:sym typeface="Arial"/>
                </a:rPr>
                <a:t> Urgent referrals 2-3 weeks, </a:t>
              </a:r>
              <a:r>
                <a:rPr lang="en-IE">
                  <a:solidFill>
                    <a:schemeClr val="dk1"/>
                  </a:solidFill>
                </a:rPr>
                <a:t>R</a:t>
              </a:r>
              <a:r>
                <a:rPr lang="en-IE">
                  <a:solidFill>
                    <a:schemeClr val="dk1"/>
                  </a:solidFill>
                  <a:latin typeface="Arial"/>
                  <a:ea typeface="Arial"/>
                  <a:cs typeface="Arial"/>
                  <a:sym typeface="Arial"/>
                </a:rPr>
                <a:t>outine within 8 weeks</a:t>
              </a:r>
              <a:endParaRPr>
                <a:solidFill>
                  <a:schemeClr val="dk1"/>
                </a:solidFill>
                <a:latin typeface="Arial"/>
                <a:ea typeface="Arial"/>
                <a:cs typeface="Arial"/>
                <a:sym typeface="Arial"/>
              </a:endParaRPr>
            </a:p>
          </p:txBody>
        </p:sp>
        <p:sp>
          <p:nvSpPr>
            <p:cNvPr id="855" name="Google Shape;855;g2fb9e157e8e_3_835"/>
            <p:cNvSpPr/>
            <p:nvPr/>
          </p:nvSpPr>
          <p:spPr>
            <a:xfrm>
              <a:off x="2264449" y="1222410"/>
              <a:ext cx="2828400" cy="5982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g2fb9e157e8e_3_835"/>
            <p:cNvSpPr txBox="1"/>
            <p:nvPr/>
          </p:nvSpPr>
          <p:spPr>
            <a:xfrm>
              <a:off x="2293656" y="1251617"/>
              <a:ext cx="2769900" cy="540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IE">
                  <a:solidFill>
                    <a:schemeClr val="dk1"/>
                  </a:solidFill>
                  <a:latin typeface="Arial"/>
                  <a:ea typeface="Arial"/>
                  <a:cs typeface="Arial"/>
                  <a:sym typeface="Arial"/>
                </a:rPr>
                <a:t>Urgent ECHO - Within 2 weeks, Routine within 8 weeks</a:t>
              </a:r>
              <a:endParaRPr>
                <a:solidFill>
                  <a:schemeClr val="dk1"/>
                </a:solidFill>
                <a:latin typeface="Arial"/>
                <a:ea typeface="Arial"/>
                <a:cs typeface="Arial"/>
                <a:sym typeface="Arial"/>
              </a:endParaRPr>
            </a:p>
          </p:txBody>
        </p:sp>
        <p:sp>
          <p:nvSpPr>
            <p:cNvPr id="857" name="Google Shape;857;g2fb9e157e8e_3_835"/>
            <p:cNvSpPr/>
            <p:nvPr/>
          </p:nvSpPr>
          <p:spPr>
            <a:xfrm>
              <a:off x="2264449" y="1895507"/>
              <a:ext cx="2828400" cy="5982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g2fb9e157e8e_3_835"/>
            <p:cNvSpPr txBox="1"/>
            <p:nvPr/>
          </p:nvSpPr>
          <p:spPr>
            <a:xfrm>
              <a:off x="2293656" y="1924714"/>
              <a:ext cx="2769900" cy="540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IE">
                  <a:solidFill>
                    <a:schemeClr val="dk1"/>
                  </a:solidFill>
                  <a:latin typeface="Arial"/>
                  <a:ea typeface="Arial"/>
                  <a:cs typeface="Arial"/>
                  <a:sym typeface="Arial"/>
                </a:rPr>
                <a:t>Connolly </a:t>
              </a:r>
              <a:r>
                <a:rPr lang="en-IE">
                  <a:solidFill>
                    <a:schemeClr val="dk1"/>
                  </a:solidFill>
                </a:rPr>
                <a:t>Hospital </a:t>
              </a:r>
              <a:r>
                <a:rPr lang="en-IE">
                  <a:solidFill>
                    <a:schemeClr val="dk1"/>
                  </a:solidFill>
                  <a:latin typeface="Arial"/>
                  <a:ea typeface="Arial"/>
                  <a:cs typeface="Arial"/>
                  <a:sym typeface="Arial"/>
                </a:rPr>
                <a:t>Waiting List reduced </a:t>
              </a:r>
              <a:r>
                <a:rPr lang="en-IE">
                  <a:solidFill>
                    <a:schemeClr val="dk1"/>
                  </a:solidFill>
                </a:rPr>
                <a:t>from </a:t>
              </a:r>
              <a:r>
                <a:rPr lang="en-IE">
                  <a:solidFill>
                    <a:schemeClr val="dk1"/>
                  </a:solidFill>
                  <a:latin typeface="Arial"/>
                  <a:ea typeface="Arial"/>
                  <a:cs typeface="Arial"/>
                  <a:sym typeface="Arial"/>
                </a:rPr>
                <a:t>14</a:t>
              </a:r>
              <a:r>
                <a:rPr lang="en-IE">
                  <a:solidFill>
                    <a:schemeClr val="dk1"/>
                  </a:solidFill>
                </a:rPr>
                <a:t> weeks to</a:t>
              </a:r>
              <a:r>
                <a:rPr lang="en-IE">
                  <a:solidFill>
                    <a:schemeClr val="dk1"/>
                  </a:solidFill>
                  <a:latin typeface="Arial"/>
                  <a:ea typeface="Arial"/>
                  <a:cs typeface="Arial"/>
                  <a:sym typeface="Arial"/>
                </a:rPr>
                <a:t> 6</a:t>
              </a:r>
              <a:r>
                <a:rPr lang="en-IE">
                  <a:solidFill>
                    <a:schemeClr val="dk1"/>
                  </a:solidFill>
                </a:rPr>
                <a:t> weeks</a:t>
              </a:r>
              <a:endParaRPr>
                <a:solidFill>
                  <a:schemeClr val="dk1"/>
                </a:solidFill>
                <a:latin typeface="Arial"/>
                <a:ea typeface="Arial"/>
                <a:cs typeface="Arial"/>
                <a:sym typeface="Arial"/>
              </a:endParaRPr>
            </a:p>
          </p:txBody>
        </p:sp>
        <p:sp>
          <p:nvSpPr>
            <p:cNvPr id="859" name="Google Shape;859;g2fb9e157e8e_3_835"/>
            <p:cNvSpPr/>
            <p:nvPr/>
          </p:nvSpPr>
          <p:spPr>
            <a:xfrm>
              <a:off x="2264449" y="2568605"/>
              <a:ext cx="2828400" cy="5982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g2fb9e157e8e_3_835"/>
            <p:cNvSpPr txBox="1"/>
            <p:nvPr/>
          </p:nvSpPr>
          <p:spPr>
            <a:xfrm>
              <a:off x="2293656" y="2597812"/>
              <a:ext cx="2769900" cy="540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IE">
                  <a:solidFill>
                    <a:schemeClr val="dk1"/>
                  </a:solidFill>
                  <a:latin typeface="Arial"/>
                  <a:ea typeface="Arial"/>
                  <a:cs typeface="Arial"/>
                  <a:sym typeface="Arial"/>
                </a:rPr>
                <a:t>Cardiac Rehab in hub - waiting time 5 weeks</a:t>
              </a:r>
              <a:endParaRPr>
                <a:solidFill>
                  <a:schemeClr val="dk1"/>
                </a:solidFill>
                <a:latin typeface="Arial"/>
                <a:ea typeface="Arial"/>
                <a:cs typeface="Arial"/>
                <a:sym typeface="Arial"/>
              </a:endParaRPr>
            </a:p>
          </p:txBody>
        </p:sp>
        <p:sp>
          <p:nvSpPr>
            <p:cNvPr id="861" name="Google Shape;861;g2fb9e157e8e_3_835"/>
            <p:cNvSpPr/>
            <p:nvPr/>
          </p:nvSpPr>
          <p:spPr>
            <a:xfrm>
              <a:off x="2264449" y="3241703"/>
              <a:ext cx="2828400" cy="598200"/>
            </a:xfrm>
            <a:prstGeom prst="roundRect">
              <a:avLst>
                <a:gd name="adj" fmla="val 16667"/>
              </a:avLst>
            </a:prstGeom>
            <a:solidFill>
              <a:schemeClr val="lt1">
                <a:alpha val="89800"/>
              </a:schemeClr>
            </a:solidFill>
            <a:ln w="1905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2fb9e157e8e_3_835"/>
            <p:cNvSpPr txBox="1"/>
            <p:nvPr/>
          </p:nvSpPr>
          <p:spPr>
            <a:xfrm>
              <a:off x="2293656" y="3270910"/>
              <a:ext cx="2769900" cy="540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IE">
                  <a:solidFill>
                    <a:schemeClr val="dk1"/>
                  </a:solidFill>
                  <a:latin typeface="Arial"/>
                  <a:ea typeface="Arial"/>
                  <a:cs typeface="Arial"/>
                  <a:sym typeface="Arial"/>
                </a:rPr>
                <a:t>Rehab in Connolly reduced from 8 -12 </a:t>
              </a:r>
              <a:r>
                <a:rPr lang="en-IE">
                  <a:solidFill>
                    <a:schemeClr val="dk1"/>
                  </a:solidFill>
                </a:rPr>
                <a:t>weeks</a:t>
              </a:r>
              <a:r>
                <a:rPr lang="en-IE">
                  <a:solidFill>
                    <a:schemeClr val="dk1"/>
                  </a:solidFill>
                  <a:latin typeface="Arial"/>
                  <a:ea typeface="Arial"/>
                  <a:cs typeface="Arial"/>
                  <a:sym typeface="Arial"/>
                </a:rPr>
                <a:t> to 4 – 6 weeks</a:t>
              </a:r>
              <a:endParaRPr>
                <a:solidFill>
                  <a:schemeClr val="dk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2fb9e157e8e_3_861"/>
          <p:cNvSpPr txBox="1">
            <a:spLocks noGrp="1"/>
          </p:cNvSpPr>
          <p:nvPr>
            <p:ph type="body" idx="1"/>
          </p:nvPr>
        </p:nvSpPr>
        <p:spPr>
          <a:xfrm>
            <a:off x="1440000" y="358850"/>
            <a:ext cx="89379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Patient Education Sessions</a:t>
            </a:r>
            <a:endParaRPr sz="3800"/>
          </a:p>
          <a:p>
            <a:pPr marL="0" lvl="0" indent="0" algn="l" rtl="0">
              <a:spcBef>
                <a:spcPts val="1000"/>
              </a:spcBef>
              <a:spcAft>
                <a:spcPts val="0"/>
              </a:spcAft>
              <a:buNone/>
            </a:pPr>
            <a:endParaRPr sz="3800"/>
          </a:p>
        </p:txBody>
      </p:sp>
      <p:sp>
        <p:nvSpPr>
          <p:cNvPr id="869" name="Google Shape;869;g2fb9e157e8e_3_861"/>
          <p:cNvSpPr/>
          <p:nvPr/>
        </p:nvSpPr>
        <p:spPr>
          <a:xfrm>
            <a:off x="5760523" y="1783022"/>
            <a:ext cx="2041500" cy="1326900"/>
          </a:xfrm>
          <a:prstGeom prst="roundRect">
            <a:avLst>
              <a:gd name="adj" fmla="val 16667"/>
            </a:avLst>
          </a:prstGeom>
          <a:solidFill>
            <a:srgbClr val="75B5B8"/>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g2fb9e157e8e_3_861"/>
          <p:cNvSpPr txBox="1"/>
          <p:nvPr/>
        </p:nvSpPr>
        <p:spPr>
          <a:xfrm>
            <a:off x="5825329" y="1847678"/>
            <a:ext cx="1911900" cy="11976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IE" sz="2000">
                <a:solidFill>
                  <a:schemeClr val="lt1"/>
                </a:solidFill>
                <a:latin typeface="Arial"/>
                <a:ea typeface="Arial"/>
                <a:cs typeface="Arial"/>
                <a:sym typeface="Arial"/>
              </a:rPr>
              <a:t>Cardiovascular Prevention: Primary and Secondary </a:t>
            </a:r>
            <a:endParaRPr sz="2000">
              <a:solidFill>
                <a:schemeClr val="lt1"/>
              </a:solidFill>
              <a:latin typeface="Arial"/>
              <a:ea typeface="Arial"/>
              <a:cs typeface="Arial"/>
              <a:sym typeface="Arial"/>
            </a:endParaRPr>
          </a:p>
        </p:txBody>
      </p:sp>
      <p:sp>
        <p:nvSpPr>
          <p:cNvPr id="871" name="Google Shape;871;g2fb9e157e8e_3_861"/>
          <p:cNvSpPr/>
          <p:nvPr/>
        </p:nvSpPr>
        <p:spPr>
          <a:xfrm>
            <a:off x="5013405" y="2446543"/>
            <a:ext cx="3535800" cy="3535800"/>
          </a:xfrm>
          <a:custGeom>
            <a:avLst/>
            <a:gdLst/>
            <a:ahLst/>
            <a:cxnLst/>
            <a:rect l="l" t="t" r="r" b="b"/>
            <a:pathLst>
              <a:path w="120000" h="120000" extrusionOk="0">
                <a:moveTo>
                  <a:pt x="95146" y="11371"/>
                </a:moveTo>
                <a:lnTo>
                  <a:pt x="95146" y="11371"/>
                </a:lnTo>
                <a:cubicBezTo>
                  <a:pt x="112737" y="24085"/>
                  <a:pt x="122090" y="45307"/>
                  <a:pt x="119605" y="66868"/>
                </a:cubicBezTo>
              </a:path>
            </a:pathLst>
          </a:custGeom>
          <a:noFill/>
          <a:ln w="12700" cap="flat" cmpd="sng">
            <a:solidFill>
              <a:srgbClr val="176B2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g2fb9e157e8e_3_861"/>
          <p:cNvSpPr/>
          <p:nvPr/>
        </p:nvSpPr>
        <p:spPr>
          <a:xfrm>
            <a:off x="7291586" y="4434902"/>
            <a:ext cx="2041500" cy="1326900"/>
          </a:xfrm>
          <a:prstGeom prst="roundRect">
            <a:avLst>
              <a:gd name="adj" fmla="val 16667"/>
            </a:avLst>
          </a:prstGeom>
          <a:solidFill>
            <a:srgbClr val="006A51"/>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g2fb9e157e8e_3_861"/>
          <p:cNvSpPr txBox="1"/>
          <p:nvPr/>
        </p:nvSpPr>
        <p:spPr>
          <a:xfrm>
            <a:off x="7356367" y="4499683"/>
            <a:ext cx="1911900" cy="119760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None/>
            </a:pPr>
            <a:r>
              <a:rPr lang="en-IE" sz="2900">
                <a:solidFill>
                  <a:schemeClr val="lt1"/>
                </a:solidFill>
                <a:latin typeface="Arial"/>
                <a:ea typeface="Arial"/>
                <a:cs typeface="Arial"/>
                <a:sym typeface="Arial"/>
              </a:rPr>
              <a:t>Atrial Fibrillation</a:t>
            </a:r>
            <a:endParaRPr/>
          </a:p>
        </p:txBody>
      </p:sp>
      <p:sp>
        <p:nvSpPr>
          <p:cNvPr id="874" name="Google Shape;874;g2fb9e157e8e_3_861"/>
          <p:cNvSpPr/>
          <p:nvPr/>
        </p:nvSpPr>
        <p:spPr>
          <a:xfrm>
            <a:off x="5013405" y="2446543"/>
            <a:ext cx="3535800" cy="3535800"/>
          </a:xfrm>
          <a:custGeom>
            <a:avLst/>
            <a:gdLst/>
            <a:ahLst/>
            <a:cxnLst/>
            <a:rect l="l" t="t" r="r" b="b"/>
            <a:pathLst>
              <a:path w="120000" h="120000" extrusionOk="0">
                <a:moveTo>
                  <a:pt x="88504" y="112797"/>
                </a:moveTo>
                <a:cubicBezTo>
                  <a:pt x="70715" y="122401"/>
                  <a:pt x="49285" y="122401"/>
                  <a:pt x="31495" y="112797"/>
                </a:cubicBezTo>
              </a:path>
            </a:pathLst>
          </a:custGeom>
          <a:noFill/>
          <a:ln w="12700" cap="flat" cmpd="sng">
            <a:solidFill>
              <a:srgbClr val="149D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g2fb9e157e8e_3_861"/>
          <p:cNvSpPr/>
          <p:nvPr/>
        </p:nvSpPr>
        <p:spPr>
          <a:xfrm>
            <a:off x="4229459" y="4457573"/>
            <a:ext cx="2041500" cy="1326900"/>
          </a:xfrm>
          <a:prstGeom prst="roundRect">
            <a:avLst>
              <a:gd name="adj" fmla="val 16667"/>
            </a:avLst>
          </a:prstGeom>
          <a:solidFill>
            <a:schemeClr val="accent1"/>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g2fb9e157e8e_3_861"/>
          <p:cNvSpPr txBox="1"/>
          <p:nvPr/>
        </p:nvSpPr>
        <p:spPr>
          <a:xfrm>
            <a:off x="4294240" y="4533690"/>
            <a:ext cx="1911900" cy="119760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None/>
            </a:pPr>
            <a:r>
              <a:rPr lang="en-IE" sz="2900">
                <a:solidFill>
                  <a:schemeClr val="lt1"/>
                </a:solidFill>
                <a:latin typeface="Arial"/>
                <a:ea typeface="Arial"/>
                <a:cs typeface="Arial"/>
                <a:sym typeface="Arial"/>
              </a:rPr>
              <a:t>Heart Failure</a:t>
            </a:r>
            <a:endParaRPr/>
          </a:p>
        </p:txBody>
      </p:sp>
      <p:sp>
        <p:nvSpPr>
          <p:cNvPr id="877" name="Google Shape;877;g2fb9e157e8e_3_861"/>
          <p:cNvSpPr/>
          <p:nvPr/>
        </p:nvSpPr>
        <p:spPr>
          <a:xfrm>
            <a:off x="5013405" y="2446543"/>
            <a:ext cx="3535800" cy="3535800"/>
          </a:xfrm>
          <a:custGeom>
            <a:avLst/>
            <a:gdLst/>
            <a:ahLst/>
            <a:cxnLst/>
            <a:rect l="l" t="t" r="r" b="b"/>
            <a:pathLst>
              <a:path w="120000" h="120000" extrusionOk="0">
                <a:moveTo>
                  <a:pt x="394" y="66869"/>
                </a:moveTo>
                <a:lnTo>
                  <a:pt x="394" y="66869"/>
                </a:lnTo>
                <a:cubicBezTo>
                  <a:pt x="-2091" y="45308"/>
                  <a:pt x="7263" y="24085"/>
                  <a:pt x="24853" y="11372"/>
                </a:cubicBezTo>
              </a:path>
            </a:pathLst>
          </a:custGeom>
          <a:noFill/>
          <a:ln w="12700" cap="flat" cmpd="sng">
            <a:solidFill>
              <a:srgbClr val="0C9E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g2fb9e157e8e_3_861"/>
          <p:cNvSpPr txBox="1"/>
          <p:nvPr/>
        </p:nvSpPr>
        <p:spPr>
          <a:xfrm>
            <a:off x="5109400" y="3045283"/>
            <a:ext cx="3343800" cy="1477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E" sz="1800" b="1">
                <a:solidFill>
                  <a:schemeClr val="dk1"/>
                </a:solidFill>
                <a:latin typeface="Arial"/>
                <a:ea typeface="Arial"/>
                <a:cs typeface="Arial"/>
                <a:sym typeface="Arial"/>
              </a:rPr>
              <a:t>Diet </a:t>
            </a:r>
            <a:endParaRPr/>
          </a:p>
          <a:p>
            <a:pPr marL="0" marR="0" lvl="0" indent="0" algn="ctr" rtl="0">
              <a:spcBef>
                <a:spcPts val="0"/>
              </a:spcBef>
              <a:spcAft>
                <a:spcPts val="0"/>
              </a:spcAft>
              <a:buNone/>
            </a:pPr>
            <a:r>
              <a:rPr lang="en-IE" sz="1800" b="1">
                <a:solidFill>
                  <a:schemeClr val="dk1"/>
                </a:solidFill>
                <a:latin typeface="Arial"/>
                <a:ea typeface="Arial"/>
                <a:cs typeface="Arial"/>
                <a:sym typeface="Arial"/>
              </a:rPr>
              <a:t>Exercise</a:t>
            </a:r>
            <a:endParaRPr/>
          </a:p>
          <a:p>
            <a:pPr marL="0" marR="0" lvl="0" indent="0" algn="ctr" rtl="0">
              <a:spcBef>
                <a:spcPts val="0"/>
              </a:spcBef>
              <a:spcAft>
                <a:spcPts val="0"/>
              </a:spcAft>
              <a:buNone/>
            </a:pPr>
            <a:r>
              <a:rPr lang="en-IE" sz="1800" b="1">
                <a:solidFill>
                  <a:schemeClr val="dk1"/>
                </a:solidFill>
                <a:latin typeface="Arial"/>
                <a:ea typeface="Arial"/>
                <a:cs typeface="Arial"/>
                <a:sym typeface="Arial"/>
              </a:rPr>
              <a:t>Smoking Cessation</a:t>
            </a:r>
            <a:endParaRPr/>
          </a:p>
          <a:p>
            <a:pPr marL="0" marR="0" lvl="0" indent="0" algn="ctr" rtl="0">
              <a:spcBef>
                <a:spcPts val="0"/>
              </a:spcBef>
              <a:spcAft>
                <a:spcPts val="0"/>
              </a:spcAft>
              <a:buNone/>
            </a:pPr>
            <a:r>
              <a:rPr lang="en-IE" sz="1800" b="1">
                <a:solidFill>
                  <a:schemeClr val="dk1"/>
                </a:solidFill>
                <a:latin typeface="Arial"/>
                <a:ea typeface="Arial"/>
                <a:cs typeface="Arial"/>
                <a:sym typeface="Arial"/>
              </a:rPr>
              <a:t>Medication compliance</a:t>
            </a:r>
            <a:endParaRPr/>
          </a:p>
        </p:txBody>
      </p:sp>
      <p:sp>
        <p:nvSpPr>
          <p:cNvPr id="879" name="Google Shape;879;g2fb9e157e8e_3_861"/>
          <p:cNvSpPr txBox="1"/>
          <p:nvPr/>
        </p:nvSpPr>
        <p:spPr>
          <a:xfrm>
            <a:off x="10024071" y="4511765"/>
            <a:ext cx="2082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Pulse check</a:t>
            </a:r>
            <a:endParaRPr sz="1800"/>
          </a:p>
          <a:p>
            <a:pPr marL="0" marR="0" lvl="0" indent="0" algn="l" rtl="0">
              <a:spcBef>
                <a:spcPts val="0"/>
              </a:spcBef>
              <a:spcAft>
                <a:spcPts val="0"/>
              </a:spcAft>
              <a:buNone/>
            </a:pPr>
            <a:r>
              <a:rPr lang="en-IE" sz="1800">
                <a:solidFill>
                  <a:schemeClr val="dk1"/>
                </a:solidFill>
                <a:latin typeface="Arial"/>
                <a:ea typeface="Arial"/>
                <a:cs typeface="Arial"/>
                <a:sym typeface="Arial"/>
              </a:rPr>
              <a:t>Symptoms</a:t>
            </a:r>
            <a:endParaRPr sz="1800"/>
          </a:p>
          <a:p>
            <a:pPr marL="0" marR="0" lvl="0" indent="0" algn="l" rtl="0">
              <a:spcBef>
                <a:spcPts val="0"/>
              </a:spcBef>
              <a:spcAft>
                <a:spcPts val="0"/>
              </a:spcAft>
              <a:buNone/>
            </a:pPr>
            <a:r>
              <a:rPr lang="en-IE" sz="1800">
                <a:solidFill>
                  <a:schemeClr val="dk1"/>
                </a:solidFill>
                <a:latin typeface="Arial"/>
                <a:ea typeface="Arial"/>
                <a:cs typeface="Arial"/>
                <a:sym typeface="Arial"/>
              </a:rPr>
              <a:t>Device education</a:t>
            </a:r>
            <a:endParaRPr sz="1800"/>
          </a:p>
          <a:p>
            <a:pPr marL="0" marR="0" lvl="0" indent="0" algn="l" rtl="0">
              <a:spcBef>
                <a:spcPts val="0"/>
              </a:spcBef>
              <a:spcAft>
                <a:spcPts val="0"/>
              </a:spcAft>
              <a:buNone/>
            </a:pPr>
            <a:r>
              <a:rPr lang="en-IE" sz="1800">
                <a:solidFill>
                  <a:schemeClr val="dk1"/>
                </a:solidFill>
                <a:latin typeface="Arial"/>
                <a:ea typeface="Arial"/>
                <a:cs typeface="Arial"/>
                <a:sym typeface="Arial"/>
              </a:rPr>
              <a:t>DOAC counselling</a:t>
            </a:r>
            <a:endParaRPr sz="1800"/>
          </a:p>
        </p:txBody>
      </p:sp>
      <p:sp>
        <p:nvSpPr>
          <p:cNvPr id="880" name="Google Shape;880;g2fb9e157e8e_3_861"/>
          <p:cNvSpPr txBox="1"/>
          <p:nvPr/>
        </p:nvSpPr>
        <p:spPr>
          <a:xfrm>
            <a:off x="1390313" y="4881146"/>
            <a:ext cx="2666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Lifestyle</a:t>
            </a:r>
            <a:endParaRPr/>
          </a:p>
          <a:p>
            <a:pPr marL="0" marR="0" lvl="0" indent="0" algn="l" rtl="0">
              <a:spcBef>
                <a:spcPts val="0"/>
              </a:spcBef>
              <a:spcAft>
                <a:spcPts val="0"/>
              </a:spcAft>
              <a:buNone/>
            </a:pPr>
            <a:r>
              <a:rPr lang="en-IE" sz="1800">
                <a:solidFill>
                  <a:schemeClr val="dk1"/>
                </a:solidFill>
                <a:latin typeface="Arial"/>
                <a:ea typeface="Arial"/>
                <a:cs typeface="Arial"/>
                <a:sym typeface="Arial"/>
              </a:rPr>
              <a:t>Symptom monitoring</a:t>
            </a:r>
            <a:endParaRPr/>
          </a:p>
          <a:p>
            <a:pPr marL="0" marR="0" lvl="0" indent="0" algn="l" rtl="0">
              <a:spcBef>
                <a:spcPts val="0"/>
              </a:spcBef>
              <a:spcAft>
                <a:spcPts val="0"/>
              </a:spcAft>
              <a:buNone/>
            </a:pPr>
            <a:r>
              <a:rPr lang="en-IE" sz="1800">
                <a:solidFill>
                  <a:schemeClr val="dk1"/>
                </a:solidFill>
                <a:latin typeface="Arial"/>
                <a:ea typeface="Arial"/>
                <a:cs typeface="Arial"/>
                <a:sym typeface="Arial"/>
              </a:rPr>
              <a:t>Daily weights</a:t>
            </a:r>
            <a:endParaRPr/>
          </a:p>
          <a:p>
            <a:pPr marL="0" marR="0" lvl="0" indent="0" algn="l" rtl="0">
              <a:spcBef>
                <a:spcPts val="0"/>
              </a:spcBef>
              <a:spcAft>
                <a:spcPts val="0"/>
              </a:spcAft>
              <a:buNone/>
            </a:pPr>
            <a:r>
              <a:rPr lang="en-IE" sz="1800">
                <a:solidFill>
                  <a:schemeClr val="dk1"/>
                </a:solidFill>
                <a:latin typeface="Arial"/>
                <a:ea typeface="Arial"/>
                <a:cs typeface="Arial"/>
                <a:sym typeface="Arial"/>
              </a:rPr>
              <a:t>Diary</a:t>
            </a:r>
            <a:endParaRPr/>
          </a:p>
        </p:txBody>
      </p:sp>
      <p:sp>
        <p:nvSpPr>
          <p:cNvPr id="881" name="Google Shape;881;g2fb9e157e8e_3_861"/>
          <p:cNvSpPr txBox="1"/>
          <p:nvPr/>
        </p:nvSpPr>
        <p:spPr>
          <a:xfrm>
            <a:off x="8611334" y="1800830"/>
            <a:ext cx="2337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Arial"/>
                <a:ea typeface="Arial"/>
                <a:cs typeface="Arial"/>
                <a:sym typeface="Arial"/>
              </a:rPr>
              <a:t>Lipids &amp; BP target management.</a:t>
            </a:r>
            <a:endParaRPr/>
          </a:p>
          <a:p>
            <a:pPr marL="0" marR="0" lvl="0" indent="0" algn="l" rtl="0">
              <a:spcBef>
                <a:spcPts val="0"/>
              </a:spcBef>
              <a:spcAft>
                <a:spcPts val="0"/>
              </a:spcAft>
              <a:buNone/>
            </a:pPr>
            <a:r>
              <a:rPr lang="en-IE" sz="1800">
                <a:solidFill>
                  <a:schemeClr val="dk1"/>
                </a:solidFill>
                <a:latin typeface="Arial"/>
                <a:ea typeface="Arial"/>
                <a:cs typeface="Arial"/>
                <a:sym typeface="Arial"/>
              </a:rPr>
              <a:t>Symptoms</a:t>
            </a:r>
            <a:endParaRPr/>
          </a:p>
          <a:p>
            <a:pPr marL="0" marR="0" lvl="0" indent="0" algn="l" rtl="0">
              <a:spcBef>
                <a:spcPts val="0"/>
              </a:spcBef>
              <a:spcAft>
                <a:spcPts val="0"/>
              </a:spcAft>
              <a:buNone/>
            </a:pPr>
            <a:r>
              <a:rPr lang="en-IE" sz="1800">
                <a:solidFill>
                  <a:schemeClr val="dk1"/>
                </a:solidFill>
                <a:latin typeface="Arial"/>
                <a:ea typeface="Arial"/>
                <a:cs typeface="Arial"/>
                <a:sym typeface="Arial"/>
              </a:rPr>
              <a:t>Post PCI Clinics</a:t>
            </a:r>
            <a:endParaRPr/>
          </a:p>
        </p:txBody>
      </p:sp>
      <p:sp>
        <p:nvSpPr>
          <p:cNvPr id="882" name="Google Shape;882;g2fb9e157e8e_3_861"/>
          <p:cNvSpPr/>
          <p:nvPr/>
        </p:nvSpPr>
        <p:spPr>
          <a:xfrm>
            <a:off x="9401320" y="4939277"/>
            <a:ext cx="615900" cy="345600"/>
          </a:xfrm>
          <a:prstGeom prst="rightArrow">
            <a:avLst>
              <a:gd name="adj1" fmla="val 44338"/>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83" name="Google Shape;883;g2fb9e157e8e_3_861"/>
          <p:cNvPicPr preferRelativeResize="0"/>
          <p:nvPr/>
        </p:nvPicPr>
        <p:blipFill rotWithShape="1">
          <a:blip r:embed="rId3">
            <a:alphaModFix/>
          </a:blip>
          <a:srcRect/>
          <a:stretch/>
        </p:blipFill>
        <p:spPr>
          <a:xfrm>
            <a:off x="367644" y="1069564"/>
            <a:ext cx="2760152" cy="3801674"/>
          </a:xfrm>
          <a:prstGeom prst="rect">
            <a:avLst/>
          </a:prstGeom>
          <a:noFill/>
          <a:ln>
            <a:noFill/>
          </a:ln>
        </p:spPr>
      </p:pic>
      <p:sp>
        <p:nvSpPr>
          <p:cNvPr id="884" name="Google Shape;884;g2fb9e157e8e_3_861"/>
          <p:cNvSpPr/>
          <p:nvPr/>
        </p:nvSpPr>
        <p:spPr>
          <a:xfrm>
            <a:off x="7898736" y="2223801"/>
            <a:ext cx="615900" cy="345600"/>
          </a:xfrm>
          <a:prstGeom prst="rightArrow">
            <a:avLst>
              <a:gd name="adj1" fmla="val 44338"/>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5" name="Google Shape;885;g2fb9e157e8e_3_861"/>
          <p:cNvSpPr/>
          <p:nvPr/>
        </p:nvSpPr>
        <p:spPr>
          <a:xfrm rot="10800000">
            <a:off x="3545295" y="5018626"/>
            <a:ext cx="615900" cy="345600"/>
          </a:xfrm>
          <a:prstGeom prst="rightArrow">
            <a:avLst>
              <a:gd name="adj1" fmla="val 44338"/>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aphicFrame>
        <p:nvGraphicFramePr>
          <p:cNvPr id="891" name="Google Shape;891;g2fb9e157e8e_2_157"/>
          <p:cNvGraphicFramePr/>
          <p:nvPr/>
        </p:nvGraphicFramePr>
        <p:xfrm>
          <a:off x="738053" y="2216177"/>
          <a:ext cx="11207400" cy="4721162"/>
        </p:xfrm>
        <a:graphic>
          <a:graphicData uri="http://schemas.openxmlformats.org/drawingml/2006/table">
            <a:tbl>
              <a:tblPr>
                <a:noFill/>
                <a:tableStyleId>{C8C91250-4536-45E2-A544-148F570DDBED}</a:tableStyleId>
              </a:tblPr>
              <a:tblGrid>
                <a:gridCol w="2801850">
                  <a:extLst>
                    <a:ext uri="{9D8B030D-6E8A-4147-A177-3AD203B41FA5}">
                      <a16:colId xmlns:a16="http://schemas.microsoft.com/office/drawing/2014/main" val="20000"/>
                    </a:ext>
                  </a:extLst>
                </a:gridCol>
                <a:gridCol w="2801850">
                  <a:extLst>
                    <a:ext uri="{9D8B030D-6E8A-4147-A177-3AD203B41FA5}">
                      <a16:colId xmlns:a16="http://schemas.microsoft.com/office/drawing/2014/main" val="20001"/>
                    </a:ext>
                  </a:extLst>
                </a:gridCol>
                <a:gridCol w="2801850">
                  <a:extLst>
                    <a:ext uri="{9D8B030D-6E8A-4147-A177-3AD203B41FA5}">
                      <a16:colId xmlns:a16="http://schemas.microsoft.com/office/drawing/2014/main" val="20002"/>
                    </a:ext>
                  </a:extLst>
                </a:gridCol>
                <a:gridCol w="2801850">
                  <a:extLst>
                    <a:ext uri="{9D8B030D-6E8A-4147-A177-3AD203B41FA5}">
                      <a16:colId xmlns:a16="http://schemas.microsoft.com/office/drawing/2014/main" val="20003"/>
                    </a:ext>
                  </a:extLst>
                </a:gridCol>
              </a:tblGrid>
              <a:tr h="569625">
                <a:tc>
                  <a:txBody>
                    <a:bodyPr/>
                    <a:lstStyle/>
                    <a:p>
                      <a:pPr marL="0" marR="0" lvl="0" indent="0" algn="ctr" rtl="0">
                        <a:lnSpc>
                          <a:spcPct val="209950"/>
                        </a:lnSpc>
                        <a:spcBef>
                          <a:spcPts val="0"/>
                        </a:spcBef>
                        <a:spcAft>
                          <a:spcPts val="0"/>
                        </a:spcAft>
                        <a:buNone/>
                      </a:pPr>
                      <a:r>
                        <a:rPr lang="en-IE" sz="2000" b="1" u="none" strike="noStrike" cap="none">
                          <a:solidFill>
                            <a:srgbClr val="6FAB46"/>
                          </a:solidFill>
                        </a:rPr>
                        <a:t>STRENGTHS</a:t>
                      </a:r>
                      <a:endParaRPr sz="700" b="1" u="none" strike="noStrike" cap="none">
                        <a:solidFill>
                          <a:srgbClr val="6FAB46"/>
                        </a:solidFill>
                      </a:endParaRPr>
                    </a:p>
                  </a:txBody>
                  <a:tcPr marL="127000" marR="127000" marT="127000" marB="127000" anchor="b">
                    <a:lnL w="9525" cap="flat" cmpd="sng">
                      <a:solidFill>
                        <a:srgbClr val="000000"/>
                      </a:solidFill>
                      <a:prstDash val="solid"/>
                      <a:round/>
                      <a:headEnd type="none" w="sm" len="sm"/>
                      <a:tailEnd type="none" w="sm" len="sm"/>
                    </a:lnL>
                    <a:lnR w="95250" cap="flat" cmpd="sng">
                      <a:solidFill>
                        <a:srgbClr val="13538A"/>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209950"/>
                        </a:lnSpc>
                        <a:spcBef>
                          <a:spcPts val="0"/>
                        </a:spcBef>
                        <a:spcAft>
                          <a:spcPts val="0"/>
                        </a:spcAft>
                        <a:buNone/>
                      </a:pPr>
                      <a:r>
                        <a:rPr lang="en-IE" sz="2000" b="1" u="none" strike="noStrike" cap="none">
                          <a:solidFill>
                            <a:srgbClr val="47A9DE"/>
                          </a:solidFill>
                        </a:rPr>
                        <a:t>WEAKNESSES</a:t>
                      </a:r>
                      <a:endParaRPr sz="700" b="1" u="none" strike="noStrike" cap="none">
                        <a:solidFill>
                          <a:srgbClr val="47A9DE"/>
                        </a:solidFill>
                      </a:endParaRPr>
                    </a:p>
                  </a:txBody>
                  <a:tcPr marL="127000" marR="127000" marT="127000" marB="127000" anchor="b">
                    <a:lnL w="95250" cap="flat" cmpd="sng">
                      <a:solidFill>
                        <a:srgbClr val="13538A"/>
                      </a:solidFill>
                      <a:prstDash val="solid"/>
                      <a:round/>
                      <a:headEnd type="none" w="sm" len="sm"/>
                      <a:tailEnd type="none" w="sm" len="sm"/>
                    </a:lnL>
                    <a:lnR w="95250" cap="flat" cmpd="sng">
                      <a:solidFill>
                        <a:srgbClr val="13538A"/>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209950"/>
                        </a:lnSpc>
                        <a:spcBef>
                          <a:spcPts val="0"/>
                        </a:spcBef>
                        <a:spcAft>
                          <a:spcPts val="0"/>
                        </a:spcAft>
                        <a:buNone/>
                      </a:pPr>
                      <a:r>
                        <a:rPr lang="en-IE" sz="2000" b="1" u="none" strike="noStrike" cap="none">
                          <a:solidFill>
                            <a:srgbClr val="073763"/>
                          </a:solidFill>
                        </a:rPr>
                        <a:t>OPPORTUNITIES</a:t>
                      </a:r>
                      <a:endParaRPr sz="700" b="1" u="none" strike="noStrike" cap="none">
                        <a:solidFill>
                          <a:srgbClr val="073763"/>
                        </a:solidFill>
                      </a:endParaRPr>
                    </a:p>
                  </a:txBody>
                  <a:tcPr marL="127000" marR="127000" marT="127000" marB="127000" anchor="b">
                    <a:lnL w="95250" cap="flat" cmpd="sng">
                      <a:solidFill>
                        <a:srgbClr val="13538A"/>
                      </a:solidFill>
                      <a:prstDash val="solid"/>
                      <a:round/>
                      <a:headEnd type="none" w="sm" len="sm"/>
                      <a:tailEnd type="none" w="sm" len="sm"/>
                    </a:lnL>
                    <a:lnR w="95250" cap="flat" cmpd="sng">
                      <a:solidFill>
                        <a:srgbClr val="13538A"/>
                      </a:solidFill>
                      <a:prstDash val="solid"/>
                      <a:round/>
                      <a:headEnd type="none" w="sm" len="sm"/>
                      <a:tailEnd type="none" w="sm" len="sm"/>
                    </a:lnR>
                    <a:lnT w="9525" cap="flat" cmpd="sng">
                      <a:solidFill>
                        <a:srgbClr val="13538A"/>
                      </a:solidFill>
                      <a:prstDash val="solid"/>
                      <a:round/>
                      <a:headEnd type="none" w="sm" len="sm"/>
                      <a:tailEnd type="none" w="sm" len="sm"/>
                    </a:lnT>
                    <a:lnB w="9525" cap="flat" cmpd="sng">
                      <a:solidFill>
                        <a:srgbClr val="13538A"/>
                      </a:solidFill>
                      <a:prstDash val="solid"/>
                      <a:round/>
                      <a:headEnd type="none" w="sm" len="sm"/>
                      <a:tailEnd type="none" w="sm" len="sm"/>
                    </a:lnB>
                    <a:solidFill>
                      <a:srgbClr val="FFFFFF"/>
                    </a:solidFill>
                  </a:tcPr>
                </a:tc>
                <a:tc>
                  <a:txBody>
                    <a:bodyPr/>
                    <a:lstStyle/>
                    <a:p>
                      <a:pPr marL="0" marR="0" lvl="0" indent="0" algn="ctr" rtl="0">
                        <a:lnSpc>
                          <a:spcPct val="209950"/>
                        </a:lnSpc>
                        <a:spcBef>
                          <a:spcPts val="0"/>
                        </a:spcBef>
                        <a:spcAft>
                          <a:spcPts val="0"/>
                        </a:spcAft>
                        <a:buNone/>
                      </a:pPr>
                      <a:r>
                        <a:rPr lang="en-IE" sz="2000" b="1" u="none" strike="noStrike" cap="none">
                          <a:solidFill>
                            <a:srgbClr val="FF0000"/>
                          </a:solidFill>
                        </a:rPr>
                        <a:t>THREATS</a:t>
                      </a:r>
                      <a:endParaRPr sz="700" b="1" u="none" strike="noStrike" cap="none">
                        <a:solidFill>
                          <a:srgbClr val="FF0000"/>
                        </a:solidFill>
                      </a:endParaRPr>
                    </a:p>
                  </a:txBody>
                  <a:tcPr marL="127000" marR="127000" marT="127000" marB="127000" anchor="b">
                    <a:lnL w="95250" cap="flat" cmpd="sng">
                      <a:solidFill>
                        <a:srgbClr val="13538A"/>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809000">
                <a:tc>
                  <a:txBody>
                    <a:bodyPr/>
                    <a:lstStyle/>
                    <a:p>
                      <a:pPr marL="269999" marR="0" lvl="0" indent="-190500" algn="l" rtl="0">
                        <a:lnSpc>
                          <a:spcPct val="205333"/>
                        </a:lnSpc>
                        <a:spcBef>
                          <a:spcPts val="0"/>
                        </a:spcBef>
                        <a:spcAft>
                          <a:spcPts val="0"/>
                        </a:spcAft>
                        <a:buClr>
                          <a:srgbClr val="191919"/>
                        </a:buClr>
                        <a:buSzPts val="1500"/>
                        <a:buChar char="●"/>
                      </a:pPr>
                      <a:r>
                        <a:rPr lang="en-IE" sz="1500" u="none" strike="noStrike" cap="none">
                          <a:solidFill>
                            <a:srgbClr val="191919"/>
                          </a:solidFill>
                        </a:rPr>
                        <a:t>Good Leadership</a:t>
                      </a:r>
                      <a:endParaRPr sz="700" u="none" strike="noStrike" cap="none"/>
                    </a:p>
                    <a:p>
                      <a:pPr marL="269999" marR="0" lvl="0" indent="-190500" algn="l" rtl="0">
                        <a:lnSpc>
                          <a:spcPct val="205333"/>
                        </a:lnSpc>
                        <a:spcBef>
                          <a:spcPts val="0"/>
                        </a:spcBef>
                        <a:spcAft>
                          <a:spcPts val="0"/>
                        </a:spcAft>
                        <a:buClr>
                          <a:srgbClr val="191919"/>
                        </a:buClr>
                        <a:buSzPts val="1500"/>
                        <a:buChar char="●"/>
                      </a:pPr>
                      <a:r>
                        <a:rPr lang="en-IE" sz="1500" u="none" strike="noStrike" cap="none">
                          <a:solidFill>
                            <a:srgbClr val="191919"/>
                          </a:solidFill>
                        </a:rPr>
                        <a:t>Enthusiastic Staff</a:t>
                      </a:r>
                      <a:endParaRPr/>
                    </a:p>
                    <a:p>
                      <a:pPr marL="269999" marR="0" lvl="0" indent="-190500" algn="l" rtl="0">
                        <a:lnSpc>
                          <a:spcPct val="205333"/>
                        </a:lnSpc>
                        <a:spcBef>
                          <a:spcPts val="0"/>
                        </a:spcBef>
                        <a:spcAft>
                          <a:spcPts val="0"/>
                        </a:spcAft>
                        <a:buClr>
                          <a:srgbClr val="191919"/>
                        </a:buClr>
                        <a:buSzPts val="1500"/>
                        <a:buChar char="●"/>
                      </a:pPr>
                      <a:r>
                        <a:rPr lang="en-IE" sz="1500" u="none" strike="noStrike" cap="none">
                          <a:solidFill>
                            <a:srgbClr val="191919"/>
                          </a:solidFill>
                        </a:rPr>
                        <a:t>Common values</a:t>
                      </a:r>
                      <a:endParaRPr/>
                    </a:p>
                    <a:p>
                      <a:pPr marL="269999" marR="0" lvl="0" indent="-190500" algn="l" rtl="0">
                        <a:lnSpc>
                          <a:spcPct val="205333"/>
                        </a:lnSpc>
                        <a:spcBef>
                          <a:spcPts val="0"/>
                        </a:spcBef>
                        <a:spcAft>
                          <a:spcPts val="0"/>
                        </a:spcAft>
                        <a:buClr>
                          <a:srgbClr val="191919"/>
                        </a:buClr>
                        <a:buSzPts val="1500"/>
                        <a:buChar char="●"/>
                      </a:pPr>
                      <a:r>
                        <a:rPr lang="en-IE" sz="1500" u="none" strike="noStrike" cap="none">
                          <a:solidFill>
                            <a:srgbClr val="191919"/>
                          </a:solidFill>
                        </a:rPr>
                        <a:t>Stakeholder engagement</a:t>
                      </a:r>
                      <a:endParaRPr/>
                    </a:p>
                    <a:p>
                      <a:pPr marL="269999" marR="0" lvl="0" indent="-190500" algn="l" rtl="0">
                        <a:lnSpc>
                          <a:spcPct val="205333"/>
                        </a:lnSpc>
                        <a:spcBef>
                          <a:spcPts val="0"/>
                        </a:spcBef>
                        <a:spcAft>
                          <a:spcPts val="0"/>
                        </a:spcAft>
                        <a:buClr>
                          <a:srgbClr val="191919"/>
                        </a:buClr>
                        <a:buSzPts val="1500"/>
                        <a:buChar char="●"/>
                      </a:pPr>
                      <a:r>
                        <a:rPr lang="en-IE" sz="1500" u="none" strike="noStrike" cap="none">
                          <a:solidFill>
                            <a:srgbClr val="191919"/>
                          </a:solidFill>
                        </a:rPr>
                        <a:t>Clinical governance arrangements</a:t>
                      </a:r>
                      <a:endParaRPr sz="1500" u="none" strike="noStrike" cap="none">
                        <a:solidFill>
                          <a:srgbClr val="191919"/>
                        </a:solidFill>
                      </a:endParaRPr>
                    </a:p>
                  </a:txBody>
                  <a:tcPr marL="127000" marR="127000" marT="127000" marB="127000">
                    <a:lnL w="9525" cap="flat" cmpd="sng">
                      <a:solidFill>
                        <a:srgbClr val="000000"/>
                      </a:solidFill>
                      <a:prstDash val="solid"/>
                      <a:round/>
                      <a:headEnd type="none" w="sm" len="sm"/>
                      <a:tailEnd type="none" w="sm" len="sm"/>
                    </a:lnL>
                    <a:lnR w="95250" cap="flat" cmpd="sng">
                      <a:solidFill>
                        <a:srgbClr val="13538A"/>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No roadmap</a:t>
                      </a:r>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Need for Integrated IT infrastructure</a:t>
                      </a:r>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Staffing - not at full allocation</a:t>
                      </a:r>
                      <a:endParaRPr sz="1500" u="none" strike="noStrike" cap="none">
                        <a:solidFill>
                          <a:srgbClr val="191919"/>
                        </a:solidFill>
                      </a:endParaRPr>
                    </a:p>
                  </a:txBody>
                  <a:tcPr marL="127000" marR="127000" marT="127000" marB="127000">
                    <a:lnL w="95250" cap="flat" cmpd="sng">
                      <a:solidFill>
                        <a:srgbClr val="13538A"/>
                      </a:solidFill>
                      <a:prstDash val="solid"/>
                      <a:round/>
                      <a:headEnd type="none" w="sm" len="sm"/>
                      <a:tailEnd type="none" w="sm" len="sm"/>
                    </a:lnL>
                    <a:lnR w="95250" cap="flat" cmpd="sng">
                      <a:solidFill>
                        <a:srgbClr val="13538A"/>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Increase capacity</a:t>
                      </a:r>
                      <a:endParaRPr sz="700" u="none" strike="noStrike" cap="none"/>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Multi-disciplinary working arrangements</a:t>
                      </a:r>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Growth of clinics, on-site and satellite</a:t>
                      </a:r>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Patient experience evaluation</a:t>
                      </a:r>
                      <a:endParaRPr sz="1500" u="none" strike="noStrike" cap="none">
                        <a:solidFill>
                          <a:srgbClr val="191919"/>
                        </a:solidFill>
                      </a:endParaRPr>
                    </a:p>
                  </a:txBody>
                  <a:tcPr marL="127000" marR="127000" marT="127000" marB="127000">
                    <a:lnL w="95250" cap="flat" cmpd="sng">
                      <a:solidFill>
                        <a:srgbClr val="13538A"/>
                      </a:solidFill>
                      <a:prstDash val="solid"/>
                      <a:round/>
                      <a:headEnd type="none" w="sm" len="sm"/>
                      <a:tailEnd type="none" w="sm" len="sm"/>
                    </a:lnL>
                    <a:lnR w="95250" cap="flat" cmpd="sng">
                      <a:solidFill>
                        <a:srgbClr val="13538A"/>
                      </a:solidFill>
                      <a:prstDash val="solid"/>
                      <a:round/>
                      <a:headEnd type="none" w="sm" len="sm"/>
                      <a:tailEnd type="none" w="sm" len="sm"/>
                    </a:lnR>
                    <a:lnT w="9525" cap="flat" cmpd="sng">
                      <a:solidFill>
                        <a:srgbClr val="13538A"/>
                      </a:solidFill>
                      <a:prstDash val="solid"/>
                      <a:round/>
                      <a:headEnd type="none" w="sm" len="sm"/>
                      <a:tailEnd type="none" w="sm" len="sm"/>
                    </a:lnT>
                    <a:lnB w="9525" cap="flat" cmpd="sng">
                      <a:solidFill>
                        <a:srgbClr val="13538A"/>
                      </a:solidFill>
                      <a:prstDash val="solid"/>
                      <a:round/>
                      <a:headEnd type="none" w="sm" len="sm"/>
                      <a:tailEnd type="none" w="sm" len="sm"/>
                    </a:lnB>
                    <a:solidFill>
                      <a:srgbClr val="FFFFFF"/>
                    </a:solidFill>
                  </a:tcPr>
                </a:tc>
                <a:tc>
                  <a:txBody>
                    <a:bodyPr/>
                    <a:lstStyle/>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Lack of IT system / automated processes</a:t>
                      </a:r>
                      <a:endParaRPr sz="700" u="none" strike="noStrike" cap="none"/>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Recruitment and retention difficulties</a:t>
                      </a:r>
                      <a:endParaRPr sz="1500">
                        <a:solidFill>
                          <a:srgbClr val="191919"/>
                        </a:solidFill>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Admin burden on clinicians</a:t>
                      </a:r>
                      <a:endParaRPr sz="1500" u="none" strike="noStrike" cap="none">
                        <a:solidFill>
                          <a:srgbClr val="191919"/>
                        </a:solidFill>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Ongoing Funding</a:t>
                      </a:r>
                      <a:endParaRPr/>
                    </a:p>
                    <a:p>
                      <a:pPr marL="457200" marR="0" lvl="0" indent="-323850" algn="l" rtl="0">
                        <a:lnSpc>
                          <a:spcPct val="205333"/>
                        </a:lnSpc>
                        <a:spcBef>
                          <a:spcPts val="0"/>
                        </a:spcBef>
                        <a:spcAft>
                          <a:spcPts val="0"/>
                        </a:spcAft>
                        <a:buClr>
                          <a:srgbClr val="191919"/>
                        </a:buClr>
                        <a:buSzPts val="1500"/>
                        <a:buChar char="●"/>
                      </a:pPr>
                      <a:r>
                        <a:rPr lang="en-IE" sz="1500" u="none" strike="noStrike" cap="none">
                          <a:solidFill>
                            <a:srgbClr val="191919"/>
                          </a:solidFill>
                        </a:rPr>
                        <a:t>Climate/Sustainability </a:t>
                      </a:r>
                      <a:endParaRPr sz="1500" u="none" strike="noStrike" cap="none">
                        <a:solidFill>
                          <a:srgbClr val="191919"/>
                        </a:solidFill>
                      </a:endParaRPr>
                    </a:p>
                  </a:txBody>
                  <a:tcPr marL="127000" marR="127000" marT="127000" marB="127000">
                    <a:lnL w="95250" cap="flat" cmpd="sng">
                      <a:solidFill>
                        <a:srgbClr val="13538A"/>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892" name="Google Shape;892;g2fb9e157e8e_2_157"/>
          <p:cNvPicPr preferRelativeResize="0"/>
          <p:nvPr/>
        </p:nvPicPr>
        <p:blipFill>
          <a:blip r:embed="rId3">
            <a:alphaModFix/>
          </a:blip>
          <a:stretch>
            <a:fillRect/>
          </a:stretch>
        </p:blipFill>
        <p:spPr>
          <a:xfrm>
            <a:off x="879712" y="137475"/>
            <a:ext cx="2211925" cy="2211900"/>
          </a:xfrm>
          <a:prstGeom prst="rect">
            <a:avLst/>
          </a:prstGeom>
          <a:noFill/>
          <a:ln>
            <a:noFill/>
          </a:ln>
        </p:spPr>
      </p:pic>
      <p:pic>
        <p:nvPicPr>
          <p:cNvPr id="893" name="Google Shape;893;g2fb9e157e8e_2_157"/>
          <p:cNvPicPr preferRelativeResize="0"/>
          <p:nvPr/>
        </p:nvPicPr>
        <p:blipFill>
          <a:blip r:embed="rId4">
            <a:alphaModFix/>
          </a:blip>
          <a:stretch>
            <a:fillRect/>
          </a:stretch>
        </p:blipFill>
        <p:spPr>
          <a:xfrm>
            <a:off x="3691888" y="81175"/>
            <a:ext cx="2298600" cy="2298600"/>
          </a:xfrm>
          <a:prstGeom prst="rect">
            <a:avLst/>
          </a:prstGeom>
          <a:noFill/>
          <a:ln>
            <a:noFill/>
          </a:ln>
        </p:spPr>
      </p:pic>
      <p:pic>
        <p:nvPicPr>
          <p:cNvPr id="894" name="Google Shape;894;g2fb9e157e8e_2_157"/>
          <p:cNvPicPr preferRelativeResize="0"/>
          <p:nvPr/>
        </p:nvPicPr>
        <p:blipFill>
          <a:blip r:embed="rId5">
            <a:alphaModFix/>
          </a:blip>
          <a:stretch>
            <a:fillRect/>
          </a:stretch>
        </p:blipFill>
        <p:spPr>
          <a:xfrm>
            <a:off x="9414537" y="50775"/>
            <a:ext cx="2298600" cy="2298600"/>
          </a:xfrm>
          <a:prstGeom prst="rect">
            <a:avLst/>
          </a:prstGeom>
          <a:noFill/>
          <a:ln>
            <a:noFill/>
          </a:ln>
        </p:spPr>
      </p:pic>
      <p:pic>
        <p:nvPicPr>
          <p:cNvPr id="895" name="Google Shape;895;g2fb9e157e8e_2_157"/>
          <p:cNvPicPr preferRelativeResize="0"/>
          <p:nvPr/>
        </p:nvPicPr>
        <p:blipFill>
          <a:blip r:embed="rId6">
            <a:alphaModFix/>
          </a:blip>
          <a:stretch>
            <a:fillRect/>
          </a:stretch>
        </p:blipFill>
        <p:spPr>
          <a:xfrm>
            <a:off x="6498336" y="81175"/>
            <a:ext cx="2298600" cy="2298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2fb9e157e8e_0_319"/>
          <p:cNvSpPr txBox="1"/>
          <p:nvPr/>
        </p:nvSpPr>
        <p:spPr>
          <a:xfrm>
            <a:off x="404950" y="2400525"/>
            <a:ext cx="11588100" cy="1294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IE" sz="5100" b="1">
                <a:solidFill>
                  <a:schemeClr val="lt1"/>
                </a:solidFill>
              </a:rPr>
              <a:t>Case Study: </a:t>
            </a:r>
            <a:endParaRPr sz="5100" b="1">
              <a:solidFill>
                <a:schemeClr val="lt1"/>
              </a:solidFill>
            </a:endParaRPr>
          </a:p>
          <a:p>
            <a:pPr marL="0" marR="0" lvl="0" indent="0" algn="l" rtl="0">
              <a:lnSpc>
                <a:spcPct val="90000"/>
              </a:lnSpc>
              <a:spcBef>
                <a:spcPts val="0"/>
              </a:spcBef>
              <a:spcAft>
                <a:spcPts val="0"/>
              </a:spcAft>
              <a:buClr>
                <a:schemeClr val="dk1"/>
              </a:buClr>
              <a:buSzPts val="1100"/>
              <a:buFont typeface="Arial"/>
              <a:buNone/>
            </a:pPr>
            <a:r>
              <a:rPr lang="en-IE" sz="2900" b="1" i="0" u="none" strike="noStrike" cap="none">
                <a:solidFill>
                  <a:schemeClr val="lt1"/>
                </a:solidFill>
                <a:latin typeface="Arial"/>
                <a:ea typeface="Arial"/>
                <a:cs typeface="Arial"/>
                <a:sym typeface="Arial"/>
              </a:rPr>
              <a:t>Supporting achievement of the WLAP 2024:</a:t>
            </a:r>
            <a:endParaRPr sz="29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IE" sz="2900" b="1" i="0" u="none" strike="noStrike" cap="none">
                <a:solidFill>
                  <a:schemeClr val="lt1"/>
                </a:solidFill>
                <a:latin typeface="Arial"/>
                <a:ea typeface="Arial"/>
                <a:cs typeface="Arial"/>
                <a:sym typeface="Arial"/>
              </a:rPr>
              <a:t>reducing wait times and improving access for outpatients referred to cardiology to improve patient experience &amp; outcomes</a:t>
            </a:r>
            <a:endParaRPr sz="29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9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6100"/>
              <a:buFont typeface="Arial"/>
              <a:buNone/>
            </a:pPr>
            <a:endParaRPr sz="2900" b="1" i="0" u="none" strike="noStrike" cap="none">
              <a:solidFill>
                <a:schemeClr val="lt1"/>
              </a:solidFill>
              <a:latin typeface="Arial"/>
              <a:ea typeface="Arial"/>
              <a:cs typeface="Arial"/>
              <a:sym typeface="Arial"/>
            </a:endParaRPr>
          </a:p>
        </p:txBody>
      </p:sp>
      <p:sp>
        <p:nvSpPr>
          <p:cNvPr id="907" name="Google Shape;907;g2fb9e157e8e_0_319"/>
          <p:cNvSpPr/>
          <p:nvPr/>
        </p:nvSpPr>
        <p:spPr>
          <a:xfrm>
            <a:off x="336917" y="4498933"/>
            <a:ext cx="5781000" cy="328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IE" sz="2100" b="1" i="0" u="none" strike="noStrike" cap="none">
                <a:solidFill>
                  <a:schemeClr val="lt1"/>
                </a:solidFill>
                <a:latin typeface="Arial"/>
                <a:ea typeface="Arial"/>
                <a:cs typeface="Arial"/>
                <a:sym typeface="Arial"/>
              </a:rPr>
              <a:t>5 September, Convention Centre Dublin</a:t>
            </a:r>
            <a:endParaRPr sz="1400" b="0" i="0" u="none" strike="noStrike" cap="none">
              <a:solidFill>
                <a:srgbClr val="000000"/>
              </a:solidFill>
              <a:latin typeface="Arial"/>
              <a:ea typeface="Arial"/>
              <a:cs typeface="Arial"/>
              <a:sym typeface="Arial"/>
            </a:endParaRPr>
          </a:p>
        </p:txBody>
      </p:sp>
      <p:pic>
        <p:nvPicPr>
          <p:cNvPr id="908" name="Google Shape;908;g2fb9e157e8e_0_319"/>
          <p:cNvPicPr preferRelativeResize="0"/>
          <p:nvPr/>
        </p:nvPicPr>
        <p:blipFill rotWithShape="1">
          <a:blip r:embed="rId3">
            <a:alphaModFix/>
          </a:blip>
          <a:srcRect/>
          <a:stretch/>
        </p:blipFill>
        <p:spPr>
          <a:xfrm>
            <a:off x="495850" y="5750299"/>
            <a:ext cx="2390467" cy="845200"/>
          </a:xfrm>
          <a:prstGeom prst="rect">
            <a:avLst/>
          </a:prstGeom>
          <a:noFill/>
          <a:ln>
            <a:noFill/>
          </a:ln>
        </p:spPr>
      </p:pic>
      <p:sp>
        <p:nvSpPr>
          <p:cNvPr id="909" name="Google Shape;909;g2fb9e157e8e_0_319"/>
          <p:cNvSpPr txBox="1"/>
          <p:nvPr/>
        </p:nvSpPr>
        <p:spPr>
          <a:xfrm>
            <a:off x="3570700" y="5259700"/>
            <a:ext cx="8116200" cy="14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E" sz="2500"/>
              <a:t>Dr Susan Connolly</a:t>
            </a:r>
            <a:endParaRPr sz="2500"/>
          </a:p>
          <a:p>
            <a:pPr marL="0" lvl="0" indent="0" algn="l" rtl="0">
              <a:spcBef>
                <a:spcPts val="0"/>
              </a:spcBef>
              <a:spcAft>
                <a:spcPts val="0"/>
              </a:spcAft>
              <a:buNone/>
            </a:pPr>
            <a:r>
              <a:rPr lang="en-IE" sz="2500"/>
              <a:t>Consultant Cardiologist, Integrated Care</a:t>
            </a:r>
            <a:endParaRPr sz="2500"/>
          </a:p>
          <a:p>
            <a:pPr marL="0" lvl="0" indent="0" algn="l" rtl="0">
              <a:spcBef>
                <a:spcPts val="0"/>
              </a:spcBef>
              <a:spcAft>
                <a:spcPts val="0"/>
              </a:spcAft>
              <a:buNone/>
            </a:pPr>
            <a:r>
              <a:rPr lang="en-IE" sz="2500"/>
              <a:t>Galway University Hospital &amp; Galway City Hub</a:t>
            </a:r>
            <a:endParaRPr sz="2500"/>
          </a:p>
        </p:txBody>
      </p:sp>
      <p:sp>
        <p:nvSpPr>
          <p:cNvPr id="910" name="Google Shape;910;g2fb9e157e8e_0_319"/>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dk1"/>
                </a:solidFill>
                <a:latin typeface="Arial"/>
                <a:ea typeface="Arial"/>
                <a:cs typeface="Arial"/>
                <a:sym typeface="Arial"/>
              </a:rPr>
              <a:t>25</a:t>
            </a:fld>
            <a:endParaRPr sz="1300" b="1"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2fb9e157e8e_0_326"/>
          <p:cNvSpPr txBox="1">
            <a:spLocks noGrp="1"/>
          </p:cNvSpPr>
          <p:nvPr>
            <p:ph type="body" idx="1"/>
          </p:nvPr>
        </p:nvSpPr>
        <p:spPr>
          <a:xfrm>
            <a:off x="1419025" y="527300"/>
            <a:ext cx="99060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IE" sz="3800"/>
              <a:t>ECC and Waiting List Action Project 2024</a:t>
            </a:r>
            <a:endParaRPr sz="3800"/>
          </a:p>
          <a:p>
            <a:pPr marL="0" lvl="0" indent="0" algn="l" rtl="0">
              <a:lnSpc>
                <a:spcPct val="90000"/>
              </a:lnSpc>
              <a:spcBef>
                <a:spcPts val="0"/>
              </a:spcBef>
              <a:spcAft>
                <a:spcPts val="0"/>
              </a:spcAft>
              <a:buClr>
                <a:schemeClr val="dk1"/>
              </a:buClr>
              <a:buSzPts val="1100"/>
              <a:buFont typeface="Arial"/>
              <a:buNone/>
            </a:pPr>
            <a:endParaRPr sz="3800"/>
          </a:p>
          <a:p>
            <a:pPr marL="0" lvl="0" indent="0" algn="l" rtl="0">
              <a:lnSpc>
                <a:spcPct val="90000"/>
              </a:lnSpc>
              <a:spcBef>
                <a:spcPts val="0"/>
              </a:spcBef>
              <a:spcAft>
                <a:spcPts val="0"/>
              </a:spcAft>
              <a:buClr>
                <a:srgbClr val="75B5B8"/>
              </a:buClr>
              <a:buSzPts val="3200"/>
              <a:buNone/>
            </a:pPr>
            <a:endParaRPr sz="3800"/>
          </a:p>
          <a:p>
            <a:pPr marL="0" lvl="0" indent="0" algn="l" rtl="0">
              <a:lnSpc>
                <a:spcPct val="120000"/>
              </a:lnSpc>
              <a:spcBef>
                <a:spcPts val="0"/>
              </a:spcBef>
              <a:spcAft>
                <a:spcPts val="0"/>
              </a:spcAft>
              <a:buClr>
                <a:srgbClr val="75B5B8"/>
              </a:buClr>
              <a:buSzPts val="2000"/>
              <a:buNone/>
            </a:pPr>
            <a:endParaRPr sz="3800"/>
          </a:p>
        </p:txBody>
      </p:sp>
      <p:sp>
        <p:nvSpPr>
          <p:cNvPr id="916" name="Google Shape;916;g2fb9e157e8e_0_326"/>
          <p:cNvSpPr txBox="1">
            <a:spLocks noGrp="1"/>
          </p:cNvSpPr>
          <p:nvPr>
            <p:ph type="body" idx="2"/>
          </p:nvPr>
        </p:nvSpPr>
        <p:spPr>
          <a:xfrm>
            <a:off x="1677900" y="1673950"/>
            <a:ext cx="9329400" cy="2730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005E52"/>
              </a:buClr>
              <a:buSzPts val="2100"/>
              <a:buNone/>
            </a:pPr>
            <a:r>
              <a:rPr lang="en-IE" sz="1800" b="1">
                <a:solidFill>
                  <a:srgbClr val="005E52"/>
                </a:solidFill>
              </a:rPr>
              <a:t>Aim</a:t>
            </a:r>
            <a:endParaRPr sz="1800" b="1"/>
          </a:p>
          <a:p>
            <a:pPr marL="0" lvl="0" indent="0" algn="l" rtl="0">
              <a:lnSpc>
                <a:spcPct val="140000"/>
              </a:lnSpc>
              <a:spcBef>
                <a:spcPts val="1000"/>
              </a:spcBef>
              <a:spcAft>
                <a:spcPts val="0"/>
              </a:spcAft>
              <a:buClr>
                <a:schemeClr val="dk1"/>
              </a:buClr>
              <a:buSzPts val="1100"/>
              <a:buFont typeface="Arial"/>
              <a:buNone/>
            </a:pPr>
            <a:r>
              <a:rPr lang="en-IE" sz="1500"/>
              <a:t>Develop Standard Operating Procedures to enable the integrated care hub, in partnership with acute cardiology in aligned hospital, to optimise their impact on the OPD waiting lists in four sites.</a:t>
            </a:r>
            <a:endParaRPr sz="1500"/>
          </a:p>
          <a:p>
            <a:pPr marL="0" lvl="0" indent="0" algn="l" rtl="0">
              <a:lnSpc>
                <a:spcPct val="140000"/>
              </a:lnSpc>
              <a:spcBef>
                <a:spcPts val="1000"/>
              </a:spcBef>
              <a:spcAft>
                <a:spcPts val="0"/>
              </a:spcAft>
              <a:buClr>
                <a:schemeClr val="dk1"/>
              </a:buClr>
              <a:buSzPts val="1100"/>
              <a:buFont typeface="Arial"/>
              <a:buNone/>
            </a:pPr>
            <a:endParaRPr sz="1500"/>
          </a:p>
          <a:p>
            <a:pPr marL="0" lvl="0" indent="0" algn="l" rtl="0">
              <a:lnSpc>
                <a:spcPct val="140000"/>
              </a:lnSpc>
              <a:spcBef>
                <a:spcPts val="1000"/>
              </a:spcBef>
              <a:spcAft>
                <a:spcPts val="0"/>
              </a:spcAft>
              <a:buSzPts val="1600"/>
              <a:buNone/>
            </a:pPr>
            <a:endParaRPr sz="1500"/>
          </a:p>
        </p:txBody>
      </p:sp>
      <p:sp>
        <p:nvSpPr>
          <p:cNvPr id="917" name="Google Shape;917;g2fb9e157e8e_0_326"/>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26</a:t>
            </a:fld>
            <a:endParaRPr sz="1300" b="1" i="0" u="none" strike="noStrike" cap="none">
              <a:solidFill>
                <a:schemeClr val="lt1"/>
              </a:solidFill>
              <a:latin typeface="Arial"/>
              <a:ea typeface="Arial"/>
              <a:cs typeface="Arial"/>
              <a:sym typeface="Arial"/>
            </a:endParaRPr>
          </a:p>
        </p:txBody>
      </p:sp>
      <p:sp>
        <p:nvSpPr>
          <p:cNvPr id="918" name="Google Shape;918;g2fb9e157e8e_0_326"/>
          <p:cNvSpPr txBox="1">
            <a:spLocks noGrp="1"/>
          </p:cNvSpPr>
          <p:nvPr>
            <p:ph type="body" idx="2"/>
          </p:nvPr>
        </p:nvSpPr>
        <p:spPr>
          <a:xfrm>
            <a:off x="1677900" y="3157700"/>
            <a:ext cx="9671400" cy="2874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005E52"/>
              </a:buClr>
              <a:buSzPts val="2100"/>
              <a:buNone/>
            </a:pPr>
            <a:r>
              <a:rPr lang="en-IE" sz="1800" b="1">
                <a:solidFill>
                  <a:srgbClr val="005E52"/>
                </a:solidFill>
              </a:rPr>
              <a:t>Objectives</a:t>
            </a:r>
            <a:endParaRPr sz="1800" b="1"/>
          </a:p>
          <a:p>
            <a:pPr marL="304800" lvl="0" indent="-247650" algn="l" rtl="0">
              <a:lnSpc>
                <a:spcPct val="140000"/>
              </a:lnSpc>
              <a:spcBef>
                <a:spcPts val="1000"/>
              </a:spcBef>
              <a:spcAft>
                <a:spcPts val="0"/>
              </a:spcAft>
              <a:buSzPts val="1500"/>
              <a:buAutoNum type="arabicPeriod"/>
            </a:pPr>
            <a:r>
              <a:rPr lang="en-IE" sz="1500"/>
              <a:t>To demonstrate the potential impact of the IC Consultant/team on the existing hospital OPD list</a:t>
            </a:r>
            <a:endParaRPr sz="1500"/>
          </a:p>
          <a:p>
            <a:pPr marL="304800" lvl="0" indent="-247650" algn="l" rtl="0">
              <a:lnSpc>
                <a:spcPct val="140000"/>
              </a:lnSpc>
              <a:spcBef>
                <a:spcPts val="1000"/>
              </a:spcBef>
              <a:spcAft>
                <a:spcPts val="0"/>
              </a:spcAft>
              <a:buSzPts val="1500"/>
              <a:buAutoNum type="arabicPeriod"/>
            </a:pPr>
            <a:r>
              <a:rPr lang="en-IE" sz="1500"/>
              <a:t>To develop a SOP across acute and hub to (i) sustain improvements and (ii) that would be adopted by other acute/hub services </a:t>
            </a:r>
            <a:endParaRPr sz="1500"/>
          </a:p>
          <a:p>
            <a:pPr marL="304800" lvl="0" indent="-247650" algn="l" rtl="0">
              <a:lnSpc>
                <a:spcPct val="140000"/>
              </a:lnSpc>
              <a:spcBef>
                <a:spcPts val="1000"/>
              </a:spcBef>
              <a:spcAft>
                <a:spcPts val="0"/>
              </a:spcAft>
              <a:buSzPts val="1500"/>
              <a:buAutoNum type="arabicPeriod"/>
            </a:pPr>
            <a:r>
              <a:rPr lang="en-IE" sz="1500"/>
              <a:t>To identify the barriers and facilitators to implementing the SOP to enable its scale up</a:t>
            </a:r>
            <a:endParaRPr sz="1500"/>
          </a:p>
        </p:txBody>
      </p:sp>
      <p:sp>
        <p:nvSpPr>
          <p:cNvPr id="919" name="Google Shape;919;g2fb9e157e8e_0_326"/>
          <p:cNvSpPr/>
          <p:nvPr/>
        </p:nvSpPr>
        <p:spPr>
          <a:xfrm>
            <a:off x="615491" y="1733570"/>
            <a:ext cx="856800" cy="8604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rgbClr val="086152"/>
          </a:solidFill>
          <a:ln>
            <a:noFill/>
          </a:ln>
        </p:spPr>
        <p:txBody>
          <a:bodyPr spcFirstLastPara="1" wrap="square" lIns="114300" tIns="57150" rIns="114300" bIns="57150" anchor="t" anchorCtr="0">
            <a:noAutofit/>
          </a:bodyPr>
          <a:lstStyle/>
          <a:p>
            <a:pPr marL="0" marR="0" lvl="0" indent="0" algn="l" rtl="0">
              <a:lnSpc>
                <a:spcPct val="100000"/>
              </a:lnSpc>
              <a:spcBef>
                <a:spcPts val="0"/>
              </a:spcBef>
              <a:spcAft>
                <a:spcPts val="0"/>
              </a:spcAft>
              <a:buClr>
                <a:srgbClr val="000000"/>
              </a:buClr>
              <a:buSzPts val="875"/>
              <a:buFont typeface="Arial"/>
              <a:buNone/>
            </a:pPr>
            <a:endParaRPr sz="875" b="1" i="0" u="none" strike="noStrike" cap="none">
              <a:solidFill>
                <a:srgbClr val="D04A02"/>
              </a:solidFill>
              <a:latin typeface="Arial"/>
              <a:ea typeface="Arial"/>
              <a:cs typeface="Arial"/>
              <a:sym typeface="Arial"/>
            </a:endParaRPr>
          </a:p>
        </p:txBody>
      </p:sp>
      <p:pic>
        <p:nvPicPr>
          <p:cNvPr id="920" name="Google Shape;920;g2fb9e157e8e_0_326"/>
          <p:cNvPicPr preferRelativeResize="0"/>
          <p:nvPr/>
        </p:nvPicPr>
        <p:blipFill rotWithShape="1">
          <a:blip r:embed="rId3">
            <a:alphaModFix/>
          </a:blip>
          <a:srcRect/>
          <a:stretch/>
        </p:blipFill>
        <p:spPr>
          <a:xfrm>
            <a:off x="398450" y="3218650"/>
            <a:ext cx="1183175" cy="11852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2fb9e157e8e_0_335"/>
          <p:cNvSpPr txBox="1">
            <a:spLocks noGrp="1"/>
          </p:cNvSpPr>
          <p:nvPr>
            <p:ph type="body" idx="1"/>
          </p:nvPr>
        </p:nvSpPr>
        <p:spPr>
          <a:xfrm>
            <a:off x="1440000" y="370000"/>
            <a:ext cx="53877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None/>
            </a:pPr>
            <a:r>
              <a:rPr lang="en-IE" sz="3800"/>
              <a:t>ECC and Waiting List Action Project July – August 2024</a:t>
            </a:r>
            <a:endParaRPr sz="3800"/>
          </a:p>
          <a:p>
            <a:pPr marL="0" lvl="0" indent="0" algn="l" rtl="0">
              <a:lnSpc>
                <a:spcPct val="120000"/>
              </a:lnSpc>
              <a:spcBef>
                <a:spcPts val="0"/>
              </a:spcBef>
              <a:spcAft>
                <a:spcPts val="0"/>
              </a:spcAft>
              <a:buClr>
                <a:srgbClr val="75B5B8"/>
              </a:buClr>
              <a:buSzPts val="2000"/>
              <a:buNone/>
            </a:pPr>
            <a:endParaRPr sz="3800"/>
          </a:p>
        </p:txBody>
      </p:sp>
      <p:sp>
        <p:nvSpPr>
          <p:cNvPr id="926" name="Google Shape;926;g2fb9e157e8e_0_335"/>
          <p:cNvSpPr/>
          <p:nvPr/>
        </p:nvSpPr>
        <p:spPr>
          <a:xfrm>
            <a:off x="8351520" y="0"/>
            <a:ext cx="3840300" cy="6669300"/>
          </a:xfrm>
          <a:prstGeom prst="rect">
            <a:avLst/>
          </a:prstGeom>
          <a:solidFill>
            <a:srgbClr val="75B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27" name="Google Shape;927;g2fb9e157e8e_0_335"/>
          <p:cNvSpPr txBox="1">
            <a:spLocks noGrp="1"/>
          </p:cNvSpPr>
          <p:nvPr>
            <p:ph type="body" idx="2"/>
          </p:nvPr>
        </p:nvSpPr>
        <p:spPr>
          <a:xfrm>
            <a:off x="681600" y="2261175"/>
            <a:ext cx="7350900" cy="3558600"/>
          </a:xfrm>
          <a:prstGeom prst="rect">
            <a:avLst/>
          </a:prstGeom>
          <a:noFill/>
          <a:ln>
            <a:noFill/>
          </a:ln>
        </p:spPr>
        <p:txBody>
          <a:bodyPr spcFirstLastPara="1" wrap="square" lIns="0" tIns="0" rIns="0" bIns="0" anchor="t" anchorCtr="0">
            <a:noAutofit/>
          </a:bodyPr>
          <a:lstStyle/>
          <a:p>
            <a:pPr marL="0" lvl="0" indent="0" algn="just" rtl="0">
              <a:lnSpc>
                <a:spcPct val="120000"/>
              </a:lnSpc>
              <a:spcBef>
                <a:spcPts val="0"/>
              </a:spcBef>
              <a:spcAft>
                <a:spcPts val="0"/>
              </a:spcAft>
              <a:buClr>
                <a:srgbClr val="005E52"/>
              </a:buClr>
              <a:buSzPts val="2100"/>
              <a:buNone/>
            </a:pPr>
            <a:r>
              <a:rPr lang="en-IE" sz="1800" b="1">
                <a:solidFill>
                  <a:srgbClr val="005E52"/>
                </a:solidFill>
              </a:rPr>
              <a:t>Methods:</a:t>
            </a:r>
            <a:endParaRPr sz="1800" b="1"/>
          </a:p>
          <a:p>
            <a:pPr marL="304800" lvl="0" indent="-247650" algn="l" rtl="0">
              <a:lnSpc>
                <a:spcPct val="140000"/>
              </a:lnSpc>
              <a:spcBef>
                <a:spcPts val="1000"/>
              </a:spcBef>
              <a:spcAft>
                <a:spcPts val="0"/>
              </a:spcAft>
              <a:buClr>
                <a:srgbClr val="75B5B8"/>
              </a:buClr>
              <a:buSzPts val="1500"/>
              <a:buChar char="•"/>
            </a:pPr>
            <a:r>
              <a:rPr lang="en-IE" sz="1500"/>
              <a:t>Joint approach with National Services &amp; Schemes, Access &amp; Integration &amp; ICPCD at national level</a:t>
            </a:r>
            <a:endParaRPr sz="1500"/>
          </a:p>
          <a:p>
            <a:pPr marL="304800" lvl="0" indent="-247650" algn="l" rtl="0">
              <a:lnSpc>
                <a:spcPct val="140000"/>
              </a:lnSpc>
              <a:spcBef>
                <a:spcPts val="1000"/>
              </a:spcBef>
              <a:spcAft>
                <a:spcPts val="0"/>
              </a:spcAft>
              <a:buClr>
                <a:srgbClr val="75B5B8"/>
              </a:buClr>
              <a:buSzPts val="1500"/>
              <a:buChar char="•"/>
            </a:pPr>
            <a:r>
              <a:rPr lang="en-IE" sz="1500"/>
              <a:t>Additional project management support provided by National</a:t>
            </a:r>
            <a:endParaRPr sz="1500"/>
          </a:p>
          <a:p>
            <a:pPr marL="304800" lvl="0" indent="-247650" algn="l" rtl="0">
              <a:lnSpc>
                <a:spcPct val="140000"/>
              </a:lnSpc>
              <a:spcBef>
                <a:spcPts val="1000"/>
              </a:spcBef>
              <a:spcAft>
                <a:spcPts val="0"/>
              </a:spcAft>
              <a:buClr>
                <a:srgbClr val="75B5B8"/>
              </a:buClr>
              <a:buSzPts val="1500"/>
              <a:buChar char="•"/>
            </a:pPr>
            <a:r>
              <a:rPr lang="en-IE" sz="1500"/>
              <a:t>Working group established: Chaired by ICPCD, Acute (GUH WL Office/Admin/Business Support), IC Consultant, Hub, iPMS team</a:t>
            </a:r>
            <a:endParaRPr sz="1500"/>
          </a:p>
          <a:p>
            <a:pPr marL="304800" lvl="0" indent="-247650" algn="l" rtl="0">
              <a:lnSpc>
                <a:spcPct val="140000"/>
              </a:lnSpc>
              <a:spcBef>
                <a:spcPts val="1000"/>
              </a:spcBef>
              <a:spcAft>
                <a:spcPts val="0"/>
              </a:spcAft>
              <a:buClr>
                <a:srgbClr val="75B5B8"/>
              </a:buClr>
              <a:buSzPts val="1500"/>
              <a:buChar char="•"/>
            </a:pPr>
            <a:r>
              <a:rPr lang="en-IE" sz="1500"/>
              <a:t>Baseline mapping: demand/capacity/existing wait list</a:t>
            </a:r>
            <a:endParaRPr sz="1500"/>
          </a:p>
          <a:p>
            <a:pPr marL="304800" lvl="0" indent="-247650" algn="l" rtl="0">
              <a:lnSpc>
                <a:spcPct val="140000"/>
              </a:lnSpc>
              <a:spcBef>
                <a:spcPts val="1000"/>
              </a:spcBef>
              <a:spcAft>
                <a:spcPts val="0"/>
              </a:spcAft>
              <a:buClr>
                <a:srgbClr val="75B5B8"/>
              </a:buClr>
              <a:buSzPts val="1500"/>
              <a:buChar char="•"/>
            </a:pPr>
            <a:r>
              <a:rPr lang="en-IE" sz="1500"/>
              <a:t>Clinical validation of existing hospital OPD waiting list</a:t>
            </a:r>
            <a:endParaRPr sz="1500"/>
          </a:p>
          <a:p>
            <a:pPr marL="304800" lvl="0" indent="-247650" algn="l" rtl="0">
              <a:lnSpc>
                <a:spcPct val="140000"/>
              </a:lnSpc>
              <a:spcBef>
                <a:spcPts val="1000"/>
              </a:spcBef>
              <a:spcAft>
                <a:spcPts val="0"/>
              </a:spcAft>
              <a:buClr>
                <a:srgbClr val="75B5B8"/>
              </a:buClr>
              <a:buSzPts val="1500"/>
              <a:buChar char="•"/>
            </a:pPr>
            <a:r>
              <a:rPr lang="en-IE" sz="1500"/>
              <a:t>Funding provided by National Services &amp; Schemes for WL investigations (ECHOs)</a:t>
            </a:r>
            <a:endParaRPr sz="1500"/>
          </a:p>
        </p:txBody>
      </p:sp>
      <p:sp>
        <p:nvSpPr>
          <p:cNvPr id="928" name="Google Shape;928;g2fb9e157e8e_0_335"/>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27</a:t>
            </a:fld>
            <a:endParaRPr sz="1300" b="1" i="0" u="none" strike="noStrike" cap="none">
              <a:solidFill>
                <a:schemeClr val="lt1"/>
              </a:solidFill>
              <a:latin typeface="Arial"/>
              <a:ea typeface="Arial"/>
              <a:cs typeface="Arial"/>
              <a:sym typeface="Arial"/>
            </a:endParaRPr>
          </a:p>
        </p:txBody>
      </p:sp>
      <p:grpSp>
        <p:nvGrpSpPr>
          <p:cNvPr id="929" name="Google Shape;929;g2fb9e157e8e_0_335"/>
          <p:cNvGrpSpPr/>
          <p:nvPr/>
        </p:nvGrpSpPr>
        <p:grpSpPr>
          <a:xfrm>
            <a:off x="8681538" y="1558426"/>
            <a:ext cx="3180274" cy="3937851"/>
            <a:chOff x="-2137400" y="2110301"/>
            <a:chExt cx="3180274" cy="3937851"/>
          </a:xfrm>
        </p:grpSpPr>
        <p:pic>
          <p:nvPicPr>
            <p:cNvPr id="930" name="Google Shape;930;g2fb9e157e8e_0_335"/>
            <p:cNvPicPr preferRelativeResize="0"/>
            <p:nvPr/>
          </p:nvPicPr>
          <p:blipFill rotWithShape="1">
            <a:blip r:embed="rId3">
              <a:alphaModFix/>
            </a:blip>
            <a:srcRect/>
            <a:stretch/>
          </p:blipFill>
          <p:spPr>
            <a:xfrm>
              <a:off x="-2137400" y="2110301"/>
              <a:ext cx="3180274" cy="3937851"/>
            </a:xfrm>
            <a:prstGeom prst="rect">
              <a:avLst/>
            </a:prstGeom>
            <a:noFill/>
            <a:ln>
              <a:noFill/>
            </a:ln>
          </p:spPr>
        </p:pic>
        <p:sp>
          <p:nvSpPr>
            <p:cNvPr id="931" name="Google Shape;931;g2fb9e157e8e_0_335"/>
            <p:cNvSpPr/>
            <p:nvPr/>
          </p:nvSpPr>
          <p:spPr>
            <a:xfrm>
              <a:off x="272050" y="4012775"/>
              <a:ext cx="226800" cy="2451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2fb9e157e8e_0_335"/>
            <p:cNvSpPr/>
            <p:nvPr/>
          </p:nvSpPr>
          <p:spPr>
            <a:xfrm>
              <a:off x="175075" y="4856650"/>
              <a:ext cx="226800" cy="2451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2fb9e157e8e_0_335"/>
            <p:cNvSpPr/>
            <p:nvPr/>
          </p:nvSpPr>
          <p:spPr>
            <a:xfrm>
              <a:off x="-1282200" y="3956675"/>
              <a:ext cx="226800" cy="2451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2fb9e157e8e_0_335"/>
            <p:cNvSpPr/>
            <p:nvPr/>
          </p:nvSpPr>
          <p:spPr>
            <a:xfrm>
              <a:off x="-971075" y="3306450"/>
              <a:ext cx="226800" cy="2451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2fb9e157e8e_0_348"/>
          <p:cNvSpPr txBox="1">
            <a:spLocks noGrp="1"/>
          </p:cNvSpPr>
          <p:nvPr>
            <p:ph type="body" idx="1"/>
          </p:nvPr>
        </p:nvSpPr>
        <p:spPr>
          <a:xfrm>
            <a:off x="1440000" y="370000"/>
            <a:ext cx="7704000" cy="732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en-IE" sz="3800"/>
              <a:t>Baseline Mapping</a:t>
            </a:r>
            <a:endParaRPr sz="3800"/>
          </a:p>
          <a:p>
            <a:pPr marL="0" lvl="0" indent="0" algn="l" rtl="0">
              <a:lnSpc>
                <a:spcPct val="90000"/>
              </a:lnSpc>
              <a:spcBef>
                <a:spcPts val="0"/>
              </a:spcBef>
              <a:spcAft>
                <a:spcPts val="0"/>
              </a:spcAft>
              <a:buClr>
                <a:schemeClr val="dk1"/>
              </a:buClr>
              <a:buSzPts val="1100"/>
              <a:buNone/>
            </a:pPr>
            <a:r>
              <a:rPr lang="en-IE" sz="2500" b="0"/>
              <a:t>Cardiology GUH OPD Wait List June 2024</a:t>
            </a:r>
            <a:endParaRPr sz="2500" b="0"/>
          </a:p>
          <a:p>
            <a:pPr marL="0" lvl="0" indent="0" algn="l" rtl="0">
              <a:lnSpc>
                <a:spcPct val="120000"/>
              </a:lnSpc>
              <a:spcBef>
                <a:spcPts val="0"/>
              </a:spcBef>
              <a:spcAft>
                <a:spcPts val="0"/>
              </a:spcAft>
              <a:buClr>
                <a:srgbClr val="75B5B8"/>
              </a:buClr>
              <a:buSzPts val="2000"/>
              <a:buNone/>
            </a:pPr>
            <a:endParaRPr sz="1700"/>
          </a:p>
        </p:txBody>
      </p:sp>
      <p:grpSp>
        <p:nvGrpSpPr>
          <p:cNvPr id="940" name="Google Shape;940;g2fb9e157e8e_0_348"/>
          <p:cNvGrpSpPr/>
          <p:nvPr/>
        </p:nvGrpSpPr>
        <p:grpSpPr>
          <a:xfrm>
            <a:off x="1841809" y="1637994"/>
            <a:ext cx="3525215" cy="3582014"/>
            <a:chOff x="1674056" y="1933861"/>
            <a:chExt cx="4023300" cy="3144600"/>
          </a:xfrm>
        </p:grpSpPr>
        <p:sp>
          <p:nvSpPr>
            <p:cNvPr id="941" name="Google Shape;941;g2fb9e157e8e_0_348"/>
            <p:cNvSpPr/>
            <p:nvPr/>
          </p:nvSpPr>
          <p:spPr>
            <a:xfrm>
              <a:off x="1674056" y="1933861"/>
              <a:ext cx="4023300" cy="3144600"/>
            </a:xfrm>
            <a:prstGeom prst="ellipse">
              <a:avLst/>
            </a:prstGeom>
            <a:solidFill>
              <a:srgbClr val="4B8673"/>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2" name="Google Shape;942;g2fb9e157e8e_0_348"/>
            <p:cNvSpPr txBox="1"/>
            <p:nvPr/>
          </p:nvSpPr>
          <p:spPr>
            <a:xfrm>
              <a:off x="1801107" y="2600766"/>
              <a:ext cx="3769200" cy="181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N=1659 waiting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for cardiology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outpatient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appointment</a:t>
              </a:r>
              <a:endParaRPr sz="3200" b="1" i="0" u="none" strike="noStrike" cap="none">
                <a:solidFill>
                  <a:schemeClr val="lt1"/>
                </a:solidFill>
                <a:latin typeface="Arial"/>
                <a:ea typeface="Arial"/>
                <a:cs typeface="Arial"/>
                <a:sym typeface="Arial"/>
              </a:endParaRPr>
            </a:p>
          </p:txBody>
        </p:sp>
      </p:grpSp>
      <p:grpSp>
        <p:nvGrpSpPr>
          <p:cNvPr id="943" name="Google Shape;943;g2fb9e157e8e_0_348"/>
          <p:cNvGrpSpPr/>
          <p:nvPr/>
        </p:nvGrpSpPr>
        <p:grpSpPr>
          <a:xfrm>
            <a:off x="6783041" y="1638001"/>
            <a:ext cx="3525300" cy="3582000"/>
            <a:chOff x="6783041" y="1637992"/>
            <a:chExt cx="3525300" cy="3582000"/>
          </a:xfrm>
        </p:grpSpPr>
        <p:sp>
          <p:nvSpPr>
            <p:cNvPr id="944" name="Google Shape;944;g2fb9e157e8e_0_348"/>
            <p:cNvSpPr/>
            <p:nvPr/>
          </p:nvSpPr>
          <p:spPr>
            <a:xfrm>
              <a:off x="6783041" y="1637992"/>
              <a:ext cx="3525300" cy="3582000"/>
            </a:xfrm>
            <a:prstGeom prst="ellipse">
              <a:avLst/>
            </a:prstGeom>
            <a:solidFill>
              <a:srgbClr val="4B8673"/>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5" name="Google Shape;945;g2fb9e157e8e_0_348"/>
            <p:cNvSpPr txBox="1"/>
            <p:nvPr/>
          </p:nvSpPr>
          <p:spPr>
            <a:xfrm>
              <a:off x="7345499" y="2397742"/>
              <a:ext cx="2400300" cy="2062500"/>
            </a:xfrm>
            <a:prstGeom prst="rect">
              <a:avLst/>
            </a:prstGeom>
            <a:solidFill>
              <a:srgbClr val="4B867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21% (N=350)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 waiting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chemeClr val="lt1"/>
                  </a:solidFill>
                  <a:latin typeface="Arial"/>
                  <a:ea typeface="Arial"/>
                  <a:cs typeface="Arial"/>
                  <a:sym typeface="Arial"/>
                </a:rPr>
                <a:t>&gt; 1 year</a:t>
              </a:r>
              <a:endParaRPr sz="1400" b="0" i="0" u="none" strike="noStrike" cap="none">
                <a:solidFill>
                  <a:srgbClr val="000000"/>
                </a:solidFill>
                <a:latin typeface="Arial"/>
                <a:ea typeface="Arial"/>
                <a:cs typeface="Arial"/>
                <a:sym typeface="Arial"/>
              </a:endParaRPr>
            </a:p>
          </p:txBody>
        </p:sp>
      </p:grpSp>
      <p:sp>
        <p:nvSpPr>
          <p:cNvPr id="946" name="Google Shape;946;g2fb9e157e8e_0_348"/>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28</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g2fb9e157e8e_0_359" title="Chart"/>
          <p:cNvPicPr preferRelativeResize="0"/>
          <p:nvPr/>
        </p:nvPicPr>
        <p:blipFill rotWithShape="1">
          <a:blip r:embed="rId3">
            <a:alphaModFix/>
          </a:blip>
          <a:srcRect/>
          <a:stretch/>
        </p:blipFill>
        <p:spPr>
          <a:xfrm>
            <a:off x="436000" y="1269718"/>
            <a:ext cx="11269202" cy="5427632"/>
          </a:xfrm>
          <a:prstGeom prst="rect">
            <a:avLst/>
          </a:prstGeom>
          <a:noFill/>
          <a:ln>
            <a:noFill/>
          </a:ln>
        </p:spPr>
      </p:pic>
      <p:sp>
        <p:nvSpPr>
          <p:cNvPr id="952" name="Google Shape;952;g2fb9e157e8e_0_359"/>
          <p:cNvSpPr txBox="1">
            <a:spLocks noGrp="1"/>
          </p:cNvSpPr>
          <p:nvPr>
            <p:ph type="body" idx="1"/>
          </p:nvPr>
        </p:nvSpPr>
        <p:spPr>
          <a:xfrm>
            <a:off x="922800" y="283475"/>
            <a:ext cx="11269200" cy="10848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1100"/>
              <a:buNone/>
            </a:pPr>
            <a:r>
              <a:rPr lang="en-IE" sz="2800"/>
              <a:t>Clinical Validation of N=744 (45% Existing OPD WL)</a:t>
            </a:r>
            <a:endParaRPr sz="2800"/>
          </a:p>
          <a:p>
            <a:pPr marL="0" lvl="0" indent="0" algn="ctr" rtl="0">
              <a:lnSpc>
                <a:spcPct val="90000"/>
              </a:lnSpc>
              <a:spcBef>
                <a:spcPts val="0"/>
              </a:spcBef>
              <a:spcAft>
                <a:spcPts val="0"/>
              </a:spcAft>
              <a:buClr>
                <a:schemeClr val="dk1"/>
              </a:buClr>
              <a:buSzPts val="1100"/>
              <a:buNone/>
            </a:pPr>
            <a:r>
              <a:rPr lang="en-IE" sz="2500"/>
              <a:t>Performed July-August 2024</a:t>
            </a:r>
            <a:endParaRPr sz="2500"/>
          </a:p>
        </p:txBody>
      </p:sp>
      <p:sp>
        <p:nvSpPr>
          <p:cNvPr id="953" name="Google Shape;953;g2fb9e157e8e_0_359"/>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29</a:t>
            </a:fld>
            <a:endParaRPr sz="1300" b="1" i="0" u="none" strike="noStrike" cap="none">
              <a:solidFill>
                <a:schemeClr val="lt1"/>
              </a:solidFill>
              <a:latin typeface="Arial"/>
              <a:ea typeface="Arial"/>
              <a:cs typeface="Arial"/>
              <a:sym typeface="Arial"/>
            </a:endParaRPr>
          </a:p>
        </p:txBody>
      </p:sp>
      <p:sp>
        <p:nvSpPr>
          <p:cNvPr id="954" name="Google Shape;954;g2fb9e157e8e_0_359"/>
          <p:cNvSpPr txBox="1"/>
          <p:nvPr/>
        </p:nvSpPr>
        <p:spPr>
          <a:xfrm>
            <a:off x="1043725" y="2239975"/>
            <a:ext cx="2089200" cy="142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IE" sz="2300" b="1" i="0" u="none" strike="noStrike" cap="none">
                <a:solidFill>
                  <a:srgbClr val="4B8673"/>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35</a:t>
            </a:r>
            <a:r>
              <a:rPr lang="en-IE" sz="2300" b="1" i="0" u="none" strike="noStrike" cap="none">
                <a:solidFill>
                  <a:srgbClr val="4B8673"/>
                </a:solidFill>
                <a:latin typeface="Arial"/>
                <a:ea typeface="Arial"/>
                <a:cs typeface="Arial"/>
                <a:sym typeface="Arial"/>
              </a:rPr>
              <a:t>% = Palpitations</a:t>
            </a:r>
            <a:endParaRPr sz="2300" b="1" i="0" u="none" strike="noStrike" cap="none">
              <a:solidFill>
                <a:srgbClr val="4B8673"/>
              </a:solidFill>
              <a:latin typeface="Arial"/>
              <a:ea typeface="Arial"/>
              <a:cs typeface="Arial"/>
              <a:sym typeface="Arial"/>
            </a:endParaRPr>
          </a:p>
        </p:txBody>
      </p:sp>
      <p:cxnSp>
        <p:nvCxnSpPr>
          <p:cNvPr id="955" name="Google Shape;955;g2fb9e157e8e_0_359"/>
          <p:cNvCxnSpPr/>
          <p:nvPr/>
        </p:nvCxnSpPr>
        <p:spPr>
          <a:xfrm>
            <a:off x="2996675" y="2898575"/>
            <a:ext cx="1189800" cy="249900"/>
          </a:xfrm>
          <a:prstGeom prst="straightConnector1">
            <a:avLst/>
          </a:prstGeom>
          <a:noFill/>
          <a:ln w="38100" cap="flat" cmpd="sng">
            <a:solidFill>
              <a:srgbClr val="4B8673"/>
            </a:solidFill>
            <a:prstDash val="solid"/>
            <a:round/>
            <a:headEnd type="none" w="sm" len="sm"/>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fb31b4a765_0_302"/>
          <p:cNvSpPr txBox="1">
            <a:spLocks noGrp="1"/>
          </p:cNvSpPr>
          <p:nvPr>
            <p:ph type="body" idx="1"/>
          </p:nvPr>
        </p:nvSpPr>
        <p:spPr>
          <a:xfrm>
            <a:off x="1145265" y="158698"/>
            <a:ext cx="10628700" cy="1084800"/>
          </a:xfrm>
          <a:prstGeom prst="rect">
            <a:avLst/>
          </a:prstGeom>
          <a:noFill/>
          <a:ln>
            <a:noFill/>
          </a:ln>
        </p:spPr>
        <p:txBody>
          <a:bodyPr spcFirstLastPara="1" wrap="square" lIns="0" tIns="0" rIns="0" bIns="0" anchor="t" anchorCtr="0">
            <a:noAutofit/>
          </a:bodyPr>
          <a:lstStyle/>
          <a:p>
            <a:pPr marL="304800" lvl="0" indent="-152400" algn="l" rtl="0">
              <a:lnSpc>
                <a:spcPct val="90000"/>
              </a:lnSpc>
              <a:spcBef>
                <a:spcPts val="1000"/>
              </a:spcBef>
              <a:spcAft>
                <a:spcPts val="0"/>
              </a:spcAft>
              <a:buClr>
                <a:srgbClr val="75B5B8"/>
              </a:buClr>
              <a:buSzPts val="3200"/>
              <a:buNone/>
            </a:pPr>
            <a:r>
              <a:rPr lang="en-IE" sz="3800"/>
              <a:t>The Enhanced Community Care (ECC) Model</a:t>
            </a:r>
            <a:endParaRPr sz="3800"/>
          </a:p>
          <a:p>
            <a:pPr marL="304800" lvl="0" indent="-152400" algn="l" rtl="0">
              <a:lnSpc>
                <a:spcPct val="90000"/>
              </a:lnSpc>
              <a:spcBef>
                <a:spcPts val="1000"/>
              </a:spcBef>
              <a:spcAft>
                <a:spcPts val="0"/>
              </a:spcAft>
              <a:buClr>
                <a:srgbClr val="75B5B8"/>
              </a:buClr>
              <a:buSzPts val="3200"/>
              <a:buNone/>
            </a:pPr>
            <a:r>
              <a:rPr lang="en-IE" sz="2500"/>
              <a:t>Integrated Ways of Working</a:t>
            </a:r>
            <a:endParaRPr sz="2500"/>
          </a:p>
        </p:txBody>
      </p:sp>
      <p:sp>
        <p:nvSpPr>
          <p:cNvPr id="423" name="Google Shape;423;g2fb31b4a765_0_302"/>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3</a:t>
            </a:fld>
            <a:endParaRPr sz="1300" b="1" i="0" u="none" strike="noStrike" cap="none">
              <a:solidFill>
                <a:srgbClr val="FFFFFF"/>
              </a:solidFill>
              <a:latin typeface="Arial"/>
              <a:ea typeface="Arial"/>
              <a:cs typeface="Arial"/>
              <a:sym typeface="Arial"/>
            </a:endParaRPr>
          </a:p>
        </p:txBody>
      </p:sp>
      <p:sp>
        <p:nvSpPr>
          <p:cNvPr id="424" name="Google Shape;424;g2fb31b4a765_0_302"/>
          <p:cNvSpPr txBox="1"/>
          <p:nvPr/>
        </p:nvSpPr>
        <p:spPr>
          <a:xfrm>
            <a:off x="14401" y="1563475"/>
            <a:ext cx="1836300" cy="5149200"/>
          </a:xfrm>
          <a:prstGeom prst="rect">
            <a:avLst/>
          </a:prstGeom>
          <a:noFill/>
          <a:ln>
            <a:noFill/>
          </a:ln>
        </p:spPr>
        <p:txBody>
          <a:bodyPr spcFirstLastPara="1" wrap="square" lIns="64150" tIns="32050" rIns="64150" bIns="32050" anchor="t" anchorCtr="0">
            <a:spAutoFit/>
          </a:bodyPr>
          <a:lstStyle/>
          <a:p>
            <a:pPr marL="0" marR="0" lvl="0" indent="0" algn="ctr" rtl="0">
              <a:spcBef>
                <a:spcPts val="0"/>
              </a:spcBef>
              <a:spcAft>
                <a:spcPts val="0"/>
              </a:spcAft>
              <a:buNone/>
            </a:pPr>
            <a:r>
              <a:rPr lang="en-IE" sz="1067" b="1">
                <a:solidFill>
                  <a:srgbClr val="000000"/>
                </a:solidFill>
                <a:latin typeface="Arial"/>
                <a:ea typeface="Arial"/>
                <a:cs typeface="Arial"/>
                <a:sym typeface="Arial"/>
              </a:rPr>
              <a:t>Population management and care pathway management</a:t>
            </a:r>
            <a:endParaRPr sz="1067" b="1">
              <a:solidFill>
                <a:srgbClr val="000000"/>
              </a:solidFill>
              <a:latin typeface="Arial"/>
              <a:ea typeface="Arial"/>
              <a:cs typeface="Arial"/>
              <a:sym typeface="Arial"/>
            </a:endParaRPr>
          </a:p>
          <a:p>
            <a:pPr marL="270926" marR="84664" lvl="0" indent="-152394" algn="l" rtl="0">
              <a:spcBef>
                <a:spcPts val="1067"/>
              </a:spcBef>
              <a:spcAft>
                <a:spcPts val="0"/>
              </a:spcAft>
              <a:buClr>
                <a:srgbClr val="000000"/>
              </a:buClr>
              <a:buSzPts val="800"/>
              <a:buFont typeface="Arial"/>
              <a:buChar char="●"/>
            </a:pPr>
            <a:r>
              <a:rPr lang="en-IE" sz="1067">
                <a:solidFill>
                  <a:srgbClr val="000000"/>
                </a:solidFill>
                <a:latin typeface="Arial"/>
                <a:ea typeface="Arial"/>
                <a:cs typeface="Arial"/>
                <a:sym typeface="Arial"/>
              </a:rPr>
              <a:t>Population Health profiling</a:t>
            </a:r>
            <a:endParaRPr sz="1067">
              <a:solidFill>
                <a:srgbClr val="000000"/>
              </a:solidFill>
              <a:latin typeface="Arial"/>
              <a:ea typeface="Arial"/>
              <a:cs typeface="Arial"/>
              <a:sym typeface="Arial"/>
            </a:endParaRPr>
          </a:p>
          <a:p>
            <a:pPr marL="270926" marR="84664" lvl="0" indent="-84664" algn="l" rtl="0">
              <a:spcBef>
                <a:spcPts val="0"/>
              </a:spcBef>
              <a:spcAft>
                <a:spcPts val="0"/>
              </a:spcAft>
              <a:buNone/>
            </a:pPr>
            <a:endParaRPr sz="1067">
              <a:solidFill>
                <a:srgbClr val="000000"/>
              </a:solidFill>
              <a:latin typeface="Arial"/>
              <a:ea typeface="Arial"/>
              <a:cs typeface="Arial"/>
              <a:sym typeface="Arial"/>
            </a:endParaRPr>
          </a:p>
          <a:p>
            <a:pPr marL="270926" marR="84664" lvl="0" indent="-152394" algn="l" rtl="0">
              <a:spcBef>
                <a:spcPts val="0"/>
              </a:spcBef>
              <a:spcAft>
                <a:spcPts val="0"/>
              </a:spcAft>
              <a:buClr>
                <a:srgbClr val="000000"/>
              </a:buClr>
              <a:buSzPts val="800"/>
              <a:buFont typeface="Arial"/>
              <a:buChar char="●"/>
            </a:pPr>
            <a:r>
              <a:rPr lang="en-IE" sz="1067">
                <a:solidFill>
                  <a:srgbClr val="000000"/>
                </a:solidFill>
                <a:latin typeface="Arial"/>
                <a:ea typeface="Arial"/>
                <a:cs typeface="Arial"/>
                <a:sym typeface="Arial"/>
              </a:rPr>
              <a:t>End</a:t>
            </a:r>
            <a:r>
              <a:rPr lang="en-IE" sz="1067">
                <a:solidFill>
                  <a:schemeClr val="dk1"/>
                </a:solidFill>
                <a:latin typeface="Calibri"/>
                <a:ea typeface="Calibri"/>
                <a:cs typeface="Calibri"/>
                <a:sym typeface="Calibri"/>
              </a:rPr>
              <a:t>-</a:t>
            </a:r>
            <a:r>
              <a:rPr lang="en-IE" sz="1067">
                <a:solidFill>
                  <a:srgbClr val="000000"/>
                </a:solidFill>
                <a:latin typeface="Arial"/>
                <a:ea typeface="Arial"/>
                <a:cs typeface="Arial"/>
                <a:sym typeface="Arial"/>
              </a:rPr>
              <a:t>to</a:t>
            </a:r>
            <a:r>
              <a:rPr lang="en-IE" sz="1067">
                <a:solidFill>
                  <a:schemeClr val="dk1"/>
                </a:solidFill>
                <a:latin typeface="Calibri"/>
                <a:ea typeface="Calibri"/>
                <a:cs typeface="Calibri"/>
                <a:sym typeface="Calibri"/>
              </a:rPr>
              <a:t>-</a:t>
            </a:r>
            <a:r>
              <a:rPr lang="en-IE" sz="1067">
                <a:solidFill>
                  <a:srgbClr val="000000"/>
                </a:solidFill>
                <a:latin typeface="Arial"/>
                <a:ea typeface="Arial"/>
                <a:cs typeface="Arial"/>
                <a:sym typeface="Arial"/>
              </a:rPr>
              <a:t>end pathways of care</a:t>
            </a:r>
            <a:endParaRPr sz="1067">
              <a:solidFill>
                <a:srgbClr val="000000"/>
              </a:solidFill>
              <a:latin typeface="Arial"/>
              <a:ea typeface="Arial"/>
              <a:cs typeface="Arial"/>
              <a:sym typeface="Arial"/>
            </a:endParaRPr>
          </a:p>
          <a:p>
            <a:pPr marL="270926" marR="84664" lvl="0" indent="-84664" algn="l" rtl="0">
              <a:spcBef>
                <a:spcPts val="0"/>
              </a:spcBef>
              <a:spcAft>
                <a:spcPts val="0"/>
              </a:spcAft>
              <a:buNone/>
            </a:pPr>
            <a:endParaRPr sz="1067">
              <a:solidFill>
                <a:srgbClr val="000000"/>
              </a:solidFill>
              <a:latin typeface="Arial"/>
              <a:ea typeface="Arial"/>
              <a:cs typeface="Arial"/>
              <a:sym typeface="Arial"/>
            </a:endParaRPr>
          </a:p>
          <a:p>
            <a:pPr marL="270926" marR="84664" lvl="0" indent="-152394" algn="l" rtl="0">
              <a:spcBef>
                <a:spcPts val="0"/>
              </a:spcBef>
              <a:spcAft>
                <a:spcPts val="0"/>
              </a:spcAft>
              <a:buClr>
                <a:srgbClr val="000000"/>
              </a:buClr>
              <a:buSzPts val="800"/>
              <a:buFont typeface="Arial"/>
              <a:buChar char="●"/>
            </a:pPr>
            <a:r>
              <a:rPr lang="en-IE" sz="1067">
                <a:solidFill>
                  <a:srgbClr val="000000"/>
                </a:solidFill>
                <a:latin typeface="Arial"/>
                <a:ea typeface="Arial"/>
                <a:cs typeface="Arial"/>
                <a:sym typeface="Arial"/>
              </a:rPr>
              <a:t>Managing populations of ~50k through Community Healthcare Networks</a:t>
            </a:r>
            <a:endParaRPr sz="1067">
              <a:solidFill>
                <a:srgbClr val="000000"/>
              </a:solidFill>
              <a:latin typeface="Arial"/>
              <a:ea typeface="Arial"/>
              <a:cs typeface="Arial"/>
              <a:sym typeface="Arial"/>
            </a:endParaRPr>
          </a:p>
          <a:p>
            <a:pPr marL="270926" marR="84664" lvl="0" indent="-84664" algn="l" rtl="0">
              <a:spcBef>
                <a:spcPts val="0"/>
              </a:spcBef>
              <a:spcAft>
                <a:spcPts val="0"/>
              </a:spcAft>
              <a:buNone/>
            </a:pPr>
            <a:endParaRPr sz="1067">
              <a:solidFill>
                <a:srgbClr val="000000"/>
              </a:solidFill>
              <a:latin typeface="Arial"/>
              <a:ea typeface="Arial"/>
              <a:cs typeface="Arial"/>
              <a:sym typeface="Arial"/>
            </a:endParaRPr>
          </a:p>
          <a:p>
            <a:pPr marL="270926" marR="84664" lvl="0" indent="-152394" algn="l" rtl="0">
              <a:spcBef>
                <a:spcPts val="0"/>
              </a:spcBef>
              <a:spcAft>
                <a:spcPts val="0"/>
              </a:spcAft>
              <a:buClr>
                <a:srgbClr val="000000"/>
              </a:buClr>
              <a:buSzPts val="800"/>
              <a:buFont typeface="Arial"/>
              <a:buChar char="●"/>
            </a:pPr>
            <a:r>
              <a:rPr lang="en-IE" sz="1067">
                <a:solidFill>
                  <a:srgbClr val="000000"/>
                </a:solidFill>
                <a:latin typeface="Arial"/>
                <a:ea typeface="Arial"/>
                <a:cs typeface="Arial"/>
                <a:sym typeface="Arial"/>
              </a:rPr>
              <a:t>Managing at risk populations of ~150k (3 CHNs) through I</a:t>
            </a:r>
            <a:r>
              <a:rPr lang="en-IE" sz="1067">
                <a:solidFill>
                  <a:schemeClr val="dk1"/>
                </a:solidFill>
                <a:latin typeface="Calibri"/>
                <a:ea typeface="Calibri"/>
                <a:cs typeface="Calibri"/>
                <a:sym typeface="Calibri"/>
              </a:rPr>
              <a:t>ntegrated Care Programme for Chronic Disease </a:t>
            </a:r>
            <a:r>
              <a:rPr lang="en-IE" sz="1067">
                <a:solidFill>
                  <a:srgbClr val="000000"/>
                </a:solidFill>
                <a:latin typeface="Arial"/>
                <a:ea typeface="Arial"/>
                <a:cs typeface="Arial"/>
                <a:sym typeface="Arial"/>
              </a:rPr>
              <a:t>and </a:t>
            </a:r>
            <a:r>
              <a:rPr lang="en-IE" sz="1067">
                <a:solidFill>
                  <a:schemeClr val="dk1"/>
                </a:solidFill>
                <a:latin typeface="Calibri"/>
                <a:ea typeface="Calibri"/>
                <a:cs typeface="Calibri"/>
                <a:sym typeface="Calibri"/>
              </a:rPr>
              <a:t>Integrated Care Programme for Older People </a:t>
            </a:r>
            <a:r>
              <a:rPr lang="en-IE" sz="1067">
                <a:solidFill>
                  <a:srgbClr val="000000"/>
                </a:solidFill>
                <a:latin typeface="Arial"/>
                <a:ea typeface="Arial"/>
                <a:cs typeface="Arial"/>
                <a:sym typeface="Arial"/>
              </a:rPr>
              <a:t>specialist teams</a:t>
            </a:r>
            <a:endParaRPr sz="1067">
              <a:solidFill>
                <a:srgbClr val="000000"/>
              </a:solidFill>
              <a:latin typeface="Arial"/>
              <a:ea typeface="Arial"/>
              <a:cs typeface="Arial"/>
              <a:sym typeface="Arial"/>
            </a:endParaRPr>
          </a:p>
          <a:p>
            <a:pPr marL="270926" marR="84664" lvl="0" indent="-84664" algn="l" rtl="0">
              <a:spcBef>
                <a:spcPts val="0"/>
              </a:spcBef>
              <a:spcAft>
                <a:spcPts val="0"/>
              </a:spcAft>
              <a:buNone/>
            </a:pPr>
            <a:endParaRPr sz="1067">
              <a:solidFill>
                <a:srgbClr val="000000"/>
              </a:solidFill>
              <a:latin typeface="Arial"/>
              <a:ea typeface="Arial"/>
              <a:cs typeface="Arial"/>
              <a:sym typeface="Arial"/>
            </a:endParaRPr>
          </a:p>
          <a:p>
            <a:pPr marL="270926" marR="84664" lvl="0" indent="-152394" algn="l" rtl="0">
              <a:spcBef>
                <a:spcPts val="0"/>
              </a:spcBef>
              <a:spcAft>
                <a:spcPts val="0"/>
              </a:spcAft>
              <a:buClr>
                <a:srgbClr val="000000"/>
              </a:buClr>
              <a:buSzPts val="800"/>
              <a:buFont typeface="Arial"/>
              <a:buChar char="●"/>
            </a:pPr>
            <a:r>
              <a:rPr lang="en-IE" sz="1067">
                <a:solidFill>
                  <a:srgbClr val="000000"/>
                </a:solidFill>
                <a:latin typeface="Arial"/>
                <a:ea typeface="Arial"/>
                <a:cs typeface="Arial"/>
                <a:sym typeface="Arial"/>
              </a:rPr>
              <a:t>Care closer to home as possible</a:t>
            </a:r>
            <a:endParaRPr sz="1067">
              <a:solidFill>
                <a:srgbClr val="000000"/>
              </a:solidFill>
              <a:latin typeface="Arial"/>
              <a:ea typeface="Arial"/>
              <a:cs typeface="Arial"/>
              <a:sym typeface="Arial"/>
            </a:endParaRPr>
          </a:p>
          <a:p>
            <a:pPr marL="270926" marR="84664" lvl="0" indent="-84664" algn="l" rtl="0">
              <a:spcBef>
                <a:spcPts val="0"/>
              </a:spcBef>
              <a:spcAft>
                <a:spcPts val="0"/>
              </a:spcAft>
              <a:buNone/>
            </a:pPr>
            <a:endParaRPr sz="1067">
              <a:solidFill>
                <a:srgbClr val="000000"/>
              </a:solidFill>
              <a:latin typeface="Arial"/>
              <a:ea typeface="Arial"/>
              <a:cs typeface="Arial"/>
              <a:sym typeface="Arial"/>
            </a:endParaRPr>
          </a:p>
          <a:p>
            <a:pPr marL="270926" marR="84664" lvl="0" indent="-152394" algn="l" rtl="0">
              <a:spcBef>
                <a:spcPts val="0"/>
              </a:spcBef>
              <a:spcAft>
                <a:spcPts val="0"/>
              </a:spcAft>
              <a:buClr>
                <a:srgbClr val="000000"/>
              </a:buClr>
              <a:buSzPts val="800"/>
              <a:buFont typeface="Arial"/>
              <a:buChar char="●"/>
            </a:pPr>
            <a:r>
              <a:rPr lang="en-IE" sz="1067">
                <a:solidFill>
                  <a:srgbClr val="000000"/>
                </a:solidFill>
                <a:latin typeface="Arial"/>
                <a:ea typeface="Arial"/>
                <a:cs typeface="Arial"/>
                <a:sym typeface="Arial"/>
              </a:rPr>
              <a:t>Outpa</a:t>
            </a:r>
            <a:r>
              <a:rPr lang="en-IE" sz="1067">
                <a:solidFill>
                  <a:schemeClr val="dk1"/>
                </a:solidFill>
                <a:latin typeface="Calibri"/>
                <a:ea typeface="Calibri"/>
                <a:cs typeface="Calibri"/>
                <a:sym typeface="Calibri"/>
              </a:rPr>
              <a:t>tient Dept</a:t>
            </a:r>
            <a:r>
              <a:rPr lang="en-IE" sz="1067">
                <a:solidFill>
                  <a:srgbClr val="000000"/>
                </a:solidFill>
                <a:latin typeface="Arial"/>
                <a:ea typeface="Arial"/>
                <a:cs typeface="Arial"/>
                <a:sym typeface="Arial"/>
              </a:rPr>
              <a:t> / Inpatient Impact</a:t>
            </a:r>
            <a:endParaRPr sz="1067">
              <a:solidFill>
                <a:srgbClr val="000000"/>
              </a:solidFill>
              <a:latin typeface="Arial"/>
              <a:ea typeface="Arial"/>
              <a:cs typeface="Arial"/>
              <a:sym typeface="Arial"/>
            </a:endParaRPr>
          </a:p>
          <a:p>
            <a:pPr marL="203194" marR="0" lvl="0" indent="-135463" algn="l" rtl="0">
              <a:spcBef>
                <a:spcPts val="0"/>
              </a:spcBef>
              <a:spcAft>
                <a:spcPts val="0"/>
              </a:spcAft>
              <a:buNone/>
            </a:pPr>
            <a:endParaRPr sz="1200">
              <a:solidFill>
                <a:srgbClr val="000000"/>
              </a:solidFill>
              <a:latin typeface="Arial"/>
              <a:ea typeface="Arial"/>
              <a:cs typeface="Arial"/>
              <a:sym typeface="Arial"/>
            </a:endParaRPr>
          </a:p>
        </p:txBody>
      </p:sp>
      <p:sp>
        <p:nvSpPr>
          <p:cNvPr id="425" name="Google Shape;425;g2fb31b4a765_0_302"/>
          <p:cNvSpPr txBox="1"/>
          <p:nvPr/>
        </p:nvSpPr>
        <p:spPr>
          <a:xfrm>
            <a:off x="10482775" y="1442751"/>
            <a:ext cx="1709100" cy="4882500"/>
          </a:xfrm>
          <a:prstGeom prst="rect">
            <a:avLst/>
          </a:prstGeom>
          <a:noFill/>
          <a:ln>
            <a:noFill/>
          </a:ln>
        </p:spPr>
        <p:txBody>
          <a:bodyPr spcFirstLastPara="1" wrap="square" lIns="64150" tIns="32050" rIns="64150" bIns="32050" anchor="t" anchorCtr="0">
            <a:spAutoFit/>
          </a:bodyPr>
          <a:lstStyle/>
          <a:p>
            <a:pPr marL="0" marR="0" lvl="0" indent="0" algn="l" rtl="0">
              <a:spcBef>
                <a:spcPts val="0"/>
              </a:spcBef>
              <a:spcAft>
                <a:spcPts val="0"/>
              </a:spcAft>
              <a:buNone/>
            </a:pPr>
            <a:r>
              <a:rPr lang="en-IE" sz="1067" b="1">
                <a:solidFill>
                  <a:srgbClr val="000000"/>
                </a:solidFill>
                <a:latin typeface="Arial"/>
                <a:ea typeface="Arial"/>
                <a:cs typeface="Arial"/>
                <a:sym typeface="Arial"/>
              </a:rPr>
              <a:t>Performance metrics and activity tracked across pathways</a:t>
            </a:r>
            <a:endParaRPr sz="1067" b="1">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067">
              <a:solidFill>
                <a:srgbClr val="202124"/>
              </a:solidFill>
              <a:latin typeface="Arial"/>
              <a:ea typeface="Arial"/>
              <a:cs typeface="Arial"/>
              <a:sym typeface="Arial"/>
            </a:endParaRPr>
          </a:p>
          <a:p>
            <a:pPr marL="0" marR="0" lvl="0" indent="0" algn="l" rtl="0">
              <a:lnSpc>
                <a:spcPct val="115000"/>
              </a:lnSpc>
              <a:spcBef>
                <a:spcPts val="0"/>
              </a:spcBef>
              <a:spcAft>
                <a:spcPts val="0"/>
              </a:spcAft>
              <a:buNone/>
            </a:pPr>
            <a:r>
              <a:rPr lang="en-IE" sz="1067" b="1">
                <a:solidFill>
                  <a:srgbClr val="202124"/>
                </a:solidFill>
                <a:latin typeface="Arial"/>
                <a:ea typeface="Arial"/>
                <a:cs typeface="Arial"/>
                <a:sym typeface="Arial"/>
              </a:rPr>
              <a:t>Community Healthcare Networks</a:t>
            </a:r>
            <a:endParaRPr sz="1067" b="1">
              <a:solidFill>
                <a:srgbClr val="202124"/>
              </a:solidFill>
              <a:latin typeface="Arial"/>
              <a:ea typeface="Arial"/>
              <a:cs typeface="Arial"/>
              <a:sym typeface="Arial"/>
            </a:endParaRPr>
          </a:p>
          <a:p>
            <a:pPr marL="457188" marR="0" lvl="0" indent="-287858" algn="l" rtl="0">
              <a:lnSpc>
                <a:spcPct val="115000"/>
              </a:lnSpc>
              <a:spcBef>
                <a:spcPts val="0"/>
              </a:spcBef>
              <a:spcAft>
                <a:spcPts val="0"/>
              </a:spcAft>
              <a:buClr>
                <a:srgbClr val="202124"/>
              </a:buClr>
              <a:buSzPts val="800"/>
              <a:buFont typeface="Arial"/>
              <a:buChar char="●"/>
            </a:pPr>
            <a:r>
              <a:rPr lang="en-IE" sz="1067">
                <a:solidFill>
                  <a:srgbClr val="202124"/>
                </a:solidFill>
                <a:latin typeface="Arial"/>
                <a:ea typeface="Arial"/>
                <a:cs typeface="Arial"/>
                <a:sym typeface="Arial"/>
              </a:rPr>
              <a:t>Therapies</a:t>
            </a:r>
            <a:endParaRPr sz="1067">
              <a:solidFill>
                <a:srgbClr val="202124"/>
              </a:solidFill>
              <a:latin typeface="Arial"/>
              <a:ea typeface="Arial"/>
              <a:cs typeface="Arial"/>
              <a:sym typeface="Arial"/>
            </a:endParaRPr>
          </a:p>
          <a:p>
            <a:pPr marL="457188" marR="0" lvl="0" indent="-287858" algn="l" rtl="0">
              <a:lnSpc>
                <a:spcPct val="115000"/>
              </a:lnSpc>
              <a:spcBef>
                <a:spcPts val="0"/>
              </a:spcBef>
              <a:spcAft>
                <a:spcPts val="0"/>
              </a:spcAft>
              <a:buClr>
                <a:srgbClr val="202124"/>
              </a:buClr>
              <a:buSzPts val="800"/>
              <a:buFont typeface="Arial"/>
              <a:buChar char="●"/>
            </a:pPr>
            <a:r>
              <a:rPr lang="en-IE" sz="1067">
                <a:solidFill>
                  <a:srgbClr val="202124"/>
                </a:solidFill>
                <a:latin typeface="Arial"/>
                <a:ea typeface="Arial"/>
                <a:cs typeface="Arial"/>
                <a:sym typeface="Arial"/>
              </a:rPr>
              <a:t>Nursing </a:t>
            </a:r>
            <a:endParaRPr sz="1067">
              <a:solidFill>
                <a:srgbClr val="202124"/>
              </a:solidFill>
              <a:latin typeface="Arial"/>
              <a:ea typeface="Arial"/>
              <a:cs typeface="Arial"/>
              <a:sym typeface="Arial"/>
            </a:endParaRPr>
          </a:p>
          <a:p>
            <a:pPr marL="457188" marR="0" lvl="0" indent="-287858" algn="l" rtl="0">
              <a:lnSpc>
                <a:spcPct val="115000"/>
              </a:lnSpc>
              <a:spcBef>
                <a:spcPts val="0"/>
              </a:spcBef>
              <a:spcAft>
                <a:spcPts val="0"/>
              </a:spcAft>
              <a:buClr>
                <a:srgbClr val="202124"/>
              </a:buClr>
              <a:buSzPts val="800"/>
              <a:buFont typeface="Arial"/>
              <a:buChar char="●"/>
            </a:pPr>
            <a:r>
              <a:rPr lang="en-IE" sz="1067">
                <a:solidFill>
                  <a:srgbClr val="202124"/>
                </a:solidFill>
                <a:latin typeface="Arial"/>
                <a:ea typeface="Arial"/>
                <a:cs typeface="Arial"/>
                <a:sym typeface="Arial"/>
              </a:rPr>
              <a:t>Integrating Care</a:t>
            </a:r>
            <a:endParaRPr sz="1067">
              <a:solidFill>
                <a:srgbClr val="202124"/>
              </a:solidFill>
              <a:latin typeface="Arial"/>
              <a:ea typeface="Arial"/>
              <a:cs typeface="Arial"/>
              <a:sym typeface="Arial"/>
            </a:endParaRPr>
          </a:p>
          <a:p>
            <a:pPr marL="457188" marR="0" lvl="0" indent="-287858" algn="l" rtl="0">
              <a:lnSpc>
                <a:spcPct val="115000"/>
              </a:lnSpc>
              <a:spcBef>
                <a:spcPts val="0"/>
              </a:spcBef>
              <a:spcAft>
                <a:spcPts val="0"/>
              </a:spcAft>
              <a:buClr>
                <a:srgbClr val="202124"/>
              </a:buClr>
              <a:buSzPts val="800"/>
              <a:buFont typeface="Calibri"/>
              <a:buChar char="●"/>
            </a:pPr>
            <a:r>
              <a:rPr lang="en-IE" sz="1067">
                <a:solidFill>
                  <a:srgbClr val="202124"/>
                </a:solidFill>
                <a:latin typeface="Calibri"/>
                <a:ea typeface="Calibri"/>
                <a:cs typeface="Calibri"/>
                <a:sym typeface="Calibri"/>
              </a:rPr>
              <a:t>Community Intervention Teams</a:t>
            </a:r>
            <a:endParaRPr sz="1067">
              <a:solidFill>
                <a:srgbClr val="202124"/>
              </a:solidFill>
              <a:latin typeface="Calibri"/>
              <a:ea typeface="Calibri"/>
              <a:cs typeface="Calibri"/>
              <a:sym typeface="Calibri"/>
            </a:endParaRPr>
          </a:p>
          <a:p>
            <a:pPr marL="0" marR="0" lvl="0" indent="0" algn="l" rtl="0">
              <a:spcBef>
                <a:spcPts val="1067"/>
              </a:spcBef>
              <a:spcAft>
                <a:spcPts val="0"/>
              </a:spcAft>
              <a:buNone/>
            </a:pPr>
            <a:r>
              <a:rPr lang="en-IE" sz="1067" b="1">
                <a:solidFill>
                  <a:srgbClr val="202124"/>
                </a:solidFill>
                <a:latin typeface="Arial"/>
                <a:ea typeface="Arial"/>
                <a:cs typeface="Arial"/>
                <a:sym typeface="Arial"/>
              </a:rPr>
              <a:t>Integrated Care Pro</a:t>
            </a:r>
            <a:r>
              <a:rPr lang="en-IE" sz="1067" b="1">
                <a:solidFill>
                  <a:srgbClr val="202124"/>
                </a:solidFill>
                <a:latin typeface="Calibri"/>
                <a:ea typeface="Calibri"/>
                <a:cs typeface="Calibri"/>
                <a:sym typeface="Calibri"/>
              </a:rPr>
              <a:t>gramme for </a:t>
            </a:r>
            <a:r>
              <a:rPr lang="en-IE" sz="1067" b="1">
                <a:solidFill>
                  <a:srgbClr val="202124"/>
                </a:solidFill>
                <a:latin typeface="Arial"/>
                <a:ea typeface="Arial"/>
                <a:cs typeface="Arial"/>
                <a:sym typeface="Arial"/>
              </a:rPr>
              <a:t>Older People</a:t>
            </a:r>
            <a:endParaRPr sz="1067" b="1">
              <a:solidFill>
                <a:srgbClr val="000000"/>
              </a:solidFill>
              <a:latin typeface="Arial"/>
              <a:ea typeface="Arial"/>
              <a:cs typeface="Arial"/>
              <a:sym typeface="Arial"/>
            </a:endParaRPr>
          </a:p>
          <a:p>
            <a:pPr marL="457188" marR="0" lvl="0" indent="-287858" algn="l" rtl="0">
              <a:spcBef>
                <a:spcPts val="0"/>
              </a:spcBef>
              <a:spcAft>
                <a:spcPts val="0"/>
              </a:spcAft>
              <a:buClr>
                <a:srgbClr val="000000"/>
              </a:buClr>
              <a:buSzPts val="800"/>
              <a:buFont typeface="Arial"/>
              <a:buChar char="●"/>
            </a:pPr>
            <a:r>
              <a:rPr lang="en-IE" sz="1067">
                <a:solidFill>
                  <a:srgbClr val="202124"/>
                </a:solidFill>
                <a:latin typeface="Arial"/>
                <a:ea typeface="Arial"/>
                <a:cs typeface="Arial"/>
                <a:sym typeface="Arial"/>
              </a:rPr>
              <a:t>Referral Activity</a:t>
            </a:r>
            <a:endParaRPr sz="1067">
              <a:solidFill>
                <a:srgbClr val="202124"/>
              </a:solidFill>
              <a:latin typeface="Arial"/>
              <a:ea typeface="Arial"/>
              <a:cs typeface="Arial"/>
              <a:sym typeface="Arial"/>
            </a:endParaRPr>
          </a:p>
          <a:p>
            <a:pPr marL="457188" marR="0" lvl="0" indent="-287858" algn="l" rtl="0">
              <a:spcBef>
                <a:spcPts val="0"/>
              </a:spcBef>
              <a:spcAft>
                <a:spcPts val="0"/>
              </a:spcAft>
              <a:buClr>
                <a:srgbClr val="000000"/>
              </a:buClr>
              <a:buSzPts val="800"/>
              <a:buFont typeface="Arial"/>
              <a:buChar char="●"/>
            </a:pPr>
            <a:r>
              <a:rPr lang="en-IE" sz="1067">
                <a:solidFill>
                  <a:srgbClr val="202124"/>
                </a:solidFill>
                <a:latin typeface="Arial"/>
                <a:ea typeface="Arial"/>
                <a:cs typeface="Arial"/>
                <a:sym typeface="Arial"/>
              </a:rPr>
              <a:t>Specialist Pathways Activity</a:t>
            </a:r>
            <a:endParaRPr sz="1067">
              <a:solidFill>
                <a:srgbClr val="202124"/>
              </a:solidFill>
              <a:latin typeface="Arial"/>
              <a:ea typeface="Arial"/>
              <a:cs typeface="Arial"/>
              <a:sym typeface="Arial"/>
            </a:endParaRPr>
          </a:p>
          <a:p>
            <a:pPr marL="457188" marR="0" lvl="0" indent="-287858" algn="l" rtl="0">
              <a:spcBef>
                <a:spcPts val="0"/>
              </a:spcBef>
              <a:spcAft>
                <a:spcPts val="0"/>
              </a:spcAft>
              <a:buClr>
                <a:srgbClr val="000000"/>
              </a:buClr>
              <a:buSzPts val="800"/>
              <a:buFont typeface="Arial"/>
              <a:buChar char="●"/>
            </a:pPr>
            <a:r>
              <a:rPr lang="en-IE" sz="1067">
                <a:solidFill>
                  <a:srgbClr val="202124"/>
                </a:solidFill>
                <a:latin typeface="Arial"/>
                <a:ea typeface="Arial"/>
                <a:cs typeface="Arial"/>
                <a:sym typeface="Arial"/>
              </a:rPr>
              <a:t>Referral Source</a:t>
            </a:r>
            <a:endParaRPr sz="1067">
              <a:solidFill>
                <a:srgbClr val="202124"/>
              </a:solidFill>
              <a:latin typeface="Arial"/>
              <a:ea typeface="Arial"/>
              <a:cs typeface="Arial"/>
              <a:sym typeface="Arial"/>
            </a:endParaRPr>
          </a:p>
          <a:p>
            <a:pPr marL="457188" marR="0" lvl="0" indent="0" algn="l" rtl="0">
              <a:spcBef>
                <a:spcPts val="0"/>
              </a:spcBef>
              <a:spcAft>
                <a:spcPts val="0"/>
              </a:spcAft>
              <a:buNone/>
            </a:pPr>
            <a:r>
              <a:rPr lang="en-IE" sz="1067">
                <a:solidFill>
                  <a:srgbClr val="202124"/>
                </a:solidFill>
                <a:latin typeface="Arial"/>
                <a:ea typeface="Arial"/>
                <a:cs typeface="Arial"/>
                <a:sym typeface="Arial"/>
              </a:rPr>
              <a:t>Casemix</a:t>
            </a:r>
            <a:endParaRPr sz="1067">
              <a:solidFill>
                <a:srgbClr val="202124"/>
              </a:solidFill>
              <a:latin typeface="Arial"/>
              <a:ea typeface="Arial"/>
              <a:cs typeface="Arial"/>
              <a:sym typeface="Arial"/>
            </a:endParaRPr>
          </a:p>
          <a:p>
            <a:pPr marL="0" marR="0" lvl="0" indent="0" algn="l" rtl="0">
              <a:spcBef>
                <a:spcPts val="0"/>
              </a:spcBef>
              <a:spcAft>
                <a:spcPts val="0"/>
              </a:spcAft>
              <a:buNone/>
            </a:pPr>
            <a:endParaRPr sz="1067" b="1">
              <a:solidFill>
                <a:srgbClr val="202124"/>
              </a:solidFill>
              <a:latin typeface="Calibri"/>
              <a:ea typeface="Calibri"/>
              <a:cs typeface="Calibri"/>
              <a:sym typeface="Calibri"/>
            </a:endParaRPr>
          </a:p>
          <a:p>
            <a:pPr marL="0" marR="0" lvl="0" indent="0" algn="l" rtl="0">
              <a:spcBef>
                <a:spcPts val="0"/>
              </a:spcBef>
              <a:spcAft>
                <a:spcPts val="0"/>
              </a:spcAft>
              <a:buNone/>
            </a:pPr>
            <a:r>
              <a:rPr lang="en-IE" sz="1067" b="1">
                <a:solidFill>
                  <a:srgbClr val="202124"/>
                </a:solidFill>
                <a:latin typeface="Calibri"/>
                <a:ea typeface="Calibri"/>
                <a:cs typeface="Calibri"/>
                <a:sym typeface="Calibri"/>
              </a:rPr>
              <a:t>Integrated Care Programme for Chronic Disease</a:t>
            </a:r>
            <a:endParaRPr sz="1067" b="1">
              <a:solidFill>
                <a:srgbClr val="000000"/>
              </a:solidFill>
              <a:latin typeface="Arial"/>
              <a:ea typeface="Arial"/>
              <a:cs typeface="Arial"/>
              <a:sym typeface="Arial"/>
            </a:endParaRPr>
          </a:p>
          <a:p>
            <a:pPr marL="457188" marR="0" lvl="0" indent="-287858" algn="l" rtl="0">
              <a:spcBef>
                <a:spcPts val="0"/>
              </a:spcBef>
              <a:spcAft>
                <a:spcPts val="0"/>
              </a:spcAft>
              <a:buClr>
                <a:srgbClr val="000000"/>
              </a:buClr>
              <a:buSzPts val="800"/>
              <a:buFont typeface="Arial"/>
              <a:buChar char="●"/>
            </a:pPr>
            <a:r>
              <a:rPr lang="en-IE" sz="1067">
                <a:solidFill>
                  <a:srgbClr val="202124"/>
                </a:solidFill>
                <a:latin typeface="Arial"/>
                <a:ea typeface="Arial"/>
                <a:cs typeface="Arial"/>
                <a:sym typeface="Arial"/>
              </a:rPr>
              <a:t>Cardiology</a:t>
            </a:r>
            <a:endParaRPr sz="1067">
              <a:solidFill>
                <a:srgbClr val="202124"/>
              </a:solidFill>
              <a:latin typeface="Arial"/>
              <a:ea typeface="Arial"/>
              <a:cs typeface="Arial"/>
              <a:sym typeface="Arial"/>
            </a:endParaRPr>
          </a:p>
          <a:p>
            <a:pPr marL="457188" marR="0" lvl="0" indent="-287858" algn="l" rtl="0">
              <a:spcBef>
                <a:spcPts val="0"/>
              </a:spcBef>
              <a:spcAft>
                <a:spcPts val="0"/>
              </a:spcAft>
              <a:buClr>
                <a:srgbClr val="000000"/>
              </a:buClr>
              <a:buSzPts val="800"/>
              <a:buFont typeface="Arial"/>
              <a:buChar char="●"/>
            </a:pPr>
            <a:r>
              <a:rPr lang="en-IE" sz="1067">
                <a:solidFill>
                  <a:srgbClr val="202124"/>
                </a:solidFill>
                <a:latin typeface="Arial"/>
                <a:ea typeface="Arial"/>
                <a:cs typeface="Arial"/>
                <a:sym typeface="Arial"/>
              </a:rPr>
              <a:t>Diabetes</a:t>
            </a:r>
            <a:endParaRPr sz="1067">
              <a:solidFill>
                <a:srgbClr val="202124"/>
              </a:solidFill>
              <a:latin typeface="Arial"/>
              <a:ea typeface="Arial"/>
              <a:cs typeface="Arial"/>
              <a:sym typeface="Arial"/>
            </a:endParaRPr>
          </a:p>
          <a:p>
            <a:pPr marL="457188" marR="0" lvl="0" indent="-287858" algn="l" rtl="0">
              <a:lnSpc>
                <a:spcPct val="115000"/>
              </a:lnSpc>
              <a:spcBef>
                <a:spcPts val="0"/>
              </a:spcBef>
              <a:spcAft>
                <a:spcPts val="0"/>
              </a:spcAft>
              <a:buClr>
                <a:srgbClr val="202124"/>
              </a:buClr>
              <a:buSzPts val="800"/>
              <a:buFont typeface="Arial"/>
              <a:buChar char="●"/>
            </a:pPr>
            <a:r>
              <a:rPr lang="en-IE" sz="1067">
                <a:solidFill>
                  <a:srgbClr val="202124"/>
                </a:solidFill>
                <a:latin typeface="Arial"/>
                <a:ea typeface="Arial"/>
                <a:cs typeface="Arial"/>
                <a:sym typeface="Arial"/>
              </a:rPr>
              <a:t>Respiratory</a:t>
            </a:r>
            <a:endParaRPr sz="1067">
              <a:solidFill>
                <a:srgbClr val="202124"/>
              </a:solidFill>
              <a:latin typeface="Arial"/>
              <a:ea typeface="Arial"/>
              <a:cs typeface="Arial"/>
              <a:sym typeface="Arial"/>
            </a:endParaRPr>
          </a:p>
          <a:p>
            <a:pPr marL="457188" marR="0" lvl="0" indent="0" algn="l" rtl="0">
              <a:lnSpc>
                <a:spcPct val="115000"/>
              </a:lnSpc>
              <a:spcBef>
                <a:spcPts val="0"/>
              </a:spcBef>
              <a:spcAft>
                <a:spcPts val="0"/>
              </a:spcAft>
              <a:buNone/>
            </a:pPr>
            <a:endParaRPr sz="1067">
              <a:solidFill>
                <a:srgbClr val="202124"/>
              </a:solidFill>
              <a:latin typeface="Arial"/>
              <a:ea typeface="Arial"/>
              <a:cs typeface="Arial"/>
              <a:sym typeface="Arial"/>
            </a:endParaRPr>
          </a:p>
          <a:p>
            <a:pPr marL="457188" marR="0" lvl="0" indent="0" algn="l" rtl="0">
              <a:spcBef>
                <a:spcPts val="0"/>
              </a:spcBef>
              <a:spcAft>
                <a:spcPts val="0"/>
              </a:spcAft>
              <a:buNone/>
            </a:pPr>
            <a:endParaRPr sz="1067">
              <a:solidFill>
                <a:srgbClr val="000000"/>
              </a:solidFill>
              <a:latin typeface="Arial"/>
              <a:ea typeface="Arial"/>
              <a:cs typeface="Arial"/>
              <a:sym typeface="Arial"/>
            </a:endParaRPr>
          </a:p>
        </p:txBody>
      </p:sp>
      <p:grpSp>
        <p:nvGrpSpPr>
          <p:cNvPr id="426" name="Google Shape;426;g2fb31b4a765_0_302"/>
          <p:cNvGrpSpPr/>
          <p:nvPr/>
        </p:nvGrpSpPr>
        <p:grpSpPr>
          <a:xfrm>
            <a:off x="1732875" y="1133550"/>
            <a:ext cx="8726250" cy="5294334"/>
            <a:chOff x="1171821" y="661181"/>
            <a:chExt cx="7385113" cy="4288994"/>
          </a:xfrm>
        </p:grpSpPr>
        <p:sp>
          <p:nvSpPr>
            <p:cNvPr id="427" name="Google Shape;427;g2fb31b4a765_0_302"/>
            <p:cNvSpPr/>
            <p:nvPr/>
          </p:nvSpPr>
          <p:spPr>
            <a:xfrm>
              <a:off x="1171825" y="1494300"/>
              <a:ext cx="7385100" cy="3062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467">
                <a:solidFill>
                  <a:schemeClr val="dk1"/>
                </a:solidFill>
                <a:latin typeface="Calibri"/>
                <a:ea typeface="Calibri"/>
                <a:cs typeface="Calibri"/>
                <a:sym typeface="Calibri"/>
              </a:endParaRPr>
            </a:p>
          </p:txBody>
        </p:sp>
        <p:sp>
          <p:nvSpPr>
            <p:cNvPr id="428" name="Google Shape;428;g2fb31b4a765_0_302"/>
            <p:cNvSpPr/>
            <p:nvPr/>
          </p:nvSpPr>
          <p:spPr>
            <a:xfrm>
              <a:off x="1171825" y="4556575"/>
              <a:ext cx="7385100" cy="393600"/>
            </a:xfrm>
            <a:prstGeom prst="rect">
              <a:avLst/>
            </a:prstGeom>
            <a:solidFill>
              <a:srgbClr val="006152"/>
            </a:solidFill>
            <a:ln w="9525" cap="flat" cmpd="sng">
              <a:solidFill>
                <a:srgbClr val="595959"/>
              </a:solidFill>
              <a:prstDash val="solid"/>
              <a:round/>
              <a:headEnd type="none" w="sm" len="sm"/>
              <a:tailEnd type="none" w="sm" len="sm"/>
            </a:ln>
          </p:spPr>
          <p:txBody>
            <a:bodyPr spcFirstLastPara="1" wrap="square" lIns="64150" tIns="32050" rIns="64150" bIns="32050" anchor="ctr" anchorCtr="0">
              <a:noAutofit/>
            </a:bodyPr>
            <a:lstStyle/>
            <a:p>
              <a:pPr marL="0" marR="0" lvl="0" indent="0" algn="ctr" rtl="0">
                <a:spcBef>
                  <a:spcPts val="0"/>
                </a:spcBef>
                <a:spcAft>
                  <a:spcPts val="0"/>
                </a:spcAft>
                <a:buNone/>
              </a:pPr>
              <a:r>
                <a:rPr lang="en-IE" sz="1033" b="1">
                  <a:solidFill>
                    <a:srgbClr val="FFFFFF"/>
                  </a:solidFill>
                </a:rPr>
                <a:t>Underpinned and enabled by robust and effective Clinical Governance, Feedback loops to encourage learning and continuous improvement, and tracking of Performance Metrics and Activity Outcomes to demonstrate value</a:t>
              </a:r>
              <a:endParaRPr sz="1033" b="1">
                <a:solidFill>
                  <a:srgbClr val="FFFFFF"/>
                </a:solidFill>
              </a:endParaRPr>
            </a:p>
          </p:txBody>
        </p:sp>
        <p:grpSp>
          <p:nvGrpSpPr>
            <p:cNvPr id="429" name="Google Shape;429;g2fb31b4a765_0_302"/>
            <p:cNvGrpSpPr/>
            <p:nvPr/>
          </p:nvGrpSpPr>
          <p:grpSpPr>
            <a:xfrm>
              <a:off x="2078621" y="3394742"/>
              <a:ext cx="5571508" cy="368819"/>
              <a:chOff x="2078621" y="3394742"/>
              <a:chExt cx="5571508" cy="368819"/>
            </a:xfrm>
          </p:grpSpPr>
          <p:sp>
            <p:nvSpPr>
              <p:cNvPr id="430" name="Google Shape;430;g2fb31b4a765_0_302"/>
              <p:cNvSpPr/>
              <p:nvPr/>
            </p:nvSpPr>
            <p:spPr>
              <a:xfrm>
                <a:off x="2078621" y="3409561"/>
                <a:ext cx="1856700" cy="354000"/>
              </a:xfrm>
              <a:prstGeom prst="roundRect">
                <a:avLst>
                  <a:gd name="adj" fmla="val 16667"/>
                </a:avLst>
              </a:prstGeom>
              <a:solidFill>
                <a:srgbClr val="4285F4"/>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E" sz="1100" b="1">
                    <a:solidFill>
                      <a:srgbClr val="FFFFFF"/>
                    </a:solidFill>
                    <a:latin typeface="Arial"/>
                    <a:ea typeface="Arial"/>
                    <a:cs typeface="Arial"/>
                    <a:sym typeface="Arial"/>
                  </a:rPr>
                  <a:t>Integrated Care Framework for Residential Care Facilities</a:t>
                </a:r>
                <a:endParaRPr sz="1100">
                  <a:solidFill>
                    <a:srgbClr val="000000"/>
                  </a:solidFill>
                  <a:latin typeface="Arial"/>
                  <a:ea typeface="Arial"/>
                  <a:cs typeface="Arial"/>
                  <a:sym typeface="Arial"/>
                </a:endParaRPr>
              </a:p>
            </p:txBody>
          </p:sp>
          <p:sp>
            <p:nvSpPr>
              <p:cNvPr id="431" name="Google Shape;431;g2fb31b4a765_0_302"/>
              <p:cNvSpPr/>
              <p:nvPr/>
            </p:nvSpPr>
            <p:spPr>
              <a:xfrm>
                <a:off x="6160929" y="3394742"/>
                <a:ext cx="1489200" cy="354000"/>
              </a:xfrm>
              <a:prstGeom prst="roundRect">
                <a:avLst>
                  <a:gd name="adj" fmla="val 16667"/>
                </a:avLst>
              </a:prstGeom>
              <a:solidFill>
                <a:srgbClr val="4285F4"/>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E" sz="1100" b="1">
                    <a:solidFill>
                      <a:srgbClr val="FFFFFF"/>
                    </a:solidFill>
                    <a:latin typeface="Arial"/>
                    <a:ea typeface="Arial"/>
                    <a:cs typeface="Arial"/>
                    <a:sym typeface="Arial"/>
                  </a:rPr>
                  <a:t>Pathfinder</a:t>
                </a:r>
                <a:endParaRPr sz="1100">
                  <a:solidFill>
                    <a:srgbClr val="000000"/>
                  </a:solidFill>
                  <a:latin typeface="Arial"/>
                  <a:ea typeface="Arial"/>
                  <a:cs typeface="Arial"/>
                  <a:sym typeface="Arial"/>
                </a:endParaRPr>
              </a:p>
            </p:txBody>
          </p:sp>
          <p:sp>
            <p:nvSpPr>
              <p:cNvPr id="432" name="Google Shape;432;g2fb31b4a765_0_302"/>
              <p:cNvSpPr/>
              <p:nvPr/>
            </p:nvSpPr>
            <p:spPr>
              <a:xfrm>
                <a:off x="4228079" y="3409561"/>
                <a:ext cx="1554000" cy="354000"/>
              </a:xfrm>
              <a:prstGeom prst="roundRect">
                <a:avLst>
                  <a:gd name="adj" fmla="val 16667"/>
                </a:avLst>
              </a:prstGeom>
              <a:solidFill>
                <a:srgbClr val="4285F4"/>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E" sz="1100" b="1">
                    <a:solidFill>
                      <a:srgbClr val="FFFFFF"/>
                    </a:solidFill>
                  </a:rPr>
                  <a:t>Emergency Department in the Home (EDITH)</a:t>
                </a:r>
                <a:endParaRPr sz="1100">
                  <a:solidFill>
                    <a:srgbClr val="000000"/>
                  </a:solidFill>
                </a:endParaRPr>
              </a:p>
            </p:txBody>
          </p:sp>
          <p:cxnSp>
            <p:nvCxnSpPr>
              <p:cNvPr id="433" name="Google Shape;433;g2fb31b4a765_0_302"/>
              <p:cNvCxnSpPr>
                <a:stCxn id="430" idx="3"/>
                <a:endCxn id="432" idx="1"/>
              </p:cNvCxnSpPr>
              <p:nvPr/>
            </p:nvCxnSpPr>
            <p:spPr>
              <a:xfrm>
                <a:off x="3935321" y="3586561"/>
                <a:ext cx="292800" cy="0"/>
              </a:xfrm>
              <a:prstGeom prst="straightConnector1">
                <a:avLst/>
              </a:prstGeom>
              <a:noFill/>
              <a:ln w="9525" cap="flat" cmpd="sng">
                <a:solidFill>
                  <a:srgbClr val="3E6EC2"/>
                </a:solidFill>
                <a:prstDash val="solid"/>
                <a:round/>
                <a:headEnd type="triangle" w="med" len="med"/>
                <a:tailEnd type="triangle" w="med" len="med"/>
              </a:ln>
            </p:spPr>
          </p:cxnSp>
          <p:cxnSp>
            <p:nvCxnSpPr>
              <p:cNvPr id="434" name="Google Shape;434;g2fb31b4a765_0_302"/>
              <p:cNvCxnSpPr>
                <a:stCxn id="432" idx="3"/>
                <a:endCxn id="431" idx="1"/>
              </p:cNvCxnSpPr>
              <p:nvPr/>
            </p:nvCxnSpPr>
            <p:spPr>
              <a:xfrm rot="10800000" flipH="1">
                <a:off x="5782079" y="3571861"/>
                <a:ext cx="378900" cy="14700"/>
              </a:xfrm>
              <a:prstGeom prst="straightConnector1">
                <a:avLst/>
              </a:prstGeom>
              <a:noFill/>
              <a:ln w="9525" cap="flat" cmpd="sng">
                <a:solidFill>
                  <a:srgbClr val="3E6EC2"/>
                </a:solidFill>
                <a:prstDash val="solid"/>
                <a:round/>
                <a:headEnd type="triangle" w="med" len="med"/>
                <a:tailEnd type="triangle" w="med" len="med"/>
              </a:ln>
            </p:spPr>
          </p:cxnSp>
        </p:grpSp>
        <p:grpSp>
          <p:nvGrpSpPr>
            <p:cNvPr id="435" name="Google Shape;435;g2fb31b4a765_0_302"/>
            <p:cNvGrpSpPr/>
            <p:nvPr/>
          </p:nvGrpSpPr>
          <p:grpSpPr>
            <a:xfrm>
              <a:off x="1594726" y="2035674"/>
              <a:ext cx="6539299" cy="1096670"/>
              <a:chOff x="1594726" y="2035674"/>
              <a:chExt cx="6539299" cy="1096670"/>
            </a:xfrm>
          </p:grpSpPr>
          <p:grpSp>
            <p:nvGrpSpPr>
              <p:cNvPr id="436" name="Google Shape;436;g2fb31b4a765_0_302"/>
              <p:cNvGrpSpPr/>
              <p:nvPr/>
            </p:nvGrpSpPr>
            <p:grpSpPr>
              <a:xfrm>
                <a:off x="7042717" y="2058977"/>
                <a:ext cx="1091308" cy="1047232"/>
                <a:chOff x="7274078" y="3408625"/>
                <a:chExt cx="1091308" cy="1047232"/>
              </a:xfrm>
            </p:grpSpPr>
            <p:grpSp>
              <p:nvGrpSpPr>
                <p:cNvPr id="437" name="Google Shape;437;g2fb31b4a765_0_302"/>
                <p:cNvGrpSpPr/>
                <p:nvPr/>
              </p:nvGrpSpPr>
              <p:grpSpPr>
                <a:xfrm>
                  <a:off x="7274078" y="3408625"/>
                  <a:ext cx="1091308" cy="1047232"/>
                  <a:chOff x="7514803" y="3593400"/>
                  <a:chExt cx="1091308" cy="1047232"/>
                </a:xfrm>
              </p:grpSpPr>
              <p:sp>
                <p:nvSpPr>
                  <p:cNvPr id="438" name="Google Shape;438;g2fb31b4a765_0_302"/>
                  <p:cNvSpPr/>
                  <p:nvPr/>
                </p:nvSpPr>
                <p:spPr>
                  <a:xfrm>
                    <a:off x="7596611" y="3593400"/>
                    <a:ext cx="1009500" cy="966600"/>
                  </a:xfrm>
                  <a:prstGeom prst="ellipse">
                    <a:avLst/>
                  </a:prstGeom>
                  <a:solidFill>
                    <a:srgbClr val="B6D7A8"/>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39" name="Google Shape;439;g2fb31b4a765_0_302"/>
                  <p:cNvSpPr/>
                  <p:nvPr/>
                </p:nvSpPr>
                <p:spPr>
                  <a:xfrm>
                    <a:off x="7547278" y="3640607"/>
                    <a:ext cx="1009500" cy="966600"/>
                  </a:xfrm>
                  <a:prstGeom prst="ellipse">
                    <a:avLst/>
                  </a:prstGeom>
                  <a:solidFill>
                    <a:srgbClr val="B6D7A8"/>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40" name="Google Shape;440;g2fb31b4a765_0_302"/>
                  <p:cNvSpPr/>
                  <p:nvPr/>
                </p:nvSpPr>
                <p:spPr>
                  <a:xfrm>
                    <a:off x="7514803" y="3674032"/>
                    <a:ext cx="1009500" cy="966600"/>
                  </a:xfrm>
                  <a:prstGeom prst="ellipse">
                    <a:avLst/>
                  </a:prstGeom>
                  <a:solidFill>
                    <a:srgbClr val="B6D7A8"/>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sp>
              <p:nvSpPr>
                <p:cNvPr id="441" name="Google Shape;441;g2fb31b4a765_0_302"/>
                <p:cNvSpPr txBox="1"/>
                <p:nvPr/>
              </p:nvSpPr>
              <p:spPr>
                <a:xfrm>
                  <a:off x="7462882" y="3587764"/>
                  <a:ext cx="7137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33" b="1">
                      <a:solidFill>
                        <a:srgbClr val="FFFFFF"/>
                      </a:solidFill>
                      <a:latin typeface="Arial"/>
                      <a:ea typeface="Arial"/>
                      <a:cs typeface="Arial"/>
                      <a:sym typeface="Arial"/>
                    </a:rPr>
                    <a:t>Acute Emergency Dept / Outpa</a:t>
                  </a:r>
                  <a:r>
                    <a:rPr lang="en-IE" sz="1033" b="1">
                      <a:solidFill>
                        <a:srgbClr val="FFFFFF"/>
                      </a:solidFill>
                      <a:latin typeface="Calibri"/>
                      <a:ea typeface="Calibri"/>
                      <a:cs typeface="Calibri"/>
                      <a:sym typeface="Calibri"/>
                    </a:rPr>
                    <a:t>tient </a:t>
                  </a:r>
                  <a:r>
                    <a:rPr lang="en-IE" sz="1033" b="1">
                      <a:solidFill>
                        <a:srgbClr val="FFFFFF"/>
                      </a:solidFill>
                      <a:latin typeface="Arial"/>
                      <a:ea typeface="Arial"/>
                      <a:cs typeface="Arial"/>
                      <a:sym typeface="Arial"/>
                    </a:rPr>
                    <a:t>Dept / Inpatients</a:t>
                  </a:r>
                  <a:endParaRPr sz="1033" b="1">
                    <a:solidFill>
                      <a:srgbClr val="FFFFFF"/>
                    </a:solidFill>
                    <a:latin typeface="Arial"/>
                    <a:ea typeface="Arial"/>
                    <a:cs typeface="Arial"/>
                    <a:sym typeface="Arial"/>
                  </a:endParaRPr>
                </a:p>
              </p:txBody>
            </p:sp>
          </p:grpSp>
          <p:grpSp>
            <p:nvGrpSpPr>
              <p:cNvPr id="442" name="Google Shape;442;g2fb31b4a765_0_302"/>
              <p:cNvGrpSpPr/>
              <p:nvPr/>
            </p:nvGrpSpPr>
            <p:grpSpPr>
              <a:xfrm>
                <a:off x="6175971" y="2047975"/>
                <a:ext cx="1107097" cy="1070899"/>
                <a:chOff x="5365275" y="2545400"/>
                <a:chExt cx="1107097" cy="1070899"/>
              </a:xfrm>
            </p:grpSpPr>
            <p:grpSp>
              <p:nvGrpSpPr>
                <p:cNvPr id="443" name="Google Shape;443;g2fb31b4a765_0_302"/>
                <p:cNvGrpSpPr/>
                <p:nvPr/>
              </p:nvGrpSpPr>
              <p:grpSpPr>
                <a:xfrm>
                  <a:off x="5397750" y="2545400"/>
                  <a:ext cx="1074622" cy="1025632"/>
                  <a:chOff x="6411440" y="3451734"/>
                  <a:chExt cx="1074622" cy="1025632"/>
                </a:xfrm>
              </p:grpSpPr>
              <p:sp>
                <p:nvSpPr>
                  <p:cNvPr id="444" name="Google Shape;444;g2fb31b4a765_0_302"/>
                  <p:cNvSpPr/>
                  <p:nvPr/>
                </p:nvSpPr>
                <p:spPr>
                  <a:xfrm>
                    <a:off x="6476562" y="3451734"/>
                    <a:ext cx="1009500" cy="966600"/>
                  </a:xfrm>
                  <a:prstGeom prst="ellipse">
                    <a:avLst/>
                  </a:prstGeom>
                  <a:solidFill>
                    <a:srgbClr val="6FAB46">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45" name="Google Shape;445;g2fb31b4a765_0_302"/>
                  <p:cNvSpPr/>
                  <p:nvPr/>
                </p:nvSpPr>
                <p:spPr>
                  <a:xfrm>
                    <a:off x="6411440" y="3510766"/>
                    <a:ext cx="1009500" cy="966600"/>
                  </a:xfrm>
                  <a:prstGeom prst="ellipse">
                    <a:avLst/>
                  </a:prstGeom>
                  <a:solidFill>
                    <a:srgbClr val="6FAB46">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grpSp>
              <p:nvGrpSpPr>
                <p:cNvPr id="446" name="Google Shape;446;g2fb31b4a765_0_302"/>
                <p:cNvGrpSpPr/>
                <p:nvPr/>
              </p:nvGrpSpPr>
              <p:grpSpPr>
                <a:xfrm>
                  <a:off x="5365275" y="2649699"/>
                  <a:ext cx="1009500" cy="966600"/>
                  <a:chOff x="6215941" y="4190992"/>
                  <a:chExt cx="1009500" cy="966600"/>
                </a:xfrm>
              </p:grpSpPr>
              <p:sp>
                <p:nvSpPr>
                  <p:cNvPr id="447" name="Google Shape;447;g2fb31b4a765_0_302"/>
                  <p:cNvSpPr/>
                  <p:nvPr/>
                </p:nvSpPr>
                <p:spPr>
                  <a:xfrm>
                    <a:off x="6215941" y="4190992"/>
                    <a:ext cx="1009500" cy="966600"/>
                  </a:xfrm>
                  <a:prstGeom prst="ellipse">
                    <a:avLst/>
                  </a:prstGeom>
                  <a:solidFill>
                    <a:srgbClr val="6FAB46">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48" name="Google Shape;448;g2fb31b4a765_0_302"/>
                  <p:cNvSpPr txBox="1"/>
                  <p:nvPr/>
                </p:nvSpPr>
                <p:spPr>
                  <a:xfrm>
                    <a:off x="6422297" y="4332581"/>
                    <a:ext cx="7137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33" b="1">
                        <a:solidFill>
                          <a:srgbClr val="FFFFFF"/>
                        </a:solidFill>
                        <a:latin typeface="Arial"/>
                        <a:ea typeface="Arial"/>
                        <a:cs typeface="Arial"/>
                        <a:sym typeface="Arial"/>
                      </a:rPr>
                      <a:t>Acute Frailty at Front Door </a:t>
                    </a:r>
                    <a:r>
                      <a:rPr lang="en-IE" sz="1033" b="1">
                        <a:solidFill>
                          <a:srgbClr val="FFFFFF"/>
                        </a:solidFill>
                        <a:latin typeface="Calibri"/>
                        <a:ea typeface="Calibri"/>
                        <a:cs typeface="Calibri"/>
                        <a:sym typeface="Calibri"/>
                      </a:rPr>
                      <a:t>Teams </a:t>
                    </a:r>
                    <a:r>
                      <a:rPr lang="en-IE" sz="1033" b="1">
                        <a:solidFill>
                          <a:srgbClr val="FFFFFF"/>
                        </a:solidFill>
                        <a:latin typeface="Arial"/>
                        <a:ea typeface="Arial"/>
                        <a:cs typeface="Arial"/>
                        <a:sym typeface="Arial"/>
                      </a:rPr>
                      <a:t>&amp; Community Intervention Teams</a:t>
                    </a:r>
                    <a:endParaRPr sz="1033" b="1">
                      <a:solidFill>
                        <a:srgbClr val="FFFFFF"/>
                      </a:solidFill>
                      <a:latin typeface="Arial"/>
                      <a:ea typeface="Arial"/>
                      <a:cs typeface="Arial"/>
                      <a:sym typeface="Arial"/>
                    </a:endParaRPr>
                  </a:p>
                </p:txBody>
              </p:sp>
            </p:grpSp>
          </p:grpSp>
          <p:grpSp>
            <p:nvGrpSpPr>
              <p:cNvPr id="449" name="Google Shape;449;g2fb31b4a765_0_302"/>
              <p:cNvGrpSpPr/>
              <p:nvPr/>
            </p:nvGrpSpPr>
            <p:grpSpPr>
              <a:xfrm>
                <a:off x="5262592" y="2042476"/>
                <a:ext cx="1110586" cy="1065267"/>
                <a:chOff x="7254731" y="1489172"/>
                <a:chExt cx="1110586" cy="1065267"/>
              </a:xfrm>
            </p:grpSpPr>
            <p:grpSp>
              <p:nvGrpSpPr>
                <p:cNvPr id="450" name="Google Shape;450;g2fb31b4a765_0_302"/>
                <p:cNvGrpSpPr/>
                <p:nvPr/>
              </p:nvGrpSpPr>
              <p:grpSpPr>
                <a:xfrm>
                  <a:off x="7309202" y="1489172"/>
                  <a:ext cx="1056115" cy="1017079"/>
                  <a:chOff x="5580969" y="3406147"/>
                  <a:chExt cx="1056115" cy="1017079"/>
                </a:xfrm>
              </p:grpSpPr>
              <p:sp>
                <p:nvSpPr>
                  <p:cNvPr id="451" name="Google Shape;451;g2fb31b4a765_0_302"/>
                  <p:cNvSpPr/>
                  <p:nvPr/>
                </p:nvSpPr>
                <p:spPr>
                  <a:xfrm>
                    <a:off x="5627584" y="3406147"/>
                    <a:ext cx="1009500" cy="966600"/>
                  </a:xfrm>
                  <a:prstGeom prst="ellipse">
                    <a:avLst/>
                  </a:prstGeom>
                  <a:solidFill>
                    <a:srgbClr val="4CC38C">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52" name="Google Shape;452;g2fb31b4a765_0_302"/>
                  <p:cNvSpPr/>
                  <p:nvPr/>
                </p:nvSpPr>
                <p:spPr>
                  <a:xfrm>
                    <a:off x="5580969" y="3456626"/>
                    <a:ext cx="1009500" cy="966600"/>
                  </a:xfrm>
                  <a:prstGeom prst="ellipse">
                    <a:avLst/>
                  </a:prstGeom>
                  <a:solidFill>
                    <a:srgbClr val="4CC38C">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grpSp>
              <p:nvGrpSpPr>
                <p:cNvPr id="453" name="Google Shape;453;g2fb31b4a765_0_302"/>
                <p:cNvGrpSpPr/>
                <p:nvPr/>
              </p:nvGrpSpPr>
              <p:grpSpPr>
                <a:xfrm>
                  <a:off x="7254731" y="1587839"/>
                  <a:ext cx="1009500" cy="966600"/>
                  <a:chOff x="5371994" y="4189364"/>
                  <a:chExt cx="1009500" cy="966600"/>
                </a:xfrm>
              </p:grpSpPr>
              <p:sp>
                <p:nvSpPr>
                  <p:cNvPr id="454" name="Google Shape;454;g2fb31b4a765_0_302"/>
                  <p:cNvSpPr/>
                  <p:nvPr/>
                </p:nvSpPr>
                <p:spPr>
                  <a:xfrm>
                    <a:off x="5371994" y="4189364"/>
                    <a:ext cx="1009500" cy="966600"/>
                  </a:xfrm>
                  <a:prstGeom prst="ellipse">
                    <a:avLst/>
                  </a:prstGeom>
                  <a:solidFill>
                    <a:srgbClr val="4CC38C">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55" name="Google Shape;455;g2fb31b4a765_0_302"/>
                  <p:cNvSpPr txBox="1"/>
                  <p:nvPr/>
                </p:nvSpPr>
                <p:spPr>
                  <a:xfrm>
                    <a:off x="5510782" y="4289101"/>
                    <a:ext cx="8049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00" b="1">
                        <a:solidFill>
                          <a:srgbClr val="FFFFFF"/>
                        </a:solidFill>
                        <a:latin typeface="Calibri"/>
                        <a:ea typeface="Calibri"/>
                        <a:cs typeface="Calibri"/>
                        <a:sym typeface="Calibri"/>
                      </a:rPr>
                      <a:t>Older People </a:t>
                    </a:r>
                    <a:r>
                      <a:rPr lang="en-IE" sz="1000" b="1">
                        <a:solidFill>
                          <a:srgbClr val="FFFFFF"/>
                        </a:solidFill>
                        <a:latin typeface="Arial"/>
                        <a:ea typeface="Arial"/>
                        <a:cs typeface="Arial"/>
                        <a:sym typeface="Arial"/>
                      </a:rPr>
                      <a:t>Specialist Team Clinical Lead &amp; Operational Lead &amp; Team</a:t>
                    </a:r>
                    <a:endParaRPr sz="1000" b="1">
                      <a:solidFill>
                        <a:srgbClr val="FFFFFF"/>
                      </a:solidFill>
                      <a:latin typeface="Arial"/>
                      <a:ea typeface="Arial"/>
                      <a:cs typeface="Arial"/>
                      <a:sym typeface="Arial"/>
                    </a:endParaRPr>
                  </a:p>
                </p:txBody>
              </p:sp>
            </p:grpSp>
          </p:grpSp>
          <p:grpSp>
            <p:nvGrpSpPr>
              <p:cNvPr id="456" name="Google Shape;456;g2fb31b4a765_0_302"/>
              <p:cNvGrpSpPr/>
              <p:nvPr/>
            </p:nvGrpSpPr>
            <p:grpSpPr>
              <a:xfrm>
                <a:off x="4344901" y="2045123"/>
                <a:ext cx="1095735" cy="1073751"/>
                <a:chOff x="6105090" y="1436062"/>
                <a:chExt cx="1095735" cy="1073751"/>
              </a:xfrm>
            </p:grpSpPr>
            <p:grpSp>
              <p:nvGrpSpPr>
                <p:cNvPr id="457" name="Google Shape;457;g2fb31b4a765_0_302"/>
                <p:cNvGrpSpPr/>
                <p:nvPr/>
              </p:nvGrpSpPr>
              <p:grpSpPr>
                <a:xfrm>
                  <a:off x="6144685" y="1436062"/>
                  <a:ext cx="1056140" cy="1012068"/>
                  <a:chOff x="4803900" y="3411039"/>
                  <a:chExt cx="1056140" cy="1012068"/>
                </a:xfrm>
              </p:grpSpPr>
              <p:sp>
                <p:nvSpPr>
                  <p:cNvPr id="458" name="Google Shape;458;g2fb31b4a765_0_302"/>
                  <p:cNvSpPr/>
                  <p:nvPr/>
                </p:nvSpPr>
                <p:spPr>
                  <a:xfrm>
                    <a:off x="4850540" y="3411039"/>
                    <a:ext cx="1009500" cy="966600"/>
                  </a:xfrm>
                  <a:prstGeom prst="ellipse">
                    <a:avLst/>
                  </a:prstGeom>
                  <a:solidFill>
                    <a:srgbClr val="52CBCC">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59" name="Google Shape;459;g2fb31b4a765_0_302"/>
                  <p:cNvSpPr/>
                  <p:nvPr/>
                </p:nvSpPr>
                <p:spPr>
                  <a:xfrm>
                    <a:off x="4803900" y="3456507"/>
                    <a:ext cx="1009500" cy="966600"/>
                  </a:xfrm>
                  <a:prstGeom prst="ellipse">
                    <a:avLst/>
                  </a:prstGeom>
                  <a:solidFill>
                    <a:srgbClr val="52CBCC">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grpSp>
              <p:nvGrpSpPr>
                <p:cNvPr id="460" name="Google Shape;460;g2fb31b4a765_0_302"/>
                <p:cNvGrpSpPr/>
                <p:nvPr/>
              </p:nvGrpSpPr>
              <p:grpSpPr>
                <a:xfrm>
                  <a:off x="6105090" y="1543213"/>
                  <a:ext cx="1009500" cy="966600"/>
                  <a:chOff x="4590672" y="4046632"/>
                  <a:chExt cx="1009500" cy="966600"/>
                </a:xfrm>
              </p:grpSpPr>
              <p:sp>
                <p:nvSpPr>
                  <p:cNvPr id="461" name="Google Shape;461;g2fb31b4a765_0_302"/>
                  <p:cNvSpPr/>
                  <p:nvPr/>
                </p:nvSpPr>
                <p:spPr>
                  <a:xfrm>
                    <a:off x="4590672" y="4046632"/>
                    <a:ext cx="1009500" cy="966600"/>
                  </a:xfrm>
                  <a:prstGeom prst="ellipse">
                    <a:avLst/>
                  </a:prstGeom>
                  <a:solidFill>
                    <a:srgbClr val="52CBCC">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62" name="Google Shape;462;g2fb31b4a765_0_302"/>
                  <p:cNvSpPr txBox="1"/>
                  <p:nvPr/>
                </p:nvSpPr>
                <p:spPr>
                  <a:xfrm>
                    <a:off x="4708752" y="4169113"/>
                    <a:ext cx="8634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00" b="1">
                        <a:solidFill>
                          <a:srgbClr val="FFFFFF"/>
                        </a:solidFill>
                        <a:latin typeface="Calibri"/>
                        <a:ea typeface="Calibri"/>
                        <a:cs typeface="Calibri"/>
                        <a:sym typeface="Calibri"/>
                      </a:rPr>
                      <a:t>Chronic Disease S</a:t>
                    </a:r>
                    <a:r>
                      <a:rPr lang="en-IE" sz="1000" b="1">
                        <a:solidFill>
                          <a:srgbClr val="FFFFFF"/>
                        </a:solidFill>
                        <a:latin typeface="Arial"/>
                        <a:ea typeface="Arial"/>
                        <a:cs typeface="Arial"/>
                        <a:sym typeface="Arial"/>
                      </a:rPr>
                      <a:t>pecialist Team Clinical Lead</a:t>
                    </a:r>
                    <a:endParaRPr sz="1000" b="1">
                      <a:solidFill>
                        <a:srgbClr val="FFFFFF"/>
                      </a:solidFill>
                      <a:latin typeface="Arial"/>
                      <a:ea typeface="Arial"/>
                      <a:cs typeface="Arial"/>
                      <a:sym typeface="Arial"/>
                    </a:endParaRPr>
                  </a:p>
                  <a:p>
                    <a:pPr marL="0" marR="0" lvl="0" indent="0" algn="ctr" rtl="0">
                      <a:lnSpc>
                        <a:spcPct val="90000"/>
                      </a:lnSpc>
                      <a:spcBef>
                        <a:spcPts val="0"/>
                      </a:spcBef>
                      <a:spcAft>
                        <a:spcPts val="0"/>
                      </a:spcAft>
                      <a:buNone/>
                    </a:pPr>
                    <a:r>
                      <a:rPr lang="en-IE" sz="1000" b="1">
                        <a:solidFill>
                          <a:srgbClr val="FFFFFF"/>
                        </a:solidFill>
                        <a:latin typeface="Arial"/>
                        <a:ea typeface="Arial"/>
                        <a:cs typeface="Arial"/>
                        <a:sym typeface="Arial"/>
                      </a:rPr>
                      <a:t> &amp; Operational Lead</a:t>
                    </a:r>
                    <a:r>
                      <a:rPr lang="en-IE" sz="1000" b="1">
                        <a:solidFill>
                          <a:srgbClr val="FFFFFF"/>
                        </a:solidFill>
                      </a:rPr>
                      <a:t> </a:t>
                    </a:r>
                    <a:r>
                      <a:rPr lang="en-IE" sz="1000" b="1">
                        <a:solidFill>
                          <a:srgbClr val="FFFFFF"/>
                        </a:solidFill>
                        <a:latin typeface="Calibri"/>
                        <a:ea typeface="Calibri"/>
                        <a:cs typeface="Calibri"/>
                        <a:sym typeface="Calibri"/>
                      </a:rPr>
                      <a:t>&amp; Team</a:t>
                    </a:r>
                    <a:endParaRPr sz="1000" b="1">
                      <a:solidFill>
                        <a:srgbClr val="FFFFFF"/>
                      </a:solidFill>
                      <a:latin typeface="Calibri"/>
                      <a:ea typeface="Calibri"/>
                      <a:cs typeface="Calibri"/>
                      <a:sym typeface="Calibri"/>
                    </a:endParaRPr>
                  </a:p>
                </p:txBody>
              </p:sp>
            </p:grpSp>
          </p:grpSp>
          <p:grpSp>
            <p:nvGrpSpPr>
              <p:cNvPr id="463" name="Google Shape;463;g2fb31b4a765_0_302"/>
              <p:cNvGrpSpPr/>
              <p:nvPr/>
            </p:nvGrpSpPr>
            <p:grpSpPr>
              <a:xfrm>
                <a:off x="3404560" y="2067767"/>
                <a:ext cx="1124492" cy="1064577"/>
                <a:chOff x="5257002" y="1380199"/>
                <a:chExt cx="1124492" cy="1064577"/>
              </a:xfrm>
            </p:grpSpPr>
            <p:sp>
              <p:nvSpPr>
                <p:cNvPr id="464" name="Google Shape;464;g2fb31b4a765_0_302"/>
                <p:cNvSpPr/>
                <p:nvPr/>
              </p:nvSpPr>
              <p:spPr>
                <a:xfrm>
                  <a:off x="5371994" y="1380199"/>
                  <a:ext cx="1009500" cy="966600"/>
                </a:xfrm>
                <a:prstGeom prst="ellipse">
                  <a:avLst/>
                </a:prstGeom>
                <a:solidFill>
                  <a:srgbClr val="46BA4E">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65" name="Google Shape;465;g2fb31b4a765_0_302"/>
                <p:cNvSpPr/>
                <p:nvPr/>
              </p:nvSpPr>
              <p:spPr>
                <a:xfrm>
                  <a:off x="5305935" y="1418138"/>
                  <a:ext cx="1009500" cy="966600"/>
                </a:xfrm>
                <a:prstGeom prst="ellipse">
                  <a:avLst/>
                </a:prstGeom>
                <a:solidFill>
                  <a:srgbClr val="46BA4E">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nvGrpSpPr>
                <p:cNvPr id="466" name="Google Shape;466;g2fb31b4a765_0_302"/>
                <p:cNvGrpSpPr/>
                <p:nvPr/>
              </p:nvGrpSpPr>
              <p:grpSpPr>
                <a:xfrm>
                  <a:off x="5257002" y="1478176"/>
                  <a:ext cx="1009500" cy="966600"/>
                  <a:chOff x="3697604" y="4212878"/>
                  <a:chExt cx="1009500" cy="966600"/>
                </a:xfrm>
              </p:grpSpPr>
              <p:sp>
                <p:nvSpPr>
                  <p:cNvPr id="467" name="Google Shape;467;g2fb31b4a765_0_302"/>
                  <p:cNvSpPr/>
                  <p:nvPr/>
                </p:nvSpPr>
                <p:spPr>
                  <a:xfrm>
                    <a:off x="3697604" y="4212878"/>
                    <a:ext cx="1009500" cy="966600"/>
                  </a:xfrm>
                  <a:prstGeom prst="ellipse">
                    <a:avLst/>
                  </a:prstGeom>
                  <a:solidFill>
                    <a:srgbClr val="46BA4E">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68" name="Google Shape;468;g2fb31b4a765_0_302"/>
                  <p:cNvSpPr txBox="1"/>
                  <p:nvPr/>
                </p:nvSpPr>
                <p:spPr>
                  <a:xfrm>
                    <a:off x="3872751" y="4331489"/>
                    <a:ext cx="8049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33" b="1">
                        <a:solidFill>
                          <a:srgbClr val="FFFFFF"/>
                        </a:solidFill>
                        <a:latin typeface="Arial"/>
                        <a:ea typeface="Arial"/>
                        <a:cs typeface="Arial"/>
                        <a:sym typeface="Arial"/>
                      </a:rPr>
                      <a:t>Community Healthcare Network Manager &amp; </a:t>
                    </a:r>
                    <a:r>
                      <a:rPr lang="en-IE" sz="1033" b="1">
                        <a:solidFill>
                          <a:srgbClr val="FFFFFF"/>
                        </a:solidFill>
                        <a:latin typeface="Calibri"/>
                        <a:ea typeface="Calibri"/>
                        <a:cs typeface="Calibri"/>
                        <a:sym typeface="Calibri"/>
                      </a:rPr>
                      <a:t>T</a:t>
                    </a:r>
                    <a:r>
                      <a:rPr lang="en-IE" sz="1033" b="1">
                        <a:solidFill>
                          <a:srgbClr val="FFFFFF"/>
                        </a:solidFill>
                        <a:latin typeface="Arial"/>
                        <a:ea typeface="Arial"/>
                        <a:cs typeface="Arial"/>
                        <a:sym typeface="Arial"/>
                      </a:rPr>
                      <a:t>eam</a:t>
                    </a:r>
                    <a:endParaRPr sz="1033" b="1">
                      <a:solidFill>
                        <a:srgbClr val="FFFFFF"/>
                      </a:solidFill>
                      <a:latin typeface="Arial"/>
                      <a:ea typeface="Arial"/>
                      <a:cs typeface="Arial"/>
                      <a:sym typeface="Arial"/>
                    </a:endParaRPr>
                  </a:p>
                </p:txBody>
              </p:sp>
            </p:grpSp>
          </p:grpSp>
          <p:grpSp>
            <p:nvGrpSpPr>
              <p:cNvPr id="469" name="Google Shape;469;g2fb31b4a765_0_302"/>
              <p:cNvGrpSpPr/>
              <p:nvPr/>
            </p:nvGrpSpPr>
            <p:grpSpPr>
              <a:xfrm>
                <a:off x="2470149" y="2035674"/>
                <a:ext cx="1074672" cy="1095895"/>
                <a:chOff x="3055628" y="1442247"/>
                <a:chExt cx="1074672" cy="1095895"/>
              </a:xfrm>
            </p:grpSpPr>
            <p:grpSp>
              <p:nvGrpSpPr>
                <p:cNvPr id="470" name="Google Shape;470;g2fb31b4a765_0_302"/>
                <p:cNvGrpSpPr/>
                <p:nvPr/>
              </p:nvGrpSpPr>
              <p:grpSpPr>
                <a:xfrm>
                  <a:off x="3077351" y="1442247"/>
                  <a:ext cx="1052949" cy="1028994"/>
                  <a:chOff x="1766354" y="1406942"/>
                  <a:chExt cx="1052949" cy="1028994"/>
                </a:xfrm>
              </p:grpSpPr>
              <p:sp>
                <p:nvSpPr>
                  <p:cNvPr id="471" name="Google Shape;471;g2fb31b4a765_0_302"/>
                  <p:cNvSpPr/>
                  <p:nvPr/>
                </p:nvSpPr>
                <p:spPr>
                  <a:xfrm>
                    <a:off x="1809803" y="1406942"/>
                    <a:ext cx="1009500" cy="966600"/>
                  </a:xfrm>
                  <a:prstGeom prst="ellipse">
                    <a:avLst/>
                  </a:prstGeom>
                  <a:solidFill>
                    <a:srgbClr val="599BD5">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72" name="Google Shape;472;g2fb31b4a765_0_302"/>
                  <p:cNvSpPr/>
                  <p:nvPr/>
                </p:nvSpPr>
                <p:spPr>
                  <a:xfrm>
                    <a:off x="1766354" y="1469336"/>
                    <a:ext cx="1009500" cy="966600"/>
                  </a:xfrm>
                  <a:prstGeom prst="ellipse">
                    <a:avLst/>
                  </a:prstGeom>
                  <a:solidFill>
                    <a:srgbClr val="599BD5">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grpSp>
              <p:nvGrpSpPr>
                <p:cNvPr id="473" name="Google Shape;473;g2fb31b4a765_0_302"/>
                <p:cNvGrpSpPr/>
                <p:nvPr/>
              </p:nvGrpSpPr>
              <p:grpSpPr>
                <a:xfrm>
                  <a:off x="3055628" y="1571542"/>
                  <a:ext cx="1009500" cy="966600"/>
                  <a:chOff x="1722905" y="1516786"/>
                  <a:chExt cx="1009500" cy="966600"/>
                </a:xfrm>
              </p:grpSpPr>
              <p:sp>
                <p:nvSpPr>
                  <p:cNvPr id="474" name="Google Shape;474;g2fb31b4a765_0_302"/>
                  <p:cNvSpPr/>
                  <p:nvPr/>
                </p:nvSpPr>
                <p:spPr>
                  <a:xfrm>
                    <a:off x="1722905" y="1516786"/>
                    <a:ext cx="1009500" cy="966600"/>
                  </a:xfrm>
                  <a:prstGeom prst="ellipse">
                    <a:avLst/>
                  </a:prstGeom>
                  <a:solidFill>
                    <a:srgbClr val="599BD5">
                      <a:alpha val="47060"/>
                    </a:srgbClr>
                  </a:solidFill>
                  <a:ln w="12700" cap="flat" cmpd="sng">
                    <a:solidFill>
                      <a:srgbClr val="FFFFFF"/>
                    </a:solidFill>
                    <a:prstDash val="solid"/>
                    <a:miter lim="800000"/>
                    <a:headEnd type="none" w="sm" len="sm"/>
                    <a:tailEnd type="none" w="sm" len="sm"/>
                  </a:ln>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75" name="Google Shape;475;g2fb31b4a765_0_302"/>
                  <p:cNvSpPr txBox="1"/>
                  <p:nvPr/>
                </p:nvSpPr>
                <p:spPr>
                  <a:xfrm>
                    <a:off x="1914225" y="1610854"/>
                    <a:ext cx="7137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33" b="1">
                        <a:solidFill>
                          <a:srgbClr val="FFFFFF"/>
                        </a:solidFill>
                        <a:latin typeface="Arial"/>
                        <a:ea typeface="Arial"/>
                        <a:cs typeface="Arial"/>
                        <a:sym typeface="Arial"/>
                      </a:rPr>
                      <a:t>General Practitioner Lead</a:t>
                    </a:r>
                    <a:endParaRPr sz="1033" b="1">
                      <a:solidFill>
                        <a:srgbClr val="FFFFFF"/>
                      </a:solidFill>
                      <a:latin typeface="Arial"/>
                      <a:ea typeface="Arial"/>
                      <a:cs typeface="Arial"/>
                      <a:sym typeface="Arial"/>
                    </a:endParaRPr>
                  </a:p>
                </p:txBody>
              </p:sp>
            </p:grpSp>
          </p:grpSp>
          <p:grpSp>
            <p:nvGrpSpPr>
              <p:cNvPr id="476" name="Google Shape;476;g2fb31b4a765_0_302"/>
              <p:cNvGrpSpPr/>
              <p:nvPr/>
            </p:nvGrpSpPr>
            <p:grpSpPr>
              <a:xfrm>
                <a:off x="1594726" y="2081318"/>
                <a:ext cx="1091308" cy="1047232"/>
                <a:chOff x="1548428" y="3405862"/>
                <a:chExt cx="1091308" cy="1047232"/>
              </a:xfrm>
            </p:grpSpPr>
            <p:grpSp>
              <p:nvGrpSpPr>
                <p:cNvPr id="477" name="Google Shape;477;g2fb31b4a765_0_302"/>
                <p:cNvGrpSpPr/>
                <p:nvPr/>
              </p:nvGrpSpPr>
              <p:grpSpPr>
                <a:xfrm>
                  <a:off x="1548428" y="3405862"/>
                  <a:ext cx="1091308" cy="1047232"/>
                  <a:chOff x="7514803" y="3593400"/>
                  <a:chExt cx="1091308" cy="1047232"/>
                </a:xfrm>
              </p:grpSpPr>
              <p:sp>
                <p:nvSpPr>
                  <p:cNvPr id="478" name="Google Shape;478;g2fb31b4a765_0_302"/>
                  <p:cNvSpPr/>
                  <p:nvPr/>
                </p:nvSpPr>
                <p:spPr>
                  <a:xfrm>
                    <a:off x="7596611" y="3593400"/>
                    <a:ext cx="1009500" cy="966600"/>
                  </a:xfrm>
                  <a:prstGeom prst="ellipse">
                    <a:avLst/>
                  </a:prstGeom>
                  <a:solidFill>
                    <a:srgbClr val="4285F4"/>
                  </a:solidFill>
                  <a:ln w="12700" cap="flat" cmpd="sng">
                    <a:solidFill>
                      <a:srgbClr val="FFFFFF"/>
                    </a:solidFill>
                    <a:prstDash val="solid"/>
                    <a:miter lim="800000"/>
                    <a:headEnd type="none" w="sm" len="sm"/>
                    <a:tailEnd type="none" w="sm" len="sm"/>
                  </a:ln>
                  <a:effectLst>
                    <a:outerShdw blurRad="57150" dist="19050" dir="5400000" algn="bl" rotWithShape="0">
                      <a:srgbClr val="000000">
                        <a:alpha val="50980"/>
                      </a:srgbClr>
                    </a:outerShdw>
                  </a:effectLst>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79" name="Google Shape;479;g2fb31b4a765_0_302"/>
                  <p:cNvSpPr/>
                  <p:nvPr/>
                </p:nvSpPr>
                <p:spPr>
                  <a:xfrm>
                    <a:off x="7547278" y="3640607"/>
                    <a:ext cx="1009500" cy="966600"/>
                  </a:xfrm>
                  <a:prstGeom prst="ellipse">
                    <a:avLst/>
                  </a:prstGeom>
                  <a:solidFill>
                    <a:srgbClr val="4285F4"/>
                  </a:solidFill>
                  <a:ln w="12700" cap="flat" cmpd="sng">
                    <a:solidFill>
                      <a:srgbClr val="FFFFFF"/>
                    </a:solidFill>
                    <a:prstDash val="solid"/>
                    <a:miter lim="800000"/>
                    <a:headEnd type="none" w="sm" len="sm"/>
                    <a:tailEnd type="none" w="sm" len="sm"/>
                  </a:ln>
                  <a:effectLst>
                    <a:outerShdw blurRad="57150" dist="19050" dir="5400000" algn="bl" rotWithShape="0">
                      <a:srgbClr val="000000">
                        <a:alpha val="50980"/>
                      </a:srgbClr>
                    </a:outerShdw>
                  </a:effectLst>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sp>
                <p:nvSpPr>
                  <p:cNvPr id="480" name="Google Shape;480;g2fb31b4a765_0_302"/>
                  <p:cNvSpPr/>
                  <p:nvPr/>
                </p:nvSpPr>
                <p:spPr>
                  <a:xfrm>
                    <a:off x="7514803" y="3674032"/>
                    <a:ext cx="1009500" cy="966600"/>
                  </a:xfrm>
                  <a:prstGeom prst="ellipse">
                    <a:avLst/>
                  </a:prstGeom>
                  <a:solidFill>
                    <a:srgbClr val="4285F4"/>
                  </a:solidFill>
                  <a:ln w="12700" cap="flat" cmpd="sng">
                    <a:solidFill>
                      <a:srgbClr val="FFFFFF"/>
                    </a:solidFill>
                    <a:prstDash val="solid"/>
                    <a:miter lim="800000"/>
                    <a:headEnd type="none" w="sm" len="sm"/>
                    <a:tailEnd type="none" w="sm" len="sm"/>
                  </a:ln>
                  <a:effectLst>
                    <a:outerShdw blurRad="57150" dist="19050" dir="5400000" algn="bl" rotWithShape="0">
                      <a:srgbClr val="000000">
                        <a:alpha val="50980"/>
                      </a:srgbClr>
                    </a:outerShdw>
                  </a:effectLst>
                </p:spPr>
                <p:txBody>
                  <a:bodyPr spcFirstLastPara="1" wrap="square" lIns="64150" tIns="64150" rIns="64150" bIns="64150" anchor="ctr" anchorCtr="0">
                    <a:noAutofit/>
                  </a:bodyPr>
                  <a:lstStyle/>
                  <a:p>
                    <a:pPr marL="0" marR="0" lvl="0" indent="0" algn="l" rtl="0">
                      <a:spcBef>
                        <a:spcPts val="0"/>
                      </a:spcBef>
                      <a:spcAft>
                        <a:spcPts val="0"/>
                      </a:spcAft>
                      <a:buNone/>
                    </a:pPr>
                    <a:endParaRPr sz="667">
                      <a:solidFill>
                        <a:srgbClr val="000000"/>
                      </a:solidFill>
                      <a:latin typeface="Arial"/>
                      <a:ea typeface="Arial"/>
                      <a:cs typeface="Arial"/>
                      <a:sym typeface="Arial"/>
                    </a:endParaRPr>
                  </a:p>
                </p:txBody>
              </p:sp>
            </p:grpSp>
            <p:sp>
              <p:nvSpPr>
                <p:cNvPr id="481" name="Google Shape;481;g2fb31b4a765_0_302"/>
                <p:cNvSpPr txBox="1"/>
                <p:nvPr/>
              </p:nvSpPr>
              <p:spPr>
                <a:xfrm>
                  <a:off x="1702133" y="3631887"/>
                  <a:ext cx="713700" cy="683400"/>
                </a:xfrm>
                <a:prstGeom prst="rect">
                  <a:avLst/>
                </a:prstGeom>
                <a:noFill/>
                <a:ln>
                  <a:noFill/>
                </a:ln>
              </p:spPr>
              <p:txBody>
                <a:bodyPr spcFirstLastPara="1" wrap="square" lIns="53150" tIns="11550" rIns="53150" bIns="11550" anchor="ctr" anchorCtr="0">
                  <a:noAutofit/>
                </a:bodyPr>
                <a:lstStyle/>
                <a:p>
                  <a:pPr marL="0" marR="0" lvl="0" indent="0" algn="ctr" rtl="0">
                    <a:lnSpc>
                      <a:spcPct val="90000"/>
                    </a:lnSpc>
                    <a:spcBef>
                      <a:spcPts val="0"/>
                    </a:spcBef>
                    <a:spcAft>
                      <a:spcPts val="0"/>
                    </a:spcAft>
                    <a:buNone/>
                  </a:pPr>
                  <a:r>
                    <a:rPr lang="en-IE" sz="1033" b="1">
                      <a:solidFill>
                        <a:srgbClr val="FFFFFF"/>
                      </a:solidFill>
                      <a:latin typeface="Arial"/>
                      <a:ea typeface="Arial"/>
                      <a:cs typeface="Arial"/>
                      <a:sym typeface="Arial"/>
                    </a:rPr>
                    <a:t>General Practice</a:t>
                  </a:r>
                  <a:endParaRPr sz="1033" b="1">
                    <a:solidFill>
                      <a:srgbClr val="FFFFFF"/>
                    </a:solidFill>
                    <a:latin typeface="Arial"/>
                    <a:ea typeface="Arial"/>
                    <a:cs typeface="Arial"/>
                    <a:sym typeface="Arial"/>
                  </a:endParaRPr>
                </a:p>
              </p:txBody>
            </p:sp>
          </p:grpSp>
        </p:grpSp>
        <p:sp>
          <p:nvSpPr>
            <p:cNvPr id="482" name="Google Shape;482;g2fb31b4a765_0_302"/>
            <p:cNvSpPr/>
            <p:nvPr/>
          </p:nvSpPr>
          <p:spPr>
            <a:xfrm>
              <a:off x="2935709" y="3904280"/>
              <a:ext cx="1856700" cy="393600"/>
            </a:xfrm>
            <a:prstGeom prst="ellipse">
              <a:avLst/>
            </a:prstGeom>
            <a:solidFill>
              <a:srgbClr val="599BD5">
                <a:alpha val="47060"/>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IE" sz="1267" b="1">
                  <a:solidFill>
                    <a:srgbClr val="FFFFFF"/>
                  </a:solidFill>
                  <a:latin typeface="Calibri"/>
                  <a:ea typeface="Calibri"/>
                  <a:cs typeface="Calibri"/>
                  <a:sym typeface="Calibri"/>
                </a:rPr>
                <a:t>Nursing Homes</a:t>
              </a:r>
              <a:endParaRPr sz="1267" b="1">
                <a:solidFill>
                  <a:srgbClr val="FFFFFF"/>
                </a:solidFill>
                <a:latin typeface="Calibri"/>
                <a:ea typeface="Calibri"/>
                <a:cs typeface="Calibri"/>
                <a:sym typeface="Calibri"/>
              </a:endParaRPr>
            </a:p>
          </p:txBody>
        </p:sp>
        <p:sp>
          <p:nvSpPr>
            <p:cNvPr id="483" name="Google Shape;483;g2fb31b4a765_0_302"/>
            <p:cNvSpPr/>
            <p:nvPr/>
          </p:nvSpPr>
          <p:spPr>
            <a:xfrm>
              <a:off x="5003117" y="3904280"/>
              <a:ext cx="1856700" cy="393600"/>
            </a:xfrm>
            <a:prstGeom prst="ellipse">
              <a:avLst/>
            </a:prstGeom>
            <a:solidFill>
              <a:srgbClr val="599BD5">
                <a:alpha val="47060"/>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IE" sz="1267" b="1">
                  <a:solidFill>
                    <a:srgbClr val="FFFFFF"/>
                  </a:solidFill>
                  <a:latin typeface="Calibri"/>
                  <a:ea typeface="Calibri"/>
                  <a:cs typeface="Calibri"/>
                  <a:sym typeface="Calibri"/>
                </a:rPr>
                <a:t>Home Support</a:t>
              </a:r>
              <a:endParaRPr sz="1267" b="1">
                <a:solidFill>
                  <a:srgbClr val="FFFFFF"/>
                </a:solidFill>
                <a:latin typeface="Calibri"/>
                <a:ea typeface="Calibri"/>
                <a:cs typeface="Calibri"/>
                <a:sym typeface="Calibri"/>
              </a:endParaRPr>
            </a:p>
          </p:txBody>
        </p:sp>
        <p:sp>
          <p:nvSpPr>
            <p:cNvPr id="484" name="Google Shape;484;g2fb31b4a765_0_302"/>
            <p:cNvSpPr/>
            <p:nvPr/>
          </p:nvSpPr>
          <p:spPr>
            <a:xfrm>
              <a:off x="2870415" y="3804480"/>
              <a:ext cx="75300" cy="1506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5" name="Google Shape;485;g2fb31b4a765_0_302"/>
            <p:cNvSpPr/>
            <p:nvPr/>
          </p:nvSpPr>
          <p:spPr>
            <a:xfrm>
              <a:off x="4927815" y="3804480"/>
              <a:ext cx="75300" cy="1506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6" name="Google Shape;486;g2fb31b4a765_0_302"/>
            <p:cNvSpPr/>
            <p:nvPr/>
          </p:nvSpPr>
          <p:spPr>
            <a:xfrm>
              <a:off x="6832815" y="3804480"/>
              <a:ext cx="75300" cy="1506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7" name="Google Shape;487;g2fb31b4a765_0_302"/>
            <p:cNvSpPr/>
            <p:nvPr/>
          </p:nvSpPr>
          <p:spPr>
            <a:xfrm>
              <a:off x="1171821" y="661181"/>
              <a:ext cx="7385113" cy="801645"/>
            </a:xfrm>
            <a:prstGeom prst="flowChartExtract">
              <a:avLst/>
            </a:prstGeom>
            <a:solidFill>
              <a:srgbClr val="A8D08C"/>
            </a:solidFill>
            <a:ln w="25400" cap="flat" cmpd="sng">
              <a:solidFill>
                <a:srgbClr val="FFFFFF"/>
              </a:solidFill>
              <a:prstDash val="solid"/>
              <a:round/>
              <a:headEnd type="none" w="sm" len="sm"/>
              <a:tailEnd type="none" w="sm" len="sm"/>
            </a:ln>
          </p:spPr>
          <p:txBody>
            <a:bodyPr spcFirstLastPara="1" wrap="square" lIns="91425" tIns="0" rIns="91425" bIns="91425" anchor="ctr" anchorCtr="0">
              <a:noAutofit/>
            </a:bodyPr>
            <a:lstStyle/>
            <a:p>
              <a:pPr marL="0" marR="0" lvl="0" indent="0" algn="ctr" rtl="0">
                <a:spcBef>
                  <a:spcPts val="0"/>
                </a:spcBef>
                <a:spcAft>
                  <a:spcPts val="0"/>
                </a:spcAft>
                <a:buNone/>
              </a:pPr>
              <a:r>
                <a:rPr lang="en-IE" sz="1367" b="1">
                  <a:solidFill>
                    <a:srgbClr val="FFFFFF"/>
                  </a:solidFill>
                </a:rPr>
                <a:t>Enhanced Community Care </a:t>
              </a:r>
              <a:endParaRPr sz="1367" b="1">
                <a:solidFill>
                  <a:srgbClr val="FFFFFF"/>
                </a:solidFill>
              </a:endParaRPr>
            </a:p>
            <a:p>
              <a:pPr marL="0" marR="0" lvl="0" indent="0" algn="ctr" rtl="0">
                <a:spcBef>
                  <a:spcPts val="0"/>
                </a:spcBef>
                <a:spcAft>
                  <a:spcPts val="0"/>
                </a:spcAft>
                <a:buNone/>
              </a:pPr>
              <a:r>
                <a:rPr lang="en-IE" sz="1367" b="1">
                  <a:solidFill>
                    <a:srgbClr val="FFFFFF"/>
                  </a:solidFill>
                </a:rPr>
                <a:t>delivering local population based integrated care</a:t>
              </a:r>
              <a:endParaRPr sz="1900">
                <a:solidFill>
                  <a:schemeClr val="dk1"/>
                </a:solidFill>
              </a:endParaRPr>
            </a:p>
          </p:txBody>
        </p:sp>
        <p:cxnSp>
          <p:nvCxnSpPr>
            <p:cNvPr id="488" name="Google Shape;488;g2fb31b4a765_0_302"/>
            <p:cNvCxnSpPr>
              <a:stCxn id="431" idx="3"/>
              <a:endCxn id="440" idx="6"/>
            </p:cNvCxnSpPr>
            <p:nvPr/>
          </p:nvCxnSpPr>
          <p:spPr>
            <a:xfrm rot="10800000" flipH="1">
              <a:off x="7650129" y="2622842"/>
              <a:ext cx="402000" cy="948900"/>
            </a:xfrm>
            <a:prstGeom prst="bentConnector3">
              <a:avLst>
                <a:gd name="adj1" fmla="val 188142"/>
              </a:avLst>
            </a:prstGeom>
            <a:noFill/>
            <a:ln w="9525" cap="flat" cmpd="sng">
              <a:solidFill>
                <a:srgbClr val="595959"/>
              </a:solidFill>
              <a:prstDash val="solid"/>
              <a:round/>
              <a:headEnd type="triangle" w="med" len="med"/>
              <a:tailEnd type="triangle" w="med" len="med"/>
            </a:ln>
          </p:spPr>
        </p:cxnSp>
        <p:cxnSp>
          <p:nvCxnSpPr>
            <p:cNvPr id="489" name="Google Shape;489;g2fb31b4a765_0_302"/>
            <p:cNvCxnSpPr>
              <a:stCxn id="430" idx="1"/>
              <a:endCxn id="480" idx="2"/>
            </p:cNvCxnSpPr>
            <p:nvPr/>
          </p:nvCxnSpPr>
          <p:spPr>
            <a:xfrm rot="10800000">
              <a:off x="1594721" y="2645161"/>
              <a:ext cx="483900" cy="941400"/>
            </a:xfrm>
            <a:prstGeom prst="bentConnector3">
              <a:avLst>
                <a:gd name="adj1" fmla="val 141645"/>
              </a:avLst>
            </a:prstGeom>
            <a:noFill/>
            <a:ln w="9525" cap="flat" cmpd="sng">
              <a:solidFill>
                <a:srgbClr val="595959"/>
              </a:solidFill>
              <a:prstDash val="solid"/>
              <a:round/>
              <a:headEnd type="triangle" w="med" len="med"/>
              <a:tailEnd type="triangle" w="med" len="med"/>
            </a:ln>
          </p:spPr>
        </p:cxnSp>
        <p:sp>
          <p:nvSpPr>
            <p:cNvPr id="490" name="Google Shape;490;g2fb31b4a765_0_302"/>
            <p:cNvSpPr/>
            <p:nvPr/>
          </p:nvSpPr>
          <p:spPr>
            <a:xfrm>
              <a:off x="1516525" y="1667300"/>
              <a:ext cx="6695700" cy="431700"/>
            </a:xfrm>
            <a:prstGeom prst="leftArrow">
              <a:avLst>
                <a:gd name="adj1" fmla="val 50000"/>
                <a:gd name="adj2" fmla="val 50000"/>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IE" sz="1033" b="1">
                  <a:solidFill>
                    <a:srgbClr val="595959"/>
                  </a:solidFill>
                </a:rPr>
                <a:t>Integrated Multidisciplinary Team/s and Way of Working – Right Service, Right Place, Right Time, Right Team</a:t>
              </a:r>
              <a:endParaRPr sz="1567" b="1">
                <a:solidFill>
                  <a:srgbClr val="595959"/>
                </a:solidFill>
              </a:endParaRPr>
            </a:p>
          </p:txBody>
        </p:sp>
        <p:sp>
          <p:nvSpPr>
            <p:cNvPr id="491" name="Google Shape;491;g2fb31b4a765_0_302"/>
            <p:cNvSpPr txBox="1"/>
            <p:nvPr/>
          </p:nvSpPr>
          <p:spPr>
            <a:xfrm>
              <a:off x="2752701" y="1423518"/>
              <a:ext cx="4249800" cy="2205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IE" sz="1367" b="1" i="1">
                  <a:solidFill>
                    <a:srgbClr val="595959"/>
                  </a:solidFill>
                </a:rPr>
                <a:t>Shift to the left of Resources &amp; Activity</a:t>
              </a:r>
              <a:endParaRPr sz="1367" b="1" i="1">
                <a:solidFill>
                  <a:srgbClr val="595959"/>
                </a:solidFill>
              </a:endParaRPr>
            </a:p>
          </p:txBody>
        </p:sp>
        <p:cxnSp>
          <p:nvCxnSpPr>
            <p:cNvPr id="492" name="Google Shape;492;g2fb31b4a765_0_302"/>
            <p:cNvCxnSpPr>
              <a:stCxn id="480" idx="2"/>
              <a:endCxn id="490" idx="1"/>
            </p:cNvCxnSpPr>
            <p:nvPr/>
          </p:nvCxnSpPr>
          <p:spPr>
            <a:xfrm rot="10800000">
              <a:off x="1516426" y="1883250"/>
              <a:ext cx="78300" cy="762000"/>
            </a:xfrm>
            <a:prstGeom prst="bentConnector3">
              <a:avLst>
                <a:gd name="adj1" fmla="val 256735"/>
              </a:avLst>
            </a:prstGeom>
            <a:noFill/>
            <a:ln w="9525" cap="flat" cmpd="sng">
              <a:solidFill>
                <a:srgbClr val="595959"/>
              </a:solidFill>
              <a:prstDash val="solid"/>
              <a:round/>
              <a:headEnd type="none" w="sm" len="sm"/>
              <a:tailEnd type="none" w="sm" len="sm"/>
            </a:ln>
          </p:spPr>
        </p:cxnSp>
        <p:cxnSp>
          <p:nvCxnSpPr>
            <p:cNvPr id="493" name="Google Shape;493;g2fb31b4a765_0_302"/>
            <p:cNvCxnSpPr>
              <a:stCxn id="490" idx="3"/>
              <a:endCxn id="440" idx="6"/>
            </p:cNvCxnSpPr>
            <p:nvPr/>
          </p:nvCxnSpPr>
          <p:spPr>
            <a:xfrm flipH="1">
              <a:off x="8052325" y="1883150"/>
              <a:ext cx="159900" cy="739800"/>
            </a:xfrm>
            <a:prstGeom prst="bentConnector3">
              <a:avLst>
                <a:gd name="adj1" fmla="val -126034"/>
              </a:avLst>
            </a:prstGeom>
            <a:noFill/>
            <a:ln w="9525" cap="flat" cmpd="sng">
              <a:solidFill>
                <a:srgbClr val="595959"/>
              </a:solidFill>
              <a:prstDash val="solid"/>
              <a:round/>
              <a:headEnd type="none" w="sm" len="sm"/>
              <a:tailEnd type="none" w="sm" len="sm"/>
            </a:ln>
          </p:spPr>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2fb9e157e8e_0_367"/>
          <p:cNvSpPr txBox="1">
            <a:spLocks noGrp="1"/>
          </p:cNvSpPr>
          <p:nvPr>
            <p:ph type="body" idx="1"/>
          </p:nvPr>
        </p:nvSpPr>
        <p:spPr>
          <a:xfrm>
            <a:off x="1440000" y="370000"/>
            <a:ext cx="103428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en-IE"/>
              <a:t>Variation in Weekly Triage Outcomes by Consultant</a:t>
            </a:r>
            <a:endParaRPr/>
          </a:p>
        </p:txBody>
      </p:sp>
      <p:sp>
        <p:nvSpPr>
          <p:cNvPr id="961" name="Google Shape;961;g2fb9e157e8e_0_367"/>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30</a:t>
            </a:fld>
            <a:endParaRPr sz="1300" b="1" i="0" u="none" strike="noStrike" cap="none">
              <a:solidFill>
                <a:schemeClr val="lt1"/>
              </a:solidFill>
              <a:latin typeface="Arial"/>
              <a:ea typeface="Arial"/>
              <a:cs typeface="Arial"/>
              <a:sym typeface="Arial"/>
            </a:endParaRPr>
          </a:p>
        </p:txBody>
      </p:sp>
      <p:pic>
        <p:nvPicPr>
          <p:cNvPr id="962" name="Google Shape;962;g2fb9e157e8e_0_367"/>
          <p:cNvPicPr preferRelativeResize="0"/>
          <p:nvPr/>
        </p:nvPicPr>
        <p:blipFill rotWithShape="1">
          <a:blip r:embed="rId3">
            <a:alphaModFix/>
          </a:blip>
          <a:srcRect/>
          <a:stretch/>
        </p:blipFill>
        <p:spPr>
          <a:xfrm>
            <a:off x="1750736" y="1245909"/>
            <a:ext cx="8360055" cy="48640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2fb9e157e8e_0_373"/>
          <p:cNvSpPr txBox="1">
            <a:spLocks noGrp="1"/>
          </p:cNvSpPr>
          <p:nvPr>
            <p:ph type="body" idx="1"/>
          </p:nvPr>
        </p:nvSpPr>
        <p:spPr>
          <a:xfrm>
            <a:off x="1440000" y="370000"/>
            <a:ext cx="10440900" cy="60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Font typeface="Arial"/>
              <a:buNone/>
            </a:pPr>
            <a:r>
              <a:rPr lang="en-IE" sz="3800"/>
              <a:t>Barriers to Effective Consultant Triage</a:t>
            </a:r>
            <a:endParaRPr sz="3800"/>
          </a:p>
        </p:txBody>
      </p:sp>
      <p:sp>
        <p:nvSpPr>
          <p:cNvPr id="968" name="Google Shape;968;g2fb9e157e8e_0_373"/>
          <p:cNvSpPr/>
          <p:nvPr/>
        </p:nvSpPr>
        <p:spPr>
          <a:xfrm>
            <a:off x="5760000" y="1481400"/>
            <a:ext cx="6432000" cy="5190600"/>
          </a:xfrm>
          <a:prstGeom prst="rect">
            <a:avLst/>
          </a:prstGeom>
          <a:solidFill>
            <a:srgbClr val="B2D0C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69" name="Google Shape;969;g2fb9e157e8e_0_373"/>
          <p:cNvSpPr/>
          <p:nvPr/>
        </p:nvSpPr>
        <p:spPr>
          <a:xfrm>
            <a:off x="0" y="1481400"/>
            <a:ext cx="5760000" cy="5190600"/>
          </a:xfrm>
          <a:prstGeom prst="rect">
            <a:avLst/>
          </a:prstGeom>
          <a:solidFill>
            <a:srgbClr val="005E5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70" name="Google Shape;970;g2fb9e157e8e_0_373"/>
          <p:cNvSpPr/>
          <p:nvPr/>
        </p:nvSpPr>
        <p:spPr>
          <a:xfrm>
            <a:off x="562950" y="2684000"/>
            <a:ext cx="4932000" cy="3639300"/>
          </a:xfrm>
          <a:prstGeom prst="rect">
            <a:avLst/>
          </a:prstGeom>
          <a:noFill/>
          <a:ln>
            <a:noFill/>
          </a:ln>
        </p:spPr>
        <p:txBody>
          <a:bodyPr spcFirstLastPara="1" wrap="square" lIns="121900" tIns="60925" rIns="121900" bIns="60925" anchor="t" anchorCtr="0">
            <a:noAutofit/>
          </a:bodyPr>
          <a:lstStyle/>
          <a:p>
            <a:pPr marL="457200" marR="0" lvl="0" indent="-330200" algn="l" rtl="0">
              <a:lnSpc>
                <a:spcPct val="100000"/>
              </a:lnSpc>
              <a:spcBef>
                <a:spcPts val="0"/>
              </a:spcBef>
              <a:spcAft>
                <a:spcPts val="0"/>
              </a:spcAft>
              <a:buClr>
                <a:schemeClr val="lt1"/>
              </a:buClr>
              <a:buSzPts val="1600"/>
              <a:buFont typeface="Arial"/>
              <a:buChar char="●"/>
            </a:pPr>
            <a:r>
              <a:rPr lang="en-IE" sz="1600" b="1" i="0" u="none" strike="noStrike" cap="none">
                <a:solidFill>
                  <a:schemeClr val="lt1"/>
                </a:solidFill>
                <a:latin typeface="Arial"/>
                <a:ea typeface="Arial"/>
                <a:cs typeface="Arial"/>
                <a:sym typeface="Arial"/>
              </a:rPr>
              <a:t>Unwieldy folder of Health Link hard copy referrals given to different consultant each week</a:t>
            </a:r>
            <a:endParaRPr sz="1600" b="1" i="0" u="none" strike="noStrike" cap="none">
              <a:solidFill>
                <a:schemeClr val="lt1"/>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Arial"/>
              <a:buChar char="●"/>
            </a:pPr>
            <a:r>
              <a:rPr lang="en-IE" sz="1600" b="1" i="0" u="none" strike="noStrike" cap="none">
                <a:solidFill>
                  <a:schemeClr val="lt1"/>
                </a:solidFill>
                <a:latin typeface="Arial"/>
                <a:ea typeface="Arial"/>
                <a:cs typeface="Arial"/>
                <a:sym typeface="Arial"/>
              </a:rPr>
              <a:t>Unpredictable timing</a:t>
            </a:r>
            <a:endParaRPr sz="1600" b="1" i="0" u="none" strike="noStrike" cap="none">
              <a:solidFill>
                <a:schemeClr val="lt1"/>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Arial"/>
              <a:buChar char="●"/>
            </a:pPr>
            <a:r>
              <a:rPr lang="en-IE" sz="1600" b="1" i="0" u="none" strike="noStrike" cap="none">
                <a:solidFill>
                  <a:schemeClr val="lt1"/>
                </a:solidFill>
                <a:latin typeface="Arial"/>
                <a:ea typeface="Arial"/>
                <a:cs typeface="Arial"/>
                <a:sym typeface="Arial"/>
              </a:rPr>
              <a:t>Referral information from GP sometimes brief with omissions (e.g. 12 lead ECG, NT BNP result)</a:t>
            </a:r>
            <a:endParaRPr sz="1600" b="1" i="0" u="none" strike="noStrike" cap="none">
              <a:solidFill>
                <a:schemeClr val="lt1"/>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Arial"/>
              <a:buChar char="●"/>
            </a:pPr>
            <a:r>
              <a:rPr lang="en-IE" sz="1600" b="1" i="0" u="none" strike="noStrike" cap="none">
                <a:solidFill>
                  <a:schemeClr val="lt1"/>
                </a:solidFill>
                <a:latin typeface="Arial"/>
                <a:ea typeface="Arial"/>
                <a:cs typeface="Arial"/>
                <a:sym typeface="Arial"/>
              </a:rPr>
              <a:t>Previous medical information requires separate opening hospital record (Evolve)</a:t>
            </a:r>
            <a:endParaRPr sz="1600" b="1" i="0" u="none" strike="noStrike" cap="none">
              <a:solidFill>
                <a:schemeClr val="lt1"/>
              </a:solidFill>
              <a:latin typeface="Arial"/>
              <a:ea typeface="Arial"/>
              <a:cs typeface="Arial"/>
              <a:sym typeface="Arial"/>
            </a:endParaRPr>
          </a:p>
          <a:p>
            <a:pPr marL="457200" marR="0" lvl="0" indent="-330200" algn="l" rtl="0">
              <a:lnSpc>
                <a:spcPct val="100000"/>
              </a:lnSpc>
              <a:spcBef>
                <a:spcPts val="1000"/>
              </a:spcBef>
              <a:spcAft>
                <a:spcPts val="1000"/>
              </a:spcAft>
              <a:buClr>
                <a:schemeClr val="lt1"/>
              </a:buClr>
              <a:buSzPts val="1600"/>
              <a:buFont typeface="Arial"/>
              <a:buChar char="●"/>
            </a:pPr>
            <a:r>
              <a:rPr lang="en-IE" sz="1600" b="1" i="0" u="none" strike="noStrike" cap="none">
                <a:solidFill>
                  <a:schemeClr val="lt1"/>
                </a:solidFill>
                <a:latin typeface="Arial"/>
                <a:ea typeface="Arial"/>
                <a:cs typeface="Arial"/>
                <a:sym typeface="Arial"/>
              </a:rPr>
              <a:t>Advice back to GP requires formal dictation</a:t>
            </a:r>
            <a:endParaRPr sz="1300" b="0" i="0" u="none" strike="noStrike" cap="none">
              <a:solidFill>
                <a:srgbClr val="000000"/>
              </a:solidFill>
              <a:latin typeface="Arial"/>
              <a:ea typeface="Arial"/>
              <a:cs typeface="Arial"/>
              <a:sym typeface="Arial"/>
            </a:endParaRPr>
          </a:p>
        </p:txBody>
      </p:sp>
      <p:pic>
        <p:nvPicPr>
          <p:cNvPr id="971" name="Google Shape;971;g2fb9e157e8e_0_373"/>
          <p:cNvPicPr preferRelativeResize="0"/>
          <p:nvPr/>
        </p:nvPicPr>
        <p:blipFill rotWithShape="1">
          <a:blip r:embed="rId3">
            <a:alphaModFix/>
          </a:blip>
          <a:srcRect/>
          <a:stretch/>
        </p:blipFill>
        <p:spPr>
          <a:xfrm>
            <a:off x="2439736" y="1809324"/>
            <a:ext cx="880532" cy="694267"/>
          </a:xfrm>
          <a:prstGeom prst="rect">
            <a:avLst/>
          </a:prstGeom>
          <a:noFill/>
          <a:ln>
            <a:noFill/>
          </a:ln>
        </p:spPr>
      </p:pic>
      <p:pic>
        <p:nvPicPr>
          <p:cNvPr id="972" name="Google Shape;972;g2fb9e157e8e_0_373"/>
          <p:cNvPicPr preferRelativeResize="0"/>
          <p:nvPr/>
        </p:nvPicPr>
        <p:blipFill rotWithShape="1">
          <a:blip r:embed="rId4">
            <a:alphaModFix/>
          </a:blip>
          <a:srcRect l="33914"/>
          <a:stretch/>
        </p:blipFill>
        <p:spPr>
          <a:xfrm rot="5400000">
            <a:off x="7099361" y="1880100"/>
            <a:ext cx="3871093" cy="4393184"/>
          </a:xfrm>
          <a:prstGeom prst="rect">
            <a:avLst/>
          </a:prstGeom>
          <a:noFill/>
          <a:ln>
            <a:noFill/>
          </a:ln>
        </p:spPr>
      </p:pic>
      <p:sp>
        <p:nvSpPr>
          <p:cNvPr id="973" name="Google Shape;973;g2fb9e157e8e_0_373"/>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31</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2fb9e157e8e_0_383"/>
          <p:cNvSpPr txBox="1">
            <a:spLocks noGrp="1"/>
          </p:cNvSpPr>
          <p:nvPr>
            <p:ph type="body" idx="1"/>
          </p:nvPr>
        </p:nvSpPr>
        <p:spPr>
          <a:xfrm>
            <a:off x="1440000" y="370000"/>
            <a:ext cx="84558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en-IE" sz="3800"/>
              <a:t>Demand versus Capacity</a:t>
            </a:r>
            <a:endParaRPr sz="3800"/>
          </a:p>
          <a:p>
            <a:pPr marL="0" lvl="0" indent="0" algn="l" rtl="0">
              <a:lnSpc>
                <a:spcPct val="90000"/>
              </a:lnSpc>
              <a:spcBef>
                <a:spcPts val="0"/>
              </a:spcBef>
              <a:spcAft>
                <a:spcPts val="0"/>
              </a:spcAft>
              <a:buClr>
                <a:schemeClr val="dk1"/>
              </a:buClr>
              <a:buSzPts val="1100"/>
              <a:buNone/>
            </a:pPr>
            <a:r>
              <a:rPr lang="en-IE" sz="2500"/>
              <a:t>Weekly Referral Numbers versus New Patient Slots </a:t>
            </a:r>
            <a:endParaRPr sz="2500"/>
          </a:p>
          <a:p>
            <a:pPr marL="0" lvl="0" indent="0" algn="l" rtl="0">
              <a:lnSpc>
                <a:spcPct val="90000"/>
              </a:lnSpc>
              <a:spcBef>
                <a:spcPts val="0"/>
              </a:spcBef>
              <a:spcAft>
                <a:spcPts val="0"/>
              </a:spcAft>
              <a:buClr>
                <a:schemeClr val="dk1"/>
              </a:buClr>
              <a:buSzPts val="1100"/>
              <a:buNone/>
            </a:pPr>
            <a:endParaRPr sz="2500"/>
          </a:p>
          <a:p>
            <a:pPr marL="0" lvl="0" indent="0" algn="l" rtl="0">
              <a:lnSpc>
                <a:spcPct val="90000"/>
              </a:lnSpc>
              <a:spcBef>
                <a:spcPts val="0"/>
              </a:spcBef>
              <a:spcAft>
                <a:spcPts val="0"/>
              </a:spcAft>
              <a:buClr>
                <a:schemeClr val="dk1"/>
              </a:buClr>
              <a:buSzPts val="1100"/>
              <a:buNone/>
            </a:pPr>
            <a:endParaRPr sz="2500"/>
          </a:p>
          <a:p>
            <a:pPr marL="0" lvl="0" indent="0" algn="l" rtl="0">
              <a:lnSpc>
                <a:spcPct val="90000"/>
              </a:lnSpc>
              <a:spcBef>
                <a:spcPts val="0"/>
              </a:spcBef>
              <a:spcAft>
                <a:spcPts val="0"/>
              </a:spcAft>
              <a:buClr>
                <a:schemeClr val="dk1"/>
              </a:buClr>
              <a:buSzPts val="1100"/>
              <a:buNone/>
            </a:pPr>
            <a:endParaRPr sz="2500"/>
          </a:p>
          <a:p>
            <a:pPr marL="0" lvl="0" indent="0" algn="l" rtl="0">
              <a:lnSpc>
                <a:spcPct val="90000"/>
              </a:lnSpc>
              <a:spcBef>
                <a:spcPts val="0"/>
              </a:spcBef>
              <a:spcAft>
                <a:spcPts val="0"/>
              </a:spcAft>
              <a:buClr>
                <a:srgbClr val="75B5B8"/>
              </a:buClr>
              <a:buSzPts val="3200"/>
              <a:buNone/>
            </a:pPr>
            <a:endParaRPr sz="2500"/>
          </a:p>
        </p:txBody>
      </p:sp>
      <p:sp>
        <p:nvSpPr>
          <p:cNvPr id="979" name="Google Shape;979;g2fb9e157e8e_0_383"/>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32</a:t>
            </a:fld>
            <a:endParaRPr sz="1300" b="1" i="0" u="none" strike="noStrike" cap="none">
              <a:solidFill>
                <a:schemeClr val="lt1"/>
              </a:solidFill>
              <a:latin typeface="Arial"/>
              <a:ea typeface="Arial"/>
              <a:cs typeface="Arial"/>
              <a:sym typeface="Arial"/>
            </a:endParaRPr>
          </a:p>
        </p:txBody>
      </p:sp>
      <p:pic>
        <p:nvPicPr>
          <p:cNvPr id="980" name="Google Shape;980;g2fb9e157e8e_0_383"/>
          <p:cNvPicPr preferRelativeResize="0"/>
          <p:nvPr/>
        </p:nvPicPr>
        <p:blipFill rotWithShape="1">
          <a:blip r:embed="rId3">
            <a:alphaModFix/>
          </a:blip>
          <a:srcRect/>
          <a:stretch/>
        </p:blipFill>
        <p:spPr>
          <a:xfrm>
            <a:off x="2187966" y="2222621"/>
            <a:ext cx="7518742" cy="3832725"/>
          </a:xfrm>
          <a:prstGeom prst="rect">
            <a:avLst/>
          </a:prstGeom>
          <a:noFill/>
          <a:ln>
            <a:noFill/>
          </a:ln>
        </p:spPr>
      </p:pic>
      <p:sp>
        <p:nvSpPr>
          <p:cNvPr id="981" name="Google Shape;981;g2fb9e157e8e_0_383"/>
          <p:cNvSpPr txBox="1"/>
          <p:nvPr/>
        </p:nvSpPr>
        <p:spPr>
          <a:xfrm>
            <a:off x="1800665" y="2082018"/>
            <a:ext cx="34467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IE" sz="4200" b="1" i="0" u="none" strike="noStrike" cap="none">
                <a:solidFill>
                  <a:schemeClr val="dk1"/>
                </a:solidFill>
                <a:latin typeface="Arial"/>
                <a:ea typeface="Arial"/>
                <a:cs typeface="Arial"/>
                <a:sym typeface="Arial"/>
              </a:rPr>
              <a:t>Demand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IE" sz="4200" b="1" i="0" u="none" strike="noStrike" cap="none">
                <a:solidFill>
                  <a:schemeClr val="dk1"/>
                </a:solidFill>
                <a:latin typeface="Arial"/>
                <a:ea typeface="Arial"/>
                <a:cs typeface="Arial"/>
                <a:sym typeface="Arial"/>
              </a:rPr>
              <a:t>N=65 </a:t>
            </a:r>
            <a:endParaRPr sz="4200" b="1" i="0" u="none" strike="noStrike" cap="none">
              <a:solidFill>
                <a:schemeClr val="dk1"/>
              </a:solidFill>
              <a:latin typeface="Arial"/>
              <a:ea typeface="Arial"/>
              <a:cs typeface="Arial"/>
              <a:sym typeface="Arial"/>
            </a:endParaRPr>
          </a:p>
        </p:txBody>
      </p:sp>
      <p:sp>
        <p:nvSpPr>
          <p:cNvPr id="982" name="Google Shape;982;g2fb9e157e8e_0_383"/>
          <p:cNvSpPr txBox="1"/>
          <p:nvPr/>
        </p:nvSpPr>
        <p:spPr>
          <a:xfrm>
            <a:off x="8199121" y="1344601"/>
            <a:ext cx="34467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IE" sz="4200" b="1" i="0" u="none" strike="noStrike" cap="none">
                <a:solidFill>
                  <a:schemeClr val="dk1"/>
                </a:solidFill>
                <a:latin typeface="Arial"/>
                <a:ea typeface="Arial"/>
                <a:cs typeface="Arial"/>
                <a:sym typeface="Arial"/>
              </a:rPr>
              <a:t>Capacity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IE" sz="4200" b="1" i="0" u="none" strike="noStrike" cap="none">
                <a:solidFill>
                  <a:schemeClr val="dk1"/>
                </a:solidFill>
                <a:latin typeface="Arial"/>
                <a:ea typeface="Arial"/>
                <a:cs typeface="Arial"/>
                <a:sym typeface="Arial"/>
              </a:rPr>
              <a:t>N=40 </a:t>
            </a:r>
            <a:endParaRPr sz="4200" b="1" i="0" u="none" strike="noStrike" cap="none">
              <a:solidFill>
                <a:schemeClr val="dk1"/>
              </a:solidFill>
              <a:latin typeface="Arial"/>
              <a:ea typeface="Arial"/>
              <a:cs typeface="Arial"/>
              <a:sym typeface="Arial"/>
            </a:endParaRPr>
          </a:p>
        </p:txBody>
      </p:sp>
      <p:sp>
        <p:nvSpPr>
          <p:cNvPr id="983" name="Google Shape;983;g2fb9e157e8e_0_383"/>
          <p:cNvSpPr/>
          <p:nvPr/>
        </p:nvSpPr>
        <p:spPr>
          <a:xfrm>
            <a:off x="8717025" y="2731875"/>
            <a:ext cx="668700" cy="1224300"/>
          </a:xfrm>
          <a:prstGeom prst="downArrow">
            <a:avLst>
              <a:gd name="adj1" fmla="val 50000"/>
              <a:gd name="adj2" fmla="val 59343"/>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2fb9e157e8e_0_383"/>
          <p:cNvSpPr/>
          <p:nvPr/>
        </p:nvSpPr>
        <p:spPr>
          <a:xfrm>
            <a:off x="5350375" y="4443525"/>
            <a:ext cx="1156200" cy="929400"/>
          </a:xfrm>
          <a:prstGeom prst="triangle">
            <a:avLst>
              <a:gd name="adj"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2fb9e157e8e_0_393"/>
          <p:cNvSpPr txBox="1">
            <a:spLocks noGrp="1"/>
          </p:cNvSpPr>
          <p:nvPr>
            <p:ph type="body" idx="1"/>
          </p:nvPr>
        </p:nvSpPr>
        <p:spPr>
          <a:xfrm>
            <a:off x="1343465" y="146075"/>
            <a:ext cx="94308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en-IE" sz="3800"/>
              <a:t>Numbers Diverted to Alternative Pathway / Removed From List </a:t>
            </a:r>
            <a:endParaRPr sz="3800"/>
          </a:p>
          <a:p>
            <a:pPr marL="0" lvl="0" indent="0" algn="l" rtl="0">
              <a:lnSpc>
                <a:spcPct val="90000"/>
              </a:lnSpc>
              <a:spcBef>
                <a:spcPts val="0"/>
              </a:spcBef>
              <a:spcAft>
                <a:spcPts val="0"/>
              </a:spcAft>
              <a:buClr>
                <a:schemeClr val="dk1"/>
              </a:buClr>
              <a:buSzPts val="1100"/>
              <a:buNone/>
            </a:pPr>
            <a:endParaRPr sz="3800"/>
          </a:p>
          <a:p>
            <a:pPr marL="0" lvl="0" indent="0" algn="l" rtl="0">
              <a:lnSpc>
                <a:spcPct val="90000"/>
              </a:lnSpc>
              <a:spcBef>
                <a:spcPts val="0"/>
              </a:spcBef>
              <a:spcAft>
                <a:spcPts val="0"/>
              </a:spcAft>
              <a:buClr>
                <a:schemeClr val="dk1"/>
              </a:buClr>
              <a:buSzPts val="1100"/>
              <a:buNone/>
            </a:pPr>
            <a:endParaRPr sz="3800"/>
          </a:p>
          <a:p>
            <a:pPr marL="0" lvl="0" indent="0" algn="l" rtl="0">
              <a:lnSpc>
                <a:spcPct val="90000"/>
              </a:lnSpc>
              <a:spcBef>
                <a:spcPts val="0"/>
              </a:spcBef>
              <a:spcAft>
                <a:spcPts val="0"/>
              </a:spcAft>
              <a:buClr>
                <a:schemeClr val="dk1"/>
              </a:buClr>
              <a:buSzPts val="1100"/>
              <a:buNone/>
            </a:pPr>
            <a:endParaRPr sz="3800"/>
          </a:p>
          <a:p>
            <a:pPr marL="0" lvl="0" indent="0" algn="l" rtl="0">
              <a:lnSpc>
                <a:spcPct val="90000"/>
              </a:lnSpc>
              <a:spcBef>
                <a:spcPts val="0"/>
              </a:spcBef>
              <a:spcAft>
                <a:spcPts val="0"/>
              </a:spcAft>
              <a:buClr>
                <a:srgbClr val="75B5B8"/>
              </a:buClr>
              <a:buSzPts val="3200"/>
              <a:buNone/>
            </a:pPr>
            <a:endParaRPr sz="3800"/>
          </a:p>
        </p:txBody>
      </p:sp>
      <p:sp>
        <p:nvSpPr>
          <p:cNvPr id="990" name="Google Shape;990;g2fb9e157e8e_0_393"/>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33</a:t>
            </a:fld>
            <a:endParaRPr sz="1300" b="1" i="0" u="none" strike="noStrike" cap="none">
              <a:solidFill>
                <a:schemeClr val="lt1"/>
              </a:solidFill>
              <a:latin typeface="Arial"/>
              <a:ea typeface="Arial"/>
              <a:cs typeface="Arial"/>
              <a:sym typeface="Arial"/>
            </a:endParaRPr>
          </a:p>
        </p:txBody>
      </p:sp>
      <p:pic>
        <p:nvPicPr>
          <p:cNvPr id="991" name="Google Shape;991;g2fb9e157e8e_0_393"/>
          <p:cNvPicPr preferRelativeResize="0"/>
          <p:nvPr/>
        </p:nvPicPr>
        <p:blipFill rotWithShape="1">
          <a:blip r:embed="rId3">
            <a:alphaModFix/>
          </a:blip>
          <a:srcRect/>
          <a:stretch/>
        </p:blipFill>
        <p:spPr>
          <a:xfrm>
            <a:off x="1713443" y="1454798"/>
            <a:ext cx="8690845" cy="5223753"/>
          </a:xfrm>
          <a:prstGeom prst="rect">
            <a:avLst/>
          </a:prstGeom>
          <a:noFill/>
          <a:ln>
            <a:noFill/>
          </a:ln>
        </p:spPr>
      </p:pic>
      <p:grpSp>
        <p:nvGrpSpPr>
          <p:cNvPr id="992" name="Google Shape;992;g2fb9e157e8e_0_393"/>
          <p:cNvGrpSpPr/>
          <p:nvPr/>
        </p:nvGrpSpPr>
        <p:grpSpPr>
          <a:xfrm>
            <a:off x="3098949" y="1492894"/>
            <a:ext cx="6800202" cy="862500"/>
            <a:chOff x="3292224" y="1494944"/>
            <a:chExt cx="6800202" cy="862500"/>
          </a:xfrm>
        </p:grpSpPr>
        <p:sp>
          <p:nvSpPr>
            <p:cNvPr id="993" name="Google Shape;993;g2fb9e157e8e_0_393"/>
            <p:cNvSpPr/>
            <p:nvPr/>
          </p:nvSpPr>
          <p:spPr>
            <a:xfrm>
              <a:off x="3292224" y="1494944"/>
              <a:ext cx="875400" cy="862500"/>
            </a:xfrm>
            <a:prstGeom prst="ellipse">
              <a:avLst/>
            </a:prstGeom>
            <a:noFill/>
            <a:ln w="57150" cap="flat" cmpd="sng">
              <a:solidFill>
                <a:srgbClr val="005E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5E52"/>
                </a:solidFill>
                <a:latin typeface="Arial"/>
                <a:ea typeface="Arial"/>
                <a:cs typeface="Arial"/>
                <a:sym typeface="Arial"/>
              </a:endParaRPr>
            </a:p>
          </p:txBody>
        </p:sp>
        <p:sp>
          <p:nvSpPr>
            <p:cNvPr id="994" name="Google Shape;994;g2fb9e157e8e_0_393"/>
            <p:cNvSpPr txBox="1"/>
            <p:nvPr/>
          </p:nvSpPr>
          <p:spPr>
            <a:xfrm>
              <a:off x="4167726" y="1726125"/>
              <a:ext cx="5924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005E52"/>
                  </a:solidFill>
                  <a:latin typeface="Arial"/>
                  <a:ea typeface="Arial"/>
                  <a:cs typeface="Arial"/>
                  <a:sym typeface="Arial"/>
                </a:rPr>
                <a:t>1/3 of those removed were to Integrated Care Hub</a:t>
              </a:r>
              <a:endParaRPr sz="1800" b="1" i="0" u="none" strike="noStrike" cap="none">
                <a:solidFill>
                  <a:srgbClr val="005E52"/>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2fb9e157e8e_0_402"/>
          <p:cNvSpPr/>
          <p:nvPr/>
        </p:nvSpPr>
        <p:spPr>
          <a:xfrm>
            <a:off x="6906725" y="3241850"/>
            <a:ext cx="5285100" cy="3421200"/>
          </a:xfrm>
          <a:prstGeom prst="rect">
            <a:avLst/>
          </a:prstGeom>
          <a:solidFill>
            <a:srgbClr val="75B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00" name="Google Shape;1000;g2fb9e157e8e_0_402"/>
          <p:cNvSpPr/>
          <p:nvPr/>
        </p:nvSpPr>
        <p:spPr>
          <a:xfrm>
            <a:off x="7296350" y="3963675"/>
            <a:ext cx="4719600" cy="23841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IE" sz="2400" b="0" i="1" u="none" strike="noStrike" cap="none">
                <a:solidFill>
                  <a:schemeClr val="lt1"/>
                </a:solidFill>
                <a:latin typeface="Arial"/>
                <a:ea typeface="Arial"/>
                <a:cs typeface="Arial"/>
                <a:sym typeface="Arial"/>
              </a:rPr>
              <a:t>“I cannot emphasise to you how effective this clinic is, it deserves recognition and publicising. The overall benefits to me have been great and the increased sense of wellbeing much appreciated.” </a:t>
            </a:r>
            <a:endParaRPr sz="2400" b="0" i="1"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chemeClr val="lt1"/>
              </a:solidFill>
              <a:latin typeface="Arial"/>
              <a:ea typeface="Arial"/>
              <a:cs typeface="Arial"/>
              <a:sym typeface="Arial"/>
            </a:endParaRPr>
          </a:p>
        </p:txBody>
      </p:sp>
      <p:sp>
        <p:nvSpPr>
          <p:cNvPr id="1001" name="Google Shape;1001;g2fb9e157e8e_0_402"/>
          <p:cNvSpPr txBox="1">
            <a:spLocks noGrp="1"/>
          </p:cNvSpPr>
          <p:nvPr>
            <p:ph type="body" idx="1"/>
          </p:nvPr>
        </p:nvSpPr>
        <p:spPr>
          <a:xfrm>
            <a:off x="1302325" y="225050"/>
            <a:ext cx="5555700" cy="25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en-IE" sz="3800"/>
              <a:t>Alternative Pathways: Integrated Care Hubs</a:t>
            </a:r>
            <a:endParaRPr sz="3800"/>
          </a:p>
          <a:p>
            <a:pPr marL="0" lvl="0" indent="0" algn="l" rtl="0">
              <a:lnSpc>
                <a:spcPct val="90000"/>
              </a:lnSpc>
              <a:spcBef>
                <a:spcPts val="0"/>
              </a:spcBef>
              <a:spcAft>
                <a:spcPts val="0"/>
              </a:spcAft>
              <a:buClr>
                <a:schemeClr val="dk1"/>
              </a:buClr>
              <a:buSzPts val="1100"/>
              <a:buNone/>
            </a:pPr>
            <a:r>
              <a:rPr lang="en-IE" sz="2500" b="0"/>
              <a:t>(Galway City, Mayo, EGRH)</a:t>
            </a:r>
            <a:endParaRPr sz="2500" b="0"/>
          </a:p>
          <a:p>
            <a:pPr marL="0" lvl="0" indent="0" algn="l" rtl="0">
              <a:lnSpc>
                <a:spcPct val="90000"/>
              </a:lnSpc>
              <a:spcBef>
                <a:spcPts val="0"/>
              </a:spcBef>
              <a:spcAft>
                <a:spcPts val="0"/>
              </a:spcAft>
              <a:buClr>
                <a:schemeClr val="dk1"/>
              </a:buClr>
              <a:buSzPts val="1100"/>
              <a:buNone/>
            </a:pPr>
            <a:endParaRPr sz="1700" b="0"/>
          </a:p>
          <a:p>
            <a:pPr marL="0" lvl="0" indent="0" algn="l" rtl="0">
              <a:lnSpc>
                <a:spcPct val="90000"/>
              </a:lnSpc>
              <a:spcBef>
                <a:spcPts val="0"/>
              </a:spcBef>
              <a:spcAft>
                <a:spcPts val="0"/>
              </a:spcAft>
              <a:buClr>
                <a:schemeClr val="dk1"/>
              </a:buClr>
              <a:buSzPts val="1100"/>
              <a:buNone/>
            </a:pPr>
            <a:endParaRPr sz="1700" b="0"/>
          </a:p>
        </p:txBody>
      </p:sp>
      <p:sp>
        <p:nvSpPr>
          <p:cNvPr id="1002" name="Google Shape;1002;g2fb9e157e8e_0_402"/>
          <p:cNvSpPr txBox="1"/>
          <p:nvPr/>
        </p:nvSpPr>
        <p:spPr>
          <a:xfrm>
            <a:off x="168575" y="1721651"/>
            <a:ext cx="3333600" cy="1000500"/>
          </a:xfrm>
          <a:prstGeom prst="rect">
            <a:avLst/>
          </a:prstGeom>
          <a:noFill/>
          <a:ln>
            <a:noFill/>
          </a:ln>
        </p:spPr>
        <p:txBody>
          <a:bodyPr spcFirstLastPara="1" wrap="square" lIns="60950" tIns="60950" rIns="60950" bIns="60950" anchor="t" anchorCtr="0">
            <a:spAutoFit/>
          </a:bodyPr>
          <a:lstStyle/>
          <a:p>
            <a:pPr marL="457200" marR="0" lvl="0" indent="-323850" algn="l" rtl="0">
              <a:lnSpc>
                <a:spcPct val="140000"/>
              </a:lnSpc>
              <a:spcBef>
                <a:spcPts val="100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Short waiting time</a:t>
            </a:r>
            <a:endParaRPr sz="1500" b="0" i="0" u="none" strike="noStrike" cap="none">
              <a:solidFill>
                <a:schemeClr val="dk1"/>
              </a:solidFill>
              <a:latin typeface="Arial"/>
              <a:ea typeface="Arial"/>
              <a:cs typeface="Arial"/>
              <a:sym typeface="Arial"/>
            </a:endParaRPr>
          </a:p>
          <a:p>
            <a:pPr marL="457200" marR="0" lvl="0" indent="-323850" algn="l" rtl="0">
              <a:lnSpc>
                <a:spcPct val="14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Ease of access</a:t>
            </a:r>
            <a:endParaRPr sz="1500" b="0" i="0" u="none" strike="noStrike" cap="none">
              <a:solidFill>
                <a:schemeClr val="dk1"/>
              </a:solidFill>
              <a:latin typeface="Arial"/>
              <a:ea typeface="Arial"/>
              <a:cs typeface="Arial"/>
              <a:sym typeface="Arial"/>
            </a:endParaRPr>
          </a:p>
          <a:p>
            <a:pPr marL="457200" marR="0" lvl="0" indent="-323850" algn="l" rtl="0">
              <a:lnSpc>
                <a:spcPct val="14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Dedicated multidisciplinary team</a:t>
            </a:r>
            <a:endParaRPr sz="1500" b="0" i="0" u="none" strike="noStrike" cap="none">
              <a:solidFill>
                <a:schemeClr val="dk1"/>
              </a:solidFill>
              <a:latin typeface="Arial"/>
              <a:ea typeface="Arial"/>
              <a:cs typeface="Arial"/>
              <a:sym typeface="Arial"/>
            </a:endParaRPr>
          </a:p>
        </p:txBody>
      </p:sp>
      <p:sp>
        <p:nvSpPr>
          <p:cNvPr id="1003" name="Google Shape;1003;g2fb9e157e8e_0_402"/>
          <p:cNvSpPr/>
          <p:nvPr/>
        </p:nvSpPr>
        <p:spPr>
          <a:xfrm>
            <a:off x="6906725" y="64168"/>
            <a:ext cx="5285100" cy="3177600"/>
          </a:xfrm>
          <a:prstGeom prst="rect">
            <a:avLst/>
          </a:prstGeom>
          <a:solidFill>
            <a:srgbClr val="005E5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04" name="Google Shape;1004;g2fb9e157e8e_0_402"/>
          <p:cNvSpPr txBox="1"/>
          <p:nvPr/>
        </p:nvSpPr>
        <p:spPr>
          <a:xfrm>
            <a:off x="7553000" y="604950"/>
            <a:ext cx="4206300" cy="203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E" sz="2400" b="0" i="1" u="none" strike="noStrike" cap="none">
                <a:solidFill>
                  <a:schemeClr val="lt1"/>
                </a:solidFill>
                <a:latin typeface="Arial"/>
                <a:ea typeface="Arial"/>
                <a:cs typeface="Arial"/>
                <a:sym typeface="Arial"/>
              </a:rPr>
              <a:t>“What a fantastic service, you get your appointment, no delays, a detailed letter in post after, staff were so helpful and kind”</a:t>
            </a:r>
            <a:endParaRPr sz="2400" b="0" i="1" u="none" strike="noStrike" cap="none">
              <a:solidFill>
                <a:schemeClr val="lt1"/>
              </a:solidFill>
              <a:latin typeface="Arial"/>
              <a:ea typeface="Arial"/>
              <a:cs typeface="Arial"/>
              <a:sym typeface="Arial"/>
            </a:endParaRPr>
          </a:p>
        </p:txBody>
      </p:sp>
      <p:pic>
        <p:nvPicPr>
          <p:cNvPr id="1005" name="Google Shape;1005;g2fb9e157e8e_0_402"/>
          <p:cNvPicPr preferRelativeResize="0"/>
          <p:nvPr/>
        </p:nvPicPr>
        <p:blipFill rotWithShape="1">
          <a:blip r:embed="rId3">
            <a:alphaModFix/>
          </a:blip>
          <a:srcRect/>
          <a:stretch/>
        </p:blipFill>
        <p:spPr>
          <a:xfrm>
            <a:off x="1171725" y="3168315"/>
            <a:ext cx="4025917" cy="3341109"/>
          </a:xfrm>
          <a:prstGeom prst="rect">
            <a:avLst/>
          </a:prstGeom>
          <a:noFill/>
          <a:ln>
            <a:noFill/>
          </a:ln>
        </p:spPr>
      </p:pic>
      <p:sp>
        <p:nvSpPr>
          <p:cNvPr id="1006" name="Google Shape;1006;g2fb9e157e8e_0_402"/>
          <p:cNvSpPr txBox="1"/>
          <p:nvPr/>
        </p:nvSpPr>
        <p:spPr>
          <a:xfrm>
            <a:off x="3459275" y="1721651"/>
            <a:ext cx="3661200" cy="1000500"/>
          </a:xfrm>
          <a:prstGeom prst="rect">
            <a:avLst/>
          </a:prstGeom>
          <a:noFill/>
          <a:ln>
            <a:noFill/>
          </a:ln>
        </p:spPr>
        <p:txBody>
          <a:bodyPr spcFirstLastPara="1" wrap="square" lIns="60950" tIns="60950" rIns="60950" bIns="60950" anchor="t" anchorCtr="0">
            <a:spAutoFit/>
          </a:bodyPr>
          <a:lstStyle/>
          <a:p>
            <a:pPr marL="457200" marR="0" lvl="0" indent="-323850" algn="l" rtl="0">
              <a:lnSpc>
                <a:spcPct val="140000"/>
              </a:lnSpc>
              <a:spcBef>
                <a:spcPts val="100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Holistic focus including education/self management</a:t>
            </a:r>
            <a:endParaRPr sz="1500" b="0" i="0" u="none" strike="noStrike" cap="none">
              <a:solidFill>
                <a:schemeClr val="dk1"/>
              </a:solidFill>
              <a:latin typeface="Arial"/>
              <a:ea typeface="Arial"/>
              <a:cs typeface="Arial"/>
              <a:sym typeface="Arial"/>
            </a:endParaRPr>
          </a:p>
          <a:p>
            <a:pPr marL="457200" marR="0" lvl="0" indent="-323850" algn="l" rtl="0">
              <a:lnSpc>
                <a:spcPct val="14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Improved patient experience</a:t>
            </a:r>
            <a:endParaRPr sz="1500" b="0" i="0" u="none" strike="noStrike" cap="none">
              <a:solidFill>
                <a:schemeClr val="dk1"/>
              </a:solidFill>
              <a:latin typeface="Arial"/>
              <a:ea typeface="Arial"/>
              <a:cs typeface="Arial"/>
              <a:sym typeface="Arial"/>
            </a:endParaRPr>
          </a:p>
        </p:txBody>
      </p:sp>
      <p:sp>
        <p:nvSpPr>
          <p:cNvPr id="1007" name="Google Shape;1007;g2fb9e157e8e_0_402"/>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34</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2fb9e157e8e_0_414"/>
          <p:cNvSpPr/>
          <p:nvPr/>
        </p:nvSpPr>
        <p:spPr>
          <a:xfrm>
            <a:off x="6906725" y="3241850"/>
            <a:ext cx="5285100" cy="3421200"/>
          </a:xfrm>
          <a:prstGeom prst="rect">
            <a:avLst/>
          </a:prstGeom>
          <a:solidFill>
            <a:srgbClr val="75B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13" name="Google Shape;1013;g2fb9e157e8e_0_414"/>
          <p:cNvSpPr/>
          <p:nvPr/>
        </p:nvSpPr>
        <p:spPr>
          <a:xfrm>
            <a:off x="7296351" y="3963675"/>
            <a:ext cx="4719600" cy="8616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0" i="1" u="none" strike="noStrike" cap="none">
                <a:solidFill>
                  <a:schemeClr val="lt1"/>
                </a:solidFill>
                <a:latin typeface="Arial"/>
                <a:ea typeface="Arial"/>
                <a:cs typeface="Arial"/>
                <a:sym typeface="Arial"/>
              </a:rPr>
              <a:t>“From entering I was waiting only 5 mins and then straight to stand to start the testing. It was quick and great service… very accommodating”</a:t>
            </a:r>
            <a:endParaRPr sz="2400" b="0" i="1" u="none" strike="noStrike" cap="none">
              <a:solidFill>
                <a:schemeClr val="lt1"/>
              </a:solidFill>
              <a:latin typeface="Arial"/>
              <a:ea typeface="Arial"/>
              <a:cs typeface="Arial"/>
              <a:sym typeface="Arial"/>
            </a:endParaRPr>
          </a:p>
        </p:txBody>
      </p:sp>
      <p:sp>
        <p:nvSpPr>
          <p:cNvPr id="1014" name="Google Shape;1014;g2fb9e157e8e_0_414"/>
          <p:cNvSpPr txBox="1">
            <a:spLocks noGrp="1"/>
          </p:cNvSpPr>
          <p:nvPr>
            <p:ph type="body" idx="1"/>
          </p:nvPr>
        </p:nvSpPr>
        <p:spPr>
          <a:xfrm>
            <a:off x="1438650" y="371850"/>
            <a:ext cx="5441100" cy="25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IE" sz="3800"/>
              <a:t>Alternative Pathways </a:t>
            </a:r>
            <a:endParaRPr sz="3800"/>
          </a:p>
          <a:p>
            <a:pPr marL="0" lvl="0" indent="0" algn="l" rtl="0">
              <a:lnSpc>
                <a:spcPct val="90000"/>
              </a:lnSpc>
              <a:spcBef>
                <a:spcPts val="0"/>
              </a:spcBef>
              <a:spcAft>
                <a:spcPts val="0"/>
              </a:spcAft>
              <a:buClr>
                <a:schemeClr val="dk1"/>
              </a:buClr>
              <a:buSzPts val="1100"/>
              <a:buNone/>
            </a:pPr>
            <a:r>
              <a:rPr lang="en-IE" sz="2500" b="0"/>
              <a:t>Palpitation Superclinic 13th August 24</a:t>
            </a:r>
            <a:endParaRPr sz="2500"/>
          </a:p>
        </p:txBody>
      </p:sp>
      <p:sp>
        <p:nvSpPr>
          <p:cNvPr id="1015" name="Google Shape;1015;g2fb9e157e8e_0_414"/>
          <p:cNvSpPr txBox="1"/>
          <p:nvPr/>
        </p:nvSpPr>
        <p:spPr>
          <a:xfrm>
            <a:off x="388000" y="2177925"/>
            <a:ext cx="6113700" cy="3369000"/>
          </a:xfrm>
          <a:prstGeom prst="rect">
            <a:avLst/>
          </a:prstGeom>
          <a:noFill/>
          <a:ln>
            <a:noFill/>
          </a:ln>
        </p:spPr>
        <p:txBody>
          <a:bodyPr spcFirstLastPara="1" wrap="square" lIns="60950" tIns="60950" rIns="60950" bIns="60950" anchor="t" anchorCtr="0">
            <a:spAutoFit/>
          </a:bodyPr>
          <a:lstStyle/>
          <a:p>
            <a:pPr marL="457200" marR="0" lvl="0" indent="-342900" algn="l" rtl="0">
              <a:lnSpc>
                <a:spcPct val="140000"/>
              </a:lnSpc>
              <a:spcBef>
                <a:spcPts val="1000"/>
              </a:spcBef>
              <a:spcAft>
                <a:spcPts val="0"/>
              </a:spcAft>
              <a:buClr>
                <a:schemeClr val="dk1"/>
              </a:buClr>
              <a:buSzPts val="1800"/>
              <a:buFont typeface="Arial"/>
              <a:buChar char="●"/>
            </a:pPr>
            <a:r>
              <a:rPr lang="en-IE" sz="1800" b="0" i="0" u="none" strike="noStrike" cap="none">
                <a:solidFill>
                  <a:schemeClr val="dk1"/>
                </a:solidFill>
                <a:latin typeface="Arial"/>
                <a:ea typeface="Arial"/>
                <a:cs typeface="Arial"/>
                <a:sym typeface="Arial"/>
              </a:rPr>
              <a:t>39 new patients booked (2/3 were long waiters)</a:t>
            </a:r>
            <a:endParaRPr sz="1800" b="0" i="0" u="none" strike="noStrike" cap="none">
              <a:solidFill>
                <a:schemeClr val="dk1"/>
              </a:solidFill>
              <a:latin typeface="Arial"/>
              <a:ea typeface="Arial"/>
              <a:cs typeface="Arial"/>
              <a:sym typeface="Arial"/>
            </a:endParaRPr>
          </a:p>
          <a:p>
            <a:pPr marL="457200" marR="0" lvl="0" indent="-342900" algn="l" rtl="0">
              <a:lnSpc>
                <a:spcPct val="140000"/>
              </a:lnSpc>
              <a:spcBef>
                <a:spcPts val="1000"/>
              </a:spcBef>
              <a:spcAft>
                <a:spcPts val="0"/>
              </a:spcAft>
              <a:buClr>
                <a:schemeClr val="dk1"/>
              </a:buClr>
              <a:buSzPts val="1800"/>
              <a:buFont typeface="Arial"/>
              <a:buChar char="●"/>
            </a:pPr>
            <a:r>
              <a:rPr lang="en-IE" sz="1800" b="0" i="0" u="none" strike="noStrike" cap="none">
                <a:solidFill>
                  <a:schemeClr val="dk1"/>
                </a:solidFill>
                <a:latin typeface="Arial"/>
                <a:ea typeface="Arial"/>
                <a:cs typeface="Arial"/>
                <a:sym typeface="Arial"/>
              </a:rPr>
              <a:t>10 declined review</a:t>
            </a:r>
            <a:endParaRPr sz="1800" b="0" i="0" u="none" strike="noStrike" cap="none">
              <a:solidFill>
                <a:schemeClr val="dk1"/>
              </a:solidFill>
              <a:latin typeface="Arial"/>
              <a:ea typeface="Arial"/>
              <a:cs typeface="Arial"/>
              <a:sym typeface="Arial"/>
            </a:endParaRPr>
          </a:p>
          <a:p>
            <a:pPr marL="457200" marR="0" lvl="0" indent="-342900" algn="l" rtl="0">
              <a:lnSpc>
                <a:spcPct val="140000"/>
              </a:lnSpc>
              <a:spcBef>
                <a:spcPts val="1000"/>
              </a:spcBef>
              <a:spcAft>
                <a:spcPts val="0"/>
              </a:spcAft>
              <a:buClr>
                <a:schemeClr val="dk1"/>
              </a:buClr>
              <a:buSzPts val="1800"/>
              <a:buFont typeface="Arial"/>
              <a:buChar char="●"/>
            </a:pPr>
            <a:r>
              <a:rPr lang="en-IE" sz="1800" b="0" i="0" u="none" strike="noStrike" cap="none">
                <a:solidFill>
                  <a:schemeClr val="dk1"/>
                </a:solidFill>
                <a:latin typeface="Arial"/>
                <a:ea typeface="Arial"/>
                <a:cs typeface="Arial"/>
                <a:sym typeface="Arial"/>
              </a:rPr>
              <a:t>35 attended (4 DNA) - all seen by consultant</a:t>
            </a:r>
            <a:endParaRPr sz="1800" b="0" i="0" u="none" strike="noStrike" cap="none">
              <a:solidFill>
                <a:schemeClr val="dk1"/>
              </a:solidFill>
              <a:latin typeface="Arial"/>
              <a:ea typeface="Arial"/>
              <a:cs typeface="Arial"/>
              <a:sym typeface="Arial"/>
            </a:endParaRPr>
          </a:p>
          <a:p>
            <a:pPr marL="457200" marR="0" lvl="0" indent="-342900" algn="l" rtl="0">
              <a:lnSpc>
                <a:spcPct val="140000"/>
              </a:lnSpc>
              <a:spcBef>
                <a:spcPts val="1000"/>
              </a:spcBef>
              <a:spcAft>
                <a:spcPts val="0"/>
              </a:spcAft>
              <a:buClr>
                <a:schemeClr val="dk1"/>
              </a:buClr>
              <a:buSzPts val="1800"/>
              <a:buFont typeface="Arial"/>
              <a:buChar char="●"/>
            </a:pPr>
            <a:r>
              <a:rPr lang="en-IE" sz="1800" b="0" i="0" u="none" strike="noStrike" cap="none">
                <a:solidFill>
                  <a:schemeClr val="dk1"/>
                </a:solidFill>
                <a:latin typeface="Arial"/>
                <a:ea typeface="Arial"/>
                <a:cs typeface="Arial"/>
                <a:sym typeface="Arial"/>
              </a:rPr>
              <a:t>Palpitation information leaflet drawn up and provided</a:t>
            </a:r>
            <a:endParaRPr sz="1800" b="0" i="0" u="none" strike="noStrike" cap="none">
              <a:solidFill>
                <a:schemeClr val="dk1"/>
              </a:solidFill>
              <a:latin typeface="Arial"/>
              <a:ea typeface="Arial"/>
              <a:cs typeface="Arial"/>
              <a:sym typeface="Arial"/>
            </a:endParaRPr>
          </a:p>
          <a:p>
            <a:pPr marL="457200" marR="0" lvl="0" indent="-342900" algn="l" rtl="0">
              <a:lnSpc>
                <a:spcPct val="140000"/>
              </a:lnSpc>
              <a:spcBef>
                <a:spcPts val="1000"/>
              </a:spcBef>
              <a:spcAft>
                <a:spcPts val="0"/>
              </a:spcAft>
              <a:buClr>
                <a:schemeClr val="dk1"/>
              </a:buClr>
              <a:buSzPts val="1800"/>
              <a:buFont typeface="Arial"/>
              <a:buChar char="●"/>
            </a:pPr>
            <a:r>
              <a:rPr lang="en-IE" sz="1800" b="0" i="0" u="none" strike="noStrike" cap="none">
                <a:solidFill>
                  <a:schemeClr val="dk1"/>
                </a:solidFill>
                <a:latin typeface="Arial"/>
                <a:ea typeface="Arial"/>
                <a:cs typeface="Arial"/>
                <a:sym typeface="Arial"/>
              </a:rPr>
              <a:t>Cardiac monitor required in only 5 patients and done at clinic</a:t>
            </a:r>
            <a:endParaRPr sz="1800" b="0" i="0" u="none" strike="noStrike" cap="none">
              <a:solidFill>
                <a:schemeClr val="dk1"/>
              </a:solidFill>
              <a:latin typeface="Arial"/>
              <a:ea typeface="Arial"/>
              <a:cs typeface="Arial"/>
              <a:sym typeface="Arial"/>
            </a:endParaRPr>
          </a:p>
          <a:p>
            <a:pPr marL="457200" marR="0" lvl="0" indent="-342900" algn="l" rtl="0">
              <a:lnSpc>
                <a:spcPct val="140000"/>
              </a:lnSpc>
              <a:spcBef>
                <a:spcPts val="1000"/>
              </a:spcBef>
              <a:spcAft>
                <a:spcPts val="1000"/>
              </a:spcAft>
              <a:buClr>
                <a:schemeClr val="dk1"/>
              </a:buClr>
              <a:buSzPts val="1800"/>
              <a:buFont typeface="Arial"/>
              <a:buChar char="●"/>
            </a:pPr>
            <a:r>
              <a:rPr lang="en-IE" sz="1800" b="0" i="0" u="none" strike="noStrike" cap="none">
                <a:solidFill>
                  <a:schemeClr val="dk1"/>
                </a:solidFill>
                <a:latin typeface="Arial"/>
                <a:ea typeface="Arial"/>
                <a:cs typeface="Arial"/>
                <a:sym typeface="Arial"/>
              </a:rPr>
              <a:t>&gt;90% discharged</a:t>
            </a:r>
            <a:endParaRPr sz="1800" b="0" i="0" u="none" strike="noStrike" cap="none">
              <a:solidFill>
                <a:schemeClr val="dk1"/>
              </a:solidFill>
              <a:latin typeface="Arial"/>
              <a:ea typeface="Arial"/>
              <a:cs typeface="Arial"/>
              <a:sym typeface="Arial"/>
            </a:endParaRPr>
          </a:p>
        </p:txBody>
      </p:sp>
      <p:sp>
        <p:nvSpPr>
          <p:cNvPr id="1016" name="Google Shape;1016;g2fb9e157e8e_0_414"/>
          <p:cNvSpPr/>
          <p:nvPr/>
        </p:nvSpPr>
        <p:spPr>
          <a:xfrm>
            <a:off x="6906725" y="0"/>
            <a:ext cx="5285100" cy="3241800"/>
          </a:xfrm>
          <a:prstGeom prst="rect">
            <a:avLst/>
          </a:prstGeom>
          <a:solidFill>
            <a:srgbClr val="005E5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17" name="Google Shape;1017;g2fb9e157e8e_0_414"/>
          <p:cNvSpPr txBox="1"/>
          <p:nvPr/>
        </p:nvSpPr>
        <p:spPr>
          <a:xfrm>
            <a:off x="7718825" y="974400"/>
            <a:ext cx="36612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E" sz="2400" b="0" i="1" u="none" strike="noStrike" cap="none">
                <a:solidFill>
                  <a:schemeClr val="lt1"/>
                </a:solidFill>
                <a:latin typeface="Arial"/>
                <a:ea typeface="Arial"/>
                <a:cs typeface="Arial"/>
                <a:sym typeface="Arial"/>
              </a:rPr>
              <a:t>“It was fabulous and it was very efficient… No faults at all!”</a:t>
            </a:r>
            <a:endParaRPr sz="1400" b="0" i="0" u="none" strike="noStrike" cap="none">
              <a:solidFill>
                <a:srgbClr val="000000"/>
              </a:solidFill>
              <a:latin typeface="Arial"/>
              <a:ea typeface="Arial"/>
              <a:cs typeface="Arial"/>
              <a:sym typeface="Arial"/>
            </a:endParaRPr>
          </a:p>
        </p:txBody>
      </p:sp>
      <p:sp>
        <p:nvSpPr>
          <p:cNvPr id="1018" name="Google Shape;1018;g2fb9e157e8e_0_414"/>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35</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2fb9e157e8e_0_424"/>
          <p:cNvSpPr/>
          <p:nvPr/>
        </p:nvSpPr>
        <p:spPr>
          <a:xfrm>
            <a:off x="6273800" y="3656265"/>
            <a:ext cx="1863223" cy="1887367"/>
          </a:xfrm>
          <a:custGeom>
            <a:avLst/>
            <a:gdLst/>
            <a:ahLst/>
            <a:cxnLst/>
            <a:rect l="l" t="t" r="r" b="b"/>
            <a:pathLst>
              <a:path w="1609696" h="1609695" extrusionOk="0">
                <a:moveTo>
                  <a:pt x="1272591" y="0"/>
                </a:moveTo>
                <a:lnTo>
                  <a:pt x="1609696" y="0"/>
                </a:lnTo>
                <a:lnTo>
                  <a:pt x="1609399" y="5879"/>
                </a:lnTo>
                <a:cubicBezTo>
                  <a:pt x="1523535" y="851370"/>
                  <a:pt x="851371" y="1523534"/>
                  <a:pt x="5880" y="1609398"/>
                </a:cubicBezTo>
                <a:lnTo>
                  <a:pt x="0" y="1609695"/>
                </a:lnTo>
                <a:lnTo>
                  <a:pt x="0" y="1272590"/>
                </a:lnTo>
                <a:lnTo>
                  <a:pt x="116897" y="1254749"/>
                </a:lnTo>
                <a:cubicBezTo>
                  <a:pt x="688033" y="1137878"/>
                  <a:pt x="1137879" y="688032"/>
                  <a:pt x="1254750" y="116896"/>
                </a:cubicBezTo>
                <a:lnTo>
                  <a:pt x="1272591" y="0"/>
                </a:lnTo>
                <a:close/>
              </a:path>
            </a:pathLst>
          </a:custGeom>
          <a:solidFill>
            <a:srgbClr val="4B8673"/>
          </a:solidFill>
          <a:ln w="9525" cap="flat" cmpd="sng">
            <a:solidFill>
              <a:schemeClr val="dk1"/>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1024" name="Google Shape;1024;g2fb9e157e8e_0_424"/>
          <p:cNvSpPr/>
          <p:nvPr/>
        </p:nvSpPr>
        <p:spPr>
          <a:xfrm>
            <a:off x="6273800" y="1553161"/>
            <a:ext cx="1863223" cy="1887367"/>
          </a:xfrm>
          <a:custGeom>
            <a:avLst/>
            <a:gdLst/>
            <a:ahLst/>
            <a:cxnLst/>
            <a:rect l="l" t="t" r="r" b="b"/>
            <a:pathLst>
              <a:path w="1609696" h="1609695" extrusionOk="0">
                <a:moveTo>
                  <a:pt x="0" y="0"/>
                </a:moveTo>
                <a:lnTo>
                  <a:pt x="5880" y="297"/>
                </a:lnTo>
                <a:cubicBezTo>
                  <a:pt x="851371" y="86161"/>
                  <a:pt x="1523535" y="758326"/>
                  <a:pt x="1609399" y="1603816"/>
                </a:cubicBezTo>
                <a:lnTo>
                  <a:pt x="1609696" y="1609695"/>
                </a:lnTo>
                <a:lnTo>
                  <a:pt x="1272591" y="1609695"/>
                </a:lnTo>
                <a:lnTo>
                  <a:pt x="1254750" y="1492799"/>
                </a:lnTo>
                <a:cubicBezTo>
                  <a:pt x="1137879" y="921663"/>
                  <a:pt x="688033" y="471817"/>
                  <a:pt x="116897" y="354946"/>
                </a:cubicBezTo>
                <a:lnTo>
                  <a:pt x="0" y="337105"/>
                </a:lnTo>
                <a:lnTo>
                  <a:pt x="0" y="0"/>
                </a:lnTo>
                <a:close/>
              </a:path>
            </a:pathLst>
          </a:custGeom>
          <a:solidFill>
            <a:srgbClr val="005E52"/>
          </a:solidFill>
          <a:ln w="9525" cap="flat" cmpd="sng">
            <a:solidFill>
              <a:schemeClr val="dk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1025" name="Google Shape;1025;g2fb9e157e8e_0_424"/>
          <p:cNvSpPr/>
          <p:nvPr/>
        </p:nvSpPr>
        <p:spPr>
          <a:xfrm>
            <a:off x="4121767" y="1553161"/>
            <a:ext cx="1863221" cy="1887367"/>
          </a:xfrm>
          <a:custGeom>
            <a:avLst/>
            <a:gdLst/>
            <a:ahLst/>
            <a:cxnLst/>
            <a:rect l="l" t="t" r="r" b="b"/>
            <a:pathLst>
              <a:path w="1609694" h="1609695" extrusionOk="0">
                <a:moveTo>
                  <a:pt x="1609694" y="0"/>
                </a:moveTo>
                <a:lnTo>
                  <a:pt x="1609694" y="337105"/>
                </a:lnTo>
                <a:lnTo>
                  <a:pt x="1492799" y="354946"/>
                </a:lnTo>
                <a:cubicBezTo>
                  <a:pt x="921663" y="471817"/>
                  <a:pt x="471818" y="921663"/>
                  <a:pt x="354946" y="1492799"/>
                </a:cubicBezTo>
                <a:lnTo>
                  <a:pt x="337105" y="1609695"/>
                </a:lnTo>
                <a:lnTo>
                  <a:pt x="0" y="1609695"/>
                </a:lnTo>
                <a:lnTo>
                  <a:pt x="297" y="1603816"/>
                </a:lnTo>
                <a:cubicBezTo>
                  <a:pt x="86161" y="758326"/>
                  <a:pt x="758326" y="86161"/>
                  <a:pt x="1603816" y="297"/>
                </a:cubicBezTo>
                <a:lnTo>
                  <a:pt x="1609694" y="0"/>
                </a:lnTo>
                <a:close/>
              </a:path>
            </a:pathLst>
          </a:custGeom>
          <a:solidFill>
            <a:srgbClr val="699887"/>
          </a:solid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1026" name="Google Shape;1026;g2fb9e157e8e_0_424"/>
          <p:cNvSpPr/>
          <p:nvPr/>
        </p:nvSpPr>
        <p:spPr>
          <a:xfrm>
            <a:off x="4121765" y="3662572"/>
            <a:ext cx="1863221" cy="1887367"/>
          </a:xfrm>
          <a:custGeom>
            <a:avLst/>
            <a:gdLst/>
            <a:ahLst/>
            <a:cxnLst/>
            <a:rect l="l" t="t" r="r" b="b"/>
            <a:pathLst>
              <a:path w="1609694" h="1609695" extrusionOk="0">
                <a:moveTo>
                  <a:pt x="0" y="0"/>
                </a:moveTo>
                <a:lnTo>
                  <a:pt x="337105" y="0"/>
                </a:lnTo>
                <a:lnTo>
                  <a:pt x="354946" y="116896"/>
                </a:lnTo>
                <a:cubicBezTo>
                  <a:pt x="471818" y="688032"/>
                  <a:pt x="921663" y="1137878"/>
                  <a:pt x="1492799" y="1254749"/>
                </a:cubicBezTo>
                <a:lnTo>
                  <a:pt x="1609694" y="1272590"/>
                </a:lnTo>
                <a:lnTo>
                  <a:pt x="1609694" y="1609695"/>
                </a:lnTo>
                <a:lnTo>
                  <a:pt x="1603816" y="1609398"/>
                </a:lnTo>
                <a:cubicBezTo>
                  <a:pt x="758326" y="1523534"/>
                  <a:pt x="86161" y="851370"/>
                  <a:pt x="297" y="5879"/>
                </a:cubicBezTo>
                <a:lnTo>
                  <a:pt x="0" y="0"/>
                </a:lnTo>
                <a:close/>
              </a:path>
            </a:pathLst>
          </a:custGeom>
          <a:solidFill>
            <a:srgbClr val="75B5B8"/>
          </a:solidFill>
          <a:ln w="9525" cap="flat" cmpd="sng">
            <a:solidFill>
              <a:schemeClr val="dk1"/>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1027" name="Google Shape;1027;g2fb9e157e8e_0_424"/>
          <p:cNvSpPr txBox="1"/>
          <p:nvPr/>
        </p:nvSpPr>
        <p:spPr>
          <a:xfrm>
            <a:off x="999125" y="2200314"/>
            <a:ext cx="3552000" cy="1255800"/>
          </a:xfrm>
          <a:prstGeom prst="rect">
            <a:avLst/>
          </a:prstGeom>
          <a:noFill/>
          <a:ln>
            <a:noFill/>
          </a:ln>
        </p:spPr>
        <p:txBody>
          <a:bodyPr spcFirstLastPara="1" wrap="square" lIns="121900" tIns="60925" rIns="121900" bIns="60925" anchor="t" anchorCtr="0">
            <a:spAutoFit/>
          </a:bodyPr>
          <a:lstStyle/>
          <a:p>
            <a:pPr marL="0" marR="0" lvl="0" indent="0" algn="l" rtl="0">
              <a:lnSpc>
                <a:spcPct val="120000"/>
              </a:lnSpc>
              <a:spcBef>
                <a:spcPts val="0"/>
              </a:spcBef>
              <a:spcAft>
                <a:spcPts val="0"/>
              </a:spcAft>
              <a:buClr>
                <a:schemeClr val="dk1"/>
              </a:buClr>
              <a:buSzPts val="1600"/>
              <a:buFont typeface="Arial"/>
              <a:buNone/>
            </a:pPr>
            <a:r>
              <a:rPr lang="en-IE" sz="1600" b="0" i="0" u="none" strike="noStrike" cap="none">
                <a:solidFill>
                  <a:schemeClr val="dk1"/>
                </a:solidFill>
                <a:latin typeface="Arial"/>
                <a:ea typeface="Arial"/>
                <a:cs typeface="Arial"/>
                <a:sym typeface="Arial"/>
              </a:rPr>
              <a:t>Information in GP referral reviewed as well as other patient information on Electronic Health Record (Evolve)</a:t>
            </a:r>
            <a:endParaRPr sz="1600" b="0" i="0" u="none" strike="noStrike" cap="none">
              <a:solidFill>
                <a:srgbClr val="000000"/>
              </a:solidFill>
              <a:latin typeface="Arial"/>
              <a:ea typeface="Arial"/>
              <a:cs typeface="Arial"/>
              <a:sym typeface="Arial"/>
            </a:endParaRPr>
          </a:p>
        </p:txBody>
      </p:sp>
      <p:sp>
        <p:nvSpPr>
          <p:cNvPr id="1028" name="Google Shape;1028;g2fb9e157e8e_0_424"/>
          <p:cNvSpPr/>
          <p:nvPr/>
        </p:nvSpPr>
        <p:spPr>
          <a:xfrm>
            <a:off x="4615054" y="3203250"/>
            <a:ext cx="3115200" cy="451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chemeClr val="dk1"/>
              </a:buClr>
              <a:buSzPts val="2100"/>
              <a:buFont typeface="Arial"/>
              <a:buNone/>
            </a:pPr>
            <a:r>
              <a:rPr lang="en-IE" sz="2200" b="1" i="0" u="none" strike="noStrike" cap="none">
                <a:solidFill>
                  <a:schemeClr val="dk1"/>
                </a:solidFill>
                <a:latin typeface="Arial"/>
                <a:ea typeface="Arial"/>
                <a:cs typeface="Arial"/>
                <a:sym typeface="Arial"/>
              </a:rPr>
              <a:t>“Discharge with Advice” (E-Consult)</a:t>
            </a:r>
            <a:endParaRPr sz="2200" b="0" i="0" u="none" strike="noStrike" cap="none">
              <a:solidFill>
                <a:srgbClr val="000000"/>
              </a:solidFill>
              <a:latin typeface="Arial"/>
              <a:ea typeface="Arial"/>
              <a:cs typeface="Arial"/>
              <a:sym typeface="Arial"/>
            </a:endParaRPr>
          </a:p>
        </p:txBody>
      </p:sp>
      <p:sp>
        <p:nvSpPr>
          <p:cNvPr id="1029" name="Google Shape;1029;g2fb9e157e8e_0_424"/>
          <p:cNvSpPr txBox="1"/>
          <p:nvPr/>
        </p:nvSpPr>
        <p:spPr>
          <a:xfrm>
            <a:off x="8604100" y="2224614"/>
            <a:ext cx="3497100" cy="1255800"/>
          </a:xfrm>
          <a:prstGeom prst="rect">
            <a:avLst/>
          </a:prstGeom>
          <a:noFill/>
          <a:ln>
            <a:noFill/>
          </a:ln>
        </p:spPr>
        <p:txBody>
          <a:bodyPr spcFirstLastPara="1" wrap="square" lIns="121900" tIns="60925" rIns="121900" bIns="60925" anchor="t" anchorCtr="0">
            <a:spAutoFit/>
          </a:bodyPr>
          <a:lstStyle/>
          <a:p>
            <a:pPr marL="0" marR="0" lvl="0" indent="0" algn="l" rtl="0">
              <a:lnSpc>
                <a:spcPct val="120000"/>
              </a:lnSpc>
              <a:spcBef>
                <a:spcPts val="0"/>
              </a:spcBef>
              <a:spcAft>
                <a:spcPts val="0"/>
              </a:spcAft>
              <a:buClr>
                <a:schemeClr val="dk1"/>
              </a:buClr>
              <a:buSzPts val="1100"/>
              <a:buFont typeface="Arial"/>
              <a:buNone/>
            </a:pPr>
            <a:r>
              <a:rPr lang="en-IE" sz="1600" b="0" i="0" u="none" strike="noStrike" cap="none">
                <a:solidFill>
                  <a:schemeClr val="dk1"/>
                </a:solidFill>
                <a:latin typeface="Arial"/>
                <a:ea typeface="Arial"/>
                <a:cs typeface="Arial"/>
                <a:sym typeface="Arial"/>
              </a:rPr>
              <a:t>Letter dictated by IC consultant and sent to GP and patient with advice/therapeutic plan e.g. BP management.</a:t>
            </a:r>
            <a:endParaRPr sz="1600" b="0" i="0" u="none" strike="noStrike" cap="none">
              <a:solidFill>
                <a:schemeClr val="dk1"/>
              </a:solidFill>
              <a:latin typeface="Arial"/>
              <a:ea typeface="Arial"/>
              <a:cs typeface="Arial"/>
              <a:sym typeface="Arial"/>
            </a:endParaRPr>
          </a:p>
        </p:txBody>
      </p:sp>
      <p:sp>
        <p:nvSpPr>
          <p:cNvPr id="1030" name="Google Shape;1030;g2fb9e157e8e_0_424"/>
          <p:cNvSpPr txBox="1"/>
          <p:nvPr/>
        </p:nvSpPr>
        <p:spPr>
          <a:xfrm>
            <a:off x="8557285" y="4560464"/>
            <a:ext cx="3239100" cy="1255800"/>
          </a:xfrm>
          <a:prstGeom prst="rect">
            <a:avLst/>
          </a:prstGeom>
          <a:noFill/>
          <a:ln>
            <a:noFill/>
          </a:ln>
        </p:spPr>
        <p:txBody>
          <a:bodyPr spcFirstLastPara="1" wrap="square" lIns="121900" tIns="60925" rIns="121900" bIns="60925" anchor="t" anchorCtr="0">
            <a:spAutoFit/>
          </a:bodyPr>
          <a:lstStyle/>
          <a:p>
            <a:pPr marL="0" marR="0" lvl="0" indent="0" algn="l" rtl="0">
              <a:lnSpc>
                <a:spcPct val="120000"/>
              </a:lnSpc>
              <a:spcBef>
                <a:spcPts val="0"/>
              </a:spcBef>
              <a:spcAft>
                <a:spcPts val="0"/>
              </a:spcAft>
              <a:buClr>
                <a:schemeClr val="dk1"/>
              </a:buClr>
              <a:buSzPts val="1600"/>
              <a:buFont typeface="Arial"/>
              <a:buNone/>
            </a:pPr>
            <a:r>
              <a:rPr lang="en-IE" sz="1600" b="0" i="0" u="none" strike="noStrike" cap="none">
                <a:solidFill>
                  <a:schemeClr val="dk1"/>
                </a:solidFill>
                <a:latin typeface="Arial"/>
                <a:ea typeface="Arial"/>
                <a:cs typeface="Arial"/>
                <a:sym typeface="Arial"/>
              </a:rPr>
              <a:t>E-consults literature– safe, improved access to healthcare, lower rates of ED visits and hospital admissions*.</a:t>
            </a:r>
            <a:endParaRPr sz="1600" b="0" i="0" u="none" strike="noStrike" cap="none">
              <a:solidFill>
                <a:srgbClr val="000000"/>
              </a:solidFill>
              <a:latin typeface="Arial"/>
              <a:ea typeface="Arial"/>
              <a:cs typeface="Arial"/>
              <a:sym typeface="Arial"/>
            </a:endParaRPr>
          </a:p>
        </p:txBody>
      </p:sp>
      <p:sp>
        <p:nvSpPr>
          <p:cNvPr id="1031" name="Google Shape;1031;g2fb9e157e8e_0_424"/>
          <p:cNvSpPr txBox="1"/>
          <p:nvPr/>
        </p:nvSpPr>
        <p:spPr>
          <a:xfrm>
            <a:off x="1219326" y="4560464"/>
            <a:ext cx="38139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20000"/>
              </a:lnSpc>
              <a:spcBef>
                <a:spcPts val="0"/>
              </a:spcBef>
              <a:spcAft>
                <a:spcPts val="0"/>
              </a:spcAft>
              <a:buClr>
                <a:schemeClr val="dk1"/>
              </a:buClr>
              <a:buSzPts val="1600"/>
              <a:buFont typeface="Arial"/>
              <a:buNone/>
            </a:pPr>
            <a:r>
              <a:rPr lang="en-IE" sz="1600" b="0" i="0" u="none" strike="noStrike" cap="none">
                <a:solidFill>
                  <a:schemeClr val="dk1"/>
                </a:solidFill>
                <a:latin typeface="Arial"/>
                <a:ea typeface="Arial"/>
                <a:cs typeface="Arial"/>
                <a:sym typeface="Arial"/>
              </a:rPr>
              <a:t>Patient removed from WL</a:t>
            </a:r>
            <a:endParaRPr sz="1600" b="0" i="0" u="none" strike="noStrike" cap="none">
              <a:solidFill>
                <a:srgbClr val="000000"/>
              </a:solidFill>
              <a:latin typeface="Arial"/>
              <a:ea typeface="Arial"/>
              <a:cs typeface="Arial"/>
              <a:sym typeface="Arial"/>
            </a:endParaRPr>
          </a:p>
        </p:txBody>
      </p:sp>
      <p:sp>
        <p:nvSpPr>
          <p:cNvPr id="1032" name="Google Shape;1032;g2fb9e157e8e_0_424"/>
          <p:cNvSpPr txBox="1">
            <a:spLocks noGrp="1"/>
          </p:cNvSpPr>
          <p:nvPr>
            <p:ph type="body" idx="1"/>
          </p:nvPr>
        </p:nvSpPr>
        <p:spPr>
          <a:xfrm>
            <a:off x="1481925" y="286125"/>
            <a:ext cx="10341600" cy="732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None/>
            </a:pPr>
            <a:r>
              <a:rPr lang="en-IE" sz="3800"/>
              <a:t>Alternative Pathways: “Discharge with Advice” (E-Consult)</a:t>
            </a:r>
            <a:endParaRPr sz="3800"/>
          </a:p>
          <a:p>
            <a:pPr marL="0" lvl="0" indent="0" algn="l" rtl="0">
              <a:lnSpc>
                <a:spcPct val="120000"/>
              </a:lnSpc>
              <a:spcBef>
                <a:spcPts val="0"/>
              </a:spcBef>
              <a:spcAft>
                <a:spcPts val="0"/>
              </a:spcAft>
              <a:buClr>
                <a:srgbClr val="75B5B8"/>
              </a:buClr>
              <a:buSzPts val="2000"/>
              <a:buNone/>
            </a:pPr>
            <a:endParaRPr sz="3800"/>
          </a:p>
        </p:txBody>
      </p:sp>
      <p:sp>
        <p:nvSpPr>
          <p:cNvPr id="1033" name="Google Shape;1033;g2fb9e157e8e_0_424"/>
          <p:cNvSpPr/>
          <p:nvPr/>
        </p:nvSpPr>
        <p:spPr>
          <a:xfrm>
            <a:off x="195526" y="5955639"/>
            <a:ext cx="11996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IE" sz="1200" b="0" i="0" u="none" strike="noStrike" cap="none">
                <a:solidFill>
                  <a:srgbClr val="000000"/>
                </a:solidFill>
                <a:latin typeface="Arial"/>
                <a:ea typeface="Arial"/>
                <a:cs typeface="Arial"/>
                <a:sym typeface="Arial"/>
              </a:rPr>
              <a:t>* </a:t>
            </a:r>
            <a:r>
              <a:rPr lang="en-IE" sz="1200" b="0" i="1" u="none" strike="noStrike" cap="none">
                <a:solidFill>
                  <a:srgbClr val="000000"/>
                </a:solidFill>
                <a:latin typeface="Arial"/>
                <a:ea typeface="Arial"/>
                <a:cs typeface="Arial"/>
                <a:sym typeface="Arial"/>
              </a:rPr>
              <a:t>Clinician-to-clinician electronic consultation in cardiology is also a digital health technology for cardiovascular care. </a:t>
            </a:r>
            <a:r>
              <a:rPr lang="en-IE" sz="1200" b="0" i="0" u="none" strike="noStrike" cap="none">
                <a:solidFill>
                  <a:srgbClr val="000000"/>
                </a:solidFill>
                <a:latin typeface="Arial"/>
                <a:ea typeface="Arial"/>
                <a:cs typeface="Arial"/>
                <a:sym typeface="Arial"/>
              </a:rPr>
              <a:t>European Heart Journal - Digital Health (2023) 4, 69–70</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IE" sz="1200" b="0" i="1" u="none" strike="noStrike" cap="none">
                <a:solidFill>
                  <a:srgbClr val="000000"/>
                </a:solidFill>
                <a:latin typeface="Arial"/>
                <a:ea typeface="Arial"/>
                <a:cs typeface="Arial"/>
                <a:sym typeface="Arial"/>
              </a:rPr>
              <a:t>   Longer-term impact of cardiology e-consults. Am Heart J 2016;173:86-93</a:t>
            </a:r>
            <a:r>
              <a:rPr lang="en-IE"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IE" sz="1200" b="0" i="1" u="none" strike="noStrike" cap="none">
                <a:solidFill>
                  <a:srgbClr val="000000"/>
                </a:solidFill>
                <a:latin typeface="Arial"/>
                <a:ea typeface="Arial"/>
                <a:cs typeface="Arial"/>
                <a:sym typeface="Arial"/>
              </a:rPr>
              <a:t>   Universal Cardiology Electronic Consultations. Circ Cardiovasc Qual Outcomes. 2022;15:e008709</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4" name="Google Shape;1034;g2fb9e157e8e_0_424"/>
          <p:cNvSpPr/>
          <p:nvPr/>
        </p:nvSpPr>
        <p:spPr>
          <a:xfrm>
            <a:off x="2102125" y="1452676"/>
            <a:ext cx="849300" cy="732600"/>
          </a:xfrm>
          <a:prstGeom prst="hexagon">
            <a:avLst>
              <a:gd name="adj" fmla="val 28852"/>
              <a:gd name="vf" fmla="val 115470"/>
            </a:avLst>
          </a:prstGeom>
          <a:solidFill>
            <a:srgbClr val="6A98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IE" sz="3000" b="0" i="0" u="none" strike="noStrike" cap="none">
                <a:solidFill>
                  <a:srgbClr val="000000"/>
                </a:solidFill>
                <a:latin typeface="Arial"/>
                <a:ea typeface="Arial"/>
                <a:cs typeface="Arial"/>
                <a:sym typeface="Arial"/>
              </a:rPr>
              <a:t>1</a:t>
            </a:r>
            <a:endParaRPr sz="3000" b="0" i="0" u="none" strike="noStrike" cap="none">
              <a:solidFill>
                <a:srgbClr val="000000"/>
              </a:solidFill>
              <a:latin typeface="Arial"/>
              <a:ea typeface="Arial"/>
              <a:cs typeface="Arial"/>
              <a:sym typeface="Arial"/>
            </a:endParaRPr>
          </a:p>
        </p:txBody>
      </p:sp>
      <p:sp>
        <p:nvSpPr>
          <p:cNvPr id="1035" name="Google Shape;1035;g2fb9e157e8e_0_424"/>
          <p:cNvSpPr/>
          <p:nvPr/>
        </p:nvSpPr>
        <p:spPr>
          <a:xfrm>
            <a:off x="9416600" y="1358276"/>
            <a:ext cx="849300" cy="732600"/>
          </a:xfrm>
          <a:prstGeom prst="hexagon">
            <a:avLst>
              <a:gd name="adj" fmla="val 28852"/>
              <a:gd name="vf" fmla="val 115470"/>
            </a:avLst>
          </a:prstGeom>
          <a:solidFill>
            <a:srgbClr val="075E5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IE" sz="3000" b="0" i="0" u="none" strike="noStrike" cap="none">
                <a:solidFill>
                  <a:schemeClr val="lt1"/>
                </a:solidFill>
                <a:latin typeface="Arial"/>
                <a:ea typeface="Arial"/>
                <a:cs typeface="Arial"/>
                <a:sym typeface="Arial"/>
              </a:rPr>
              <a:t>2</a:t>
            </a:r>
            <a:endParaRPr sz="3000" b="0" i="0" u="none" strike="noStrike" cap="none">
              <a:solidFill>
                <a:schemeClr val="lt1"/>
              </a:solidFill>
              <a:latin typeface="Arial"/>
              <a:ea typeface="Arial"/>
              <a:cs typeface="Arial"/>
              <a:sym typeface="Arial"/>
            </a:endParaRPr>
          </a:p>
        </p:txBody>
      </p:sp>
      <p:sp>
        <p:nvSpPr>
          <p:cNvPr id="1036" name="Google Shape;1036;g2fb9e157e8e_0_424"/>
          <p:cNvSpPr/>
          <p:nvPr/>
        </p:nvSpPr>
        <p:spPr>
          <a:xfrm>
            <a:off x="2079400" y="3827867"/>
            <a:ext cx="849300" cy="732600"/>
          </a:xfrm>
          <a:prstGeom prst="hexagon">
            <a:avLst>
              <a:gd name="adj" fmla="val 28852"/>
              <a:gd name="vf" fmla="val 115470"/>
            </a:avLst>
          </a:prstGeom>
          <a:solidFill>
            <a:srgbClr val="77B5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IE" sz="3000" b="0" i="0" u="none" strike="noStrike" cap="none">
                <a:solidFill>
                  <a:srgbClr val="000000"/>
                </a:solidFill>
                <a:latin typeface="Arial"/>
                <a:ea typeface="Arial"/>
                <a:cs typeface="Arial"/>
                <a:sym typeface="Arial"/>
              </a:rPr>
              <a:t>3</a:t>
            </a:r>
            <a:endParaRPr sz="3000" b="0" i="0" u="none" strike="noStrike" cap="none">
              <a:solidFill>
                <a:srgbClr val="000000"/>
              </a:solidFill>
              <a:latin typeface="Arial"/>
              <a:ea typeface="Arial"/>
              <a:cs typeface="Arial"/>
              <a:sym typeface="Arial"/>
            </a:endParaRPr>
          </a:p>
        </p:txBody>
      </p:sp>
      <p:sp>
        <p:nvSpPr>
          <p:cNvPr id="1037" name="Google Shape;1037;g2fb9e157e8e_0_424"/>
          <p:cNvSpPr/>
          <p:nvPr/>
        </p:nvSpPr>
        <p:spPr>
          <a:xfrm>
            <a:off x="9416600" y="3827867"/>
            <a:ext cx="849300" cy="732600"/>
          </a:xfrm>
          <a:prstGeom prst="hexagon">
            <a:avLst>
              <a:gd name="adj" fmla="val 28852"/>
              <a:gd name="vf" fmla="val 115470"/>
            </a:avLst>
          </a:prstGeom>
          <a:solidFill>
            <a:srgbClr val="4D86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IE" sz="3000" b="0" i="0" u="none" strike="noStrike" cap="none">
                <a:solidFill>
                  <a:schemeClr val="lt1"/>
                </a:solidFill>
                <a:latin typeface="Arial"/>
                <a:ea typeface="Arial"/>
                <a:cs typeface="Arial"/>
                <a:sym typeface="Arial"/>
              </a:rPr>
              <a:t>4</a:t>
            </a:r>
            <a:endParaRPr sz="3000" b="0" i="0" u="none" strike="noStrike" cap="none">
              <a:solidFill>
                <a:schemeClr val="lt1"/>
              </a:solidFill>
              <a:latin typeface="Arial"/>
              <a:ea typeface="Arial"/>
              <a:cs typeface="Arial"/>
              <a:sym typeface="Arial"/>
            </a:endParaRPr>
          </a:p>
        </p:txBody>
      </p:sp>
      <p:sp>
        <p:nvSpPr>
          <p:cNvPr id="1038" name="Google Shape;1038;g2fb9e157e8e_0_424"/>
          <p:cNvSpPr txBox="1"/>
          <p:nvPr/>
        </p:nvSpPr>
        <p:spPr>
          <a:xfrm>
            <a:off x="11714350" y="6602313"/>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36</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g2fb9e157e8e_0_443"/>
          <p:cNvSpPr txBox="1">
            <a:spLocks noGrp="1"/>
          </p:cNvSpPr>
          <p:nvPr>
            <p:ph type="body" idx="1"/>
          </p:nvPr>
        </p:nvSpPr>
        <p:spPr>
          <a:xfrm>
            <a:off x="1440000" y="370000"/>
            <a:ext cx="7429200" cy="763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None/>
            </a:pPr>
            <a:r>
              <a:rPr lang="en-IE" sz="3800"/>
              <a:t>Access to ECHO</a:t>
            </a:r>
            <a:endParaRPr sz="3800"/>
          </a:p>
          <a:p>
            <a:pPr marL="0" lvl="0" indent="0" algn="l" rtl="0">
              <a:lnSpc>
                <a:spcPct val="120000"/>
              </a:lnSpc>
              <a:spcBef>
                <a:spcPts val="0"/>
              </a:spcBef>
              <a:spcAft>
                <a:spcPts val="0"/>
              </a:spcAft>
              <a:buClr>
                <a:schemeClr val="dk1"/>
              </a:buClr>
              <a:buSzPts val="1100"/>
              <a:buNone/>
            </a:pPr>
            <a:r>
              <a:rPr lang="en-IE" sz="2500" b="0"/>
              <a:t>A significant Barrier in CV Outpatient Scheduling</a:t>
            </a:r>
            <a:endParaRPr sz="2500" b="0"/>
          </a:p>
        </p:txBody>
      </p:sp>
      <p:sp>
        <p:nvSpPr>
          <p:cNvPr id="1044" name="Google Shape;1044;g2fb9e157e8e_0_443"/>
          <p:cNvSpPr/>
          <p:nvPr/>
        </p:nvSpPr>
        <p:spPr>
          <a:xfrm>
            <a:off x="9002025" y="3034363"/>
            <a:ext cx="3142800" cy="1328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1600" b="1" i="0" u="none" strike="noStrike" cap="none">
              <a:solidFill>
                <a:schemeClr val="lt1"/>
              </a:solidFill>
              <a:latin typeface="Arial"/>
              <a:ea typeface="Arial"/>
              <a:cs typeface="Arial"/>
              <a:sym typeface="Arial"/>
            </a:endParaRPr>
          </a:p>
        </p:txBody>
      </p:sp>
      <p:sp>
        <p:nvSpPr>
          <p:cNvPr id="1045" name="Google Shape;1045;g2fb9e157e8e_0_443"/>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37</a:t>
            </a:fld>
            <a:endParaRPr sz="1300" b="1" i="0" u="none" strike="noStrike" cap="none">
              <a:solidFill>
                <a:schemeClr val="lt1"/>
              </a:solidFill>
              <a:latin typeface="Arial"/>
              <a:ea typeface="Arial"/>
              <a:cs typeface="Arial"/>
              <a:sym typeface="Arial"/>
            </a:endParaRPr>
          </a:p>
        </p:txBody>
      </p:sp>
      <p:pic>
        <p:nvPicPr>
          <p:cNvPr id="1046" name="Google Shape;1046;g2fb9e157e8e_0_443"/>
          <p:cNvPicPr preferRelativeResize="0"/>
          <p:nvPr/>
        </p:nvPicPr>
        <p:blipFill rotWithShape="1">
          <a:blip r:embed="rId3">
            <a:alphaModFix/>
          </a:blip>
          <a:srcRect/>
          <a:stretch/>
        </p:blipFill>
        <p:spPr>
          <a:xfrm>
            <a:off x="1208499" y="1277888"/>
            <a:ext cx="8127900" cy="5418600"/>
          </a:xfrm>
          <a:prstGeom prst="rect">
            <a:avLst/>
          </a:prstGeom>
          <a:noFill/>
          <a:ln>
            <a:noFill/>
          </a:ln>
        </p:spPr>
      </p:pic>
      <p:cxnSp>
        <p:nvCxnSpPr>
          <p:cNvPr id="1047" name="Google Shape;1047;g2fb9e157e8e_0_443"/>
          <p:cNvCxnSpPr/>
          <p:nvPr/>
        </p:nvCxnSpPr>
        <p:spPr>
          <a:xfrm>
            <a:off x="5329221" y="1400379"/>
            <a:ext cx="9900" cy="1765200"/>
          </a:xfrm>
          <a:prstGeom prst="straightConnector1">
            <a:avLst/>
          </a:prstGeom>
          <a:noFill/>
          <a:ln w="19050" cap="flat" cmpd="sng">
            <a:solidFill>
              <a:schemeClr val="accent1"/>
            </a:solidFill>
            <a:prstDash val="solid"/>
            <a:miter lim="800000"/>
            <a:headEnd type="none" w="sm" len="sm"/>
            <a:tailEnd type="none" w="sm" len="sm"/>
          </a:ln>
        </p:spPr>
      </p:cxnSp>
      <p:cxnSp>
        <p:nvCxnSpPr>
          <p:cNvPr id="1048" name="Google Shape;1048;g2fb9e157e8e_0_443"/>
          <p:cNvCxnSpPr/>
          <p:nvPr/>
        </p:nvCxnSpPr>
        <p:spPr>
          <a:xfrm rot="10800000" flipH="1">
            <a:off x="2869460" y="1400365"/>
            <a:ext cx="2469600" cy="5700"/>
          </a:xfrm>
          <a:prstGeom prst="straightConnector1">
            <a:avLst/>
          </a:prstGeom>
          <a:noFill/>
          <a:ln w="19050" cap="flat" cmpd="sng">
            <a:solidFill>
              <a:schemeClr val="accent1"/>
            </a:solidFill>
            <a:prstDash val="solid"/>
            <a:miter lim="800000"/>
            <a:headEnd type="none" w="sm" len="sm"/>
            <a:tailEnd type="none" w="sm" len="sm"/>
          </a:ln>
        </p:spPr>
      </p:cxnSp>
      <p:sp>
        <p:nvSpPr>
          <p:cNvPr id="1049" name="Google Shape;1049;g2fb9e157e8e_0_443"/>
          <p:cNvSpPr txBox="1"/>
          <p:nvPr/>
        </p:nvSpPr>
        <p:spPr>
          <a:xfrm>
            <a:off x="4208494" y="1496022"/>
            <a:ext cx="30387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1" i="0" u="none" strike="noStrike" cap="none">
                <a:solidFill>
                  <a:schemeClr val="dk1"/>
                </a:solidFill>
                <a:latin typeface="Arial"/>
                <a:ea typeface="Arial"/>
                <a:cs typeface="Arial"/>
                <a:sym typeface="Arial"/>
              </a:rPr>
              <a:t>↓</a:t>
            </a:r>
            <a:r>
              <a:rPr lang="en-IE" sz="1600" b="1" i="0" u="none" strike="noStrike" cap="none">
                <a:solidFill>
                  <a:schemeClr val="dk1"/>
                </a:solidFill>
                <a:latin typeface="Arial"/>
                <a:ea typeface="Arial"/>
                <a:cs typeface="Arial"/>
                <a:sym typeface="Arial"/>
              </a:rPr>
              <a:t>40%</a:t>
            </a:r>
            <a:endParaRPr sz="1600" b="1" i="0" u="none" strike="noStrike" cap="none">
              <a:solidFill>
                <a:schemeClr val="dk1"/>
              </a:solidFill>
              <a:latin typeface="Arial"/>
              <a:ea typeface="Arial"/>
              <a:cs typeface="Arial"/>
              <a:sym typeface="Arial"/>
            </a:endParaRPr>
          </a:p>
        </p:txBody>
      </p:sp>
      <p:grpSp>
        <p:nvGrpSpPr>
          <p:cNvPr id="1050" name="Google Shape;1050;g2fb9e157e8e_0_443"/>
          <p:cNvGrpSpPr/>
          <p:nvPr/>
        </p:nvGrpSpPr>
        <p:grpSpPr>
          <a:xfrm>
            <a:off x="5470835" y="3124749"/>
            <a:ext cx="2453704" cy="1849868"/>
            <a:chOff x="3838222" y="1490022"/>
            <a:chExt cx="1399877" cy="1473411"/>
          </a:xfrm>
        </p:grpSpPr>
        <p:cxnSp>
          <p:nvCxnSpPr>
            <p:cNvPr id="1051" name="Google Shape;1051;g2fb9e157e8e_0_443"/>
            <p:cNvCxnSpPr/>
            <p:nvPr/>
          </p:nvCxnSpPr>
          <p:spPr>
            <a:xfrm>
              <a:off x="5232399" y="1490133"/>
              <a:ext cx="5700" cy="1473300"/>
            </a:xfrm>
            <a:prstGeom prst="straightConnector1">
              <a:avLst/>
            </a:prstGeom>
            <a:noFill/>
            <a:ln w="19050" cap="flat" cmpd="sng">
              <a:solidFill>
                <a:schemeClr val="accent1"/>
              </a:solidFill>
              <a:prstDash val="solid"/>
              <a:miter lim="800000"/>
              <a:headEnd type="none" w="sm" len="sm"/>
              <a:tailEnd type="none" w="sm" len="sm"/>
            </a:ln>
          </p:spPr>
        </p:cxnSp>
        <p:cxnSp>
          <p:nvCxnSpPr>
            <p:cNvPr id="1052" name="Google Shape;1052;g2fb9e157e8e_0_443"/>
            <p:cNvCxnSpPr/>
            <p:nvPr/>
          </p:nvCxnSpPr>
          <p:spPr>
            <a:xfrm rot="10800000" flipH="1">
              <a:off x="3838222" y="1490022"/>
              <a:ext cx="1394100" cy="11400"/>
            </a:xfrm>
            <a:prstGeom prst="straightConnector1">
              <a:avLst/>
            </a:prstGeom>
            <a:noFill/>
            <a:ln w="19050" cap="flat" cmpd="sng">
              <a:solidFill>
                <a:schemeClr val="accent1"/>
              </a:solidFill>
              <a:prstDash val="solid"/>
              <a:miter lim="800000"/>
              <a:headEnd type="none" w="sm" len="sm"/>
              <a:tailEnd type="none" w="sm" len="sm"/>
            </a:ln>
          </p:spPr>
        </p:cxnSp>
      </p:grpSp>
      <p:sp>
        <p:nvSpPr>
          <p:cNvPr id="1053" name="Google Shape;1053;g2fb9e157e8e_0_443"/>
          <p:cNvSpPr txBox="1"/>
          <p:nvPr/>
        </p:nvSpPr>
        <p:spPr>
          <a:xfrm>
            <a:off x="5510359" y="2486798"/>
            <a:ext cx="2241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1" i="0" u="none" strike="noStrike" cap="none">
                <a:solidFill>
                  <a:schemeClr val="dk1"/>
                </a:solidFill>
                <a:latin typeface="Arial"/>
                <a:ea typeface="Arial"/>
                <a:cs typeface="Arial"/>
                <a:sym typeface="Arial"/>
              </a:rPr>
              <a:t>33% converted to direct access</a:t>
            </a:r>
            <a:endParaRPr sz="1600" b="1" i="0" u="none" strike="noStrike" cap="none">
              <a:solidFill>
                <a:schemeClr val="dk1"/>
              </a:solidFill>
              <a:latin typeface="Arial"/>
              <a:ea typeface="Arial"/>
              <a:cs typeface="Arial"/>
              <a:sym typeface="Arial"/>
            </a:endParaRPr>
          </a:p>
        </p:txBody>
      </p:sp>
      <p:sp>
        <p:nvSpPr>
          <p:cNvPr id="1054" name="Google Shape;1054;g2fb9e157e8e_0_443"/>
          <p:cNvSpPr txBox="1"/>
          <p:nvPr/>
        </p:nvSpPr>
        <p:spPr>
          <a:xfrm rot="-5400000">
            <a:off x="-117526" y="3187838"/>
            <a:ext cx="1229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dk1"/>
                </a:solidFill>
                <a:latin typeface="Arial"/>
                <a:ea typeface="Arial"/>
                <a:cs typeface="Arial"/>
                <a:sym typeface="Arial"/>
              </a:rPr>
              <a:t>Numbers</a:t>
            </a:r>
            <a:endParaRPr sz="1800" b="0" i="0" u="none" strike="noStrike" cap="none">
              <a:solidFill>
                <a:schemeClr val="dk1"/>
              </a:solidFill>
              <a:latin typeface="Arial"/>
              <a:ea typeface="Arial"/>
              <a:cs typeface="Arial"/>
              <a:sym typeface="Arial"/>
            </a:endParaRPr>
          </a:p>
        </p:txBody>
      </p:sp>
      <p:sp>
        <p:nvSpPr>
          <p:cNvPr id="1055" name="Google Shape;1055;g2fb9e157e8e_0_443"/>
          <p:cNvSpPr/>
          <p:nvPr/>
        </p:nvSpPr>
        <p:spPr>
          <a:xfrm>
            <a:off x="8105850" y="1277888"/>
            <a:ext cx="3806400" cy="30426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IE" sz="2400" b="0" i="1" u="none" strike="noStrike" cap="none">
                <a:solidFill>
                  <a:schemeClr val="dk1"/>
                </a:solidFill>
                <a:latin typeface="Arial"/>
                <a:ea typeface="Arial"/>
                <a:cs typeface="Arial"/>
                <a:sym typeface="Arial"/>
              </a:rPr>
              <a:t>N=250 ECHOs scheduled out of hours Aug-Sep 24</a:t>
            </a:r>
            <a:endParaRPr/>
          </a:p>
          <a:p>
            <a:pPr marL="0" marR="0" lvl="0" indent="0" algn="ctr" rtl="0">
              <a:lnSpc>
                <a:spcPct val="100000"/>
              </a:lnSpc>
              <a:spcBef>
                <a:spcPts val="0"/>
              </a:spcBef>
              <a:spcAft>
                <a:spcPts val="0"/>
              </a:spcAft>
              <a:buClr>
                <a:schemeClr val="dk1"/>
              </a:buClr>
              <a:buSzPts val="1100"/>
              <a:buFont typeface="Arial"/>
              <a:buNone/>
            </a:pPr>
            <a:endParaRPr sz="24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IE" sz="2400" b="0" i="1" u="none" strike="noStrike" cap="none">
                <a:solidFill>
                  <a:schemeClr val="dk1"/>
                </a:solidFill>
                <a:latin typeface="Arial"/>
                <a:ea typeface="Arial"/>
                <a:cs typeface="Arial"/>
                <a:sym typeface="Arial"/>
              </a:rPr>
              <a:t>N=180 completed so far</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g2fb9e157e8e_0_459"/>
          <p:cNvSpPr/>
          <p:nvPr/>
        </p:nvSpPr>
        <p:spPr>
          <a:xfrm>
            <a:off x="7872000" y="4417560"/>
            <a:ext cx="4320000" cy="2256000"/>
          </a:xfrm>
          <a:prstGeom prst="rect">
            <a:avLst/>
          </a:prstGeom>
          <a:solidFill>
            <a:srgbClr val="B2D0C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61" name="Google Shape;1061;g2fb9e157e8e_0_459"/>
          <p:cNvSpPr/>
          <p:nvPr/>
        </p:nvSpPr>
        <p:spPr>
          <a:xfrm>
            <a:off x="7872000" y="2222305"/>
            <a:ext cx="4320000" cy="2256000"/>
          </a:xfrm>
          <a:prstGeom prst="rect">
            <a:avLst/>
          </a:prstGeom>
          <a:solidFill>
            <a:srgbClr val="75B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62" name="Google Shape;1062;g2fb9e157e8e_0_459"/>
          <p:cNvSpPr/>
          <p:nvPr/>
        </p:nvSpPr>
        <p:spPr>
          <a:xfrm>
            <a:off x="7872000" y="-33695"/>
            <a:ext cx="4320000" cy="2256000"/>
          </a:xfrm>
          <a:prstGeom prst="rect">
            <a:avLst/>
          </a:prstGeom>
          <a:solidFill>
            <a:srgbClr val="005E5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5E52"/>
              </a:solidFill>
              <a:latin typeface="Calibri"/>
              <a:ea typeface="Calibri"/>
              <a:cs typeface="Calibri"/>
              <a:sym typeface="Calibri"/>
            </a:endParaRPr>
          </a:p>
        </p:txBody>
      </p:sp>
      <p:sp>
        <p:nvSpPr>
          <p:cNvPr id="1063" name="Google Shape;1063;g2fb9e157e8e_0_459"/>
          <p:cNvSpPr txBox="1">
            <a:spLocks noGrp="1"/>
          </p:cNvSpPr>
          <p:nvPr>
            <p:ph type="body" idx="1"/>
          </p:nvPr>
        </p:nvSpPr>
        <p:spPr>
          <a:xfrm>
            <a:off x="986662" y="824107"/>
            <a:ext cx="6781200" cy="10848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75B5B8"/>
              </a:buClr>
              <a:buSzPts val="3200"/>
              <a:buNone/>
            </a:pPr>
            <a:r>
              <a:rPr lang="en-IE" sz="2400">
                <a:latin typeface="Arial"/>
                <a:ea typeface="Arial"/>
                <a:cs typeface="Arial"/>
                <a:sym typeface="Arial"/>
              </a:rPr>
              <a:t>Impact: </a:t>
            </a:r>
            <a:r>
              <a:rPr lang="en-IE" sz="2400" b="0">
                <a:latin typeface="Arial"/>
                <a:ea typeface="Arial"/>
                <a:cs typeface="Arial"/>
                <a:sym typeface="Arial"/>
              </a:rPr>
              <a:t>Numbers (of 744 validated) on WL Pre and Post Action Plan Stratified by Waiting Time: &gt; 1 Year and &lt; 1 Year</a:t>
            </a:r>
            <a:endParaRPr sz="2400" b="0">
              <a:latin typeface="Arial"/>
              <a:ea typeface="Arial"/>
              <a:cs typeface="Arial"/>
              <a:sym typeface="Arial"/>
            </a:endParaRPr>
          </a:p>
        </p:txBody>
      </p:sp>
      <p:sp>
        <p:nvSpPr>
          <p:cNvPr id="1064" name="Google Shape;1064;g2fb9e157e8e_0_459"/>
          <p:cNvSpPr txBox="1"/>
          <p:nvPr/>
        </p:nvSpPr>
        <p:spPr>
          <a:xfrm>
            <a:off x="7872000" y="4751599"/>
            <a:ext cx="4320000" cy="90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900"/>
              <a:buFont typeface="Arial"/>
              <a:buNone/>
            </a:pPr>
            <a:r>
              <a:rPr lang="en-IE" sz="5900" b="1">
                <a:solidFill>
                  <a:schemeClr val="lt1"/>
                </a:solidFill>
              </a:rPr>
              <a:t>62</a:t>
            </a:r>
            <a:r>
              <a:rPr lang="en-IE" sz="5900" b="1" i="0" u="none" strike="noStrike" cap="none">
                <a:solidFill>
                  <a:schemeClr val="lt1"/>
                </a:solidFill>
                <a:latin typeface="Arial"/>
                <a:ea typeface="Arial"/>
                <a:cs typeface="Arial"/>
                <a:sym typeface="Arial"/>
              </a:rPr>
              <a:t>%</a:t>
            </a:r>
            <a:endParaRPr sz="1900" b="0" i="0" u="none" strike="noStrike" cap="none">
              <a:solidFill>
                <a:srgbClr val="000000"/>
              </a:solidFill>
              <a:latin typeface="Arial"/>
              <a:ea typeface="Arial"/>
              <a:cs typeface="Arial"/>
              <a:sym typeface="Arial"/>
            </a:endParaRPr>
          </a:p>
        </p:txBody>
      </p:sp>
      <p:sp>
        <p:nvSpPr>
          <p:cNvPr id="1065" name="Google Shape;1065;g2fb9e157e8e_0_459"/>
          <p:cNvSpPr/>
          <p:nvPr/>
        </p:nvSpPr>
        <p:spPr>
          <a:xfrm>
            <a:off x="7872000" y="5593664"/>
            <a:ext cx="4320000" cy="779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1" i="0" u="none" strike="noStrike" cap="none">
                <a:solidFill>
                  <a:schemeClr val="lt1"/>
                </a:solidFill>
                <a:latin typeface="Arial"/>
                <a:ea typeface="Arial"/>
                <a:cs typeface="Arial"/>
                <a:sym typeface="Arial"/>
              </a:rPr>
              <a:t>Reduction in Waiters &gt; 1 year</a:t>
            </a:r>
            <a:endParaRPr sz="1600" b="0" i="0" u="none" strike="noStrike" cap="none">
              <a:solidFill>
                <a:schemeClr val="lt1"/>
              </a:solidFill>
              <a:latin typeface="Arial"/>
              <a:ea typeface="Arial"/>
              <a:cs typeface="Arial"/>
              <a:sym typeface="Arial"/>
            </a:endParaRPr>
          </a:p>
        </p:txBody>
      </p:sp>
      <p:sp>
        <p:nvSpPr>
          <p:cNvPr id="1066" name="Google Shape;1066;g2fb9e157e8e_0_459"/>
          <p:cNvSpPr txBox="1"/>
          <p:nvPr/>
        </p:nvSpPr>
        <p:spPr>
          <a:xfrm>
            <a:off x="7872000" y="2676073"/>
            <a:ext cx="4320000" cy="90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900"/>
              <a:buFont typeface="Arial"/>
              <a:buNone/>
            </a:pPr>
            <a:r>
              <a:rPr lang="en-IE" sz="5900" b="1">
                <a:solidFill>
                  <a:schemeClr val="lt1"/>
                </a:solidFill>
              </a:rPr>
              <a:t>48</a:t>
            </a:r>
            <a:r>
              <a:rPr lang="en-IE" sz="5900" b="1" i="0" u="none" strike="noStrike" cap="none">
                <a:solidFill>
                  <a:schemeClr val="lt1"/>
                </a:solidFill>
                <a:latin typeface="Arial"/>
                <a:ea typeface="Arial"/>
                <a:cs typeface="Arial"/>
                <a:sym typeface="Arial"/>
              </a:rPr>
              <a:t>%</a:t>
            </a:r>
            <a:endParaRPr sz="1900" b="0" i="0" u="none" strike="noStrike" cap="none">
              <a:solidFill>
                <a:srgbClr val="000000"/>
              </a:solidFill>
              <a:latin typeface="Arial"/>
              <a:ea typeface="Arial"/>
              <a:cs typeface="Arial"/>
              <a:sym typeface="Arial"/>
            </a:endParaRPr>
          </a:p>
        </p:txBody>
      </p:sp>
      <p:sp>
        <p:nvSpPr>
          <p:cNvPr id="1067" name="Google Shape;1067;g2fb9e157e8e_0_459"/>
          <p:cNvSpPr/>
          <p:nvPr/>
        </p:nvSpPr>
        <p:spPr>
          <a:xfrm>
            <a:off x="7872000" y="3518138"/>
            <a:ext cx="4320000" cy="779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1" i="0" u="none" strike="noStrike" cap="none">
                <a:solidFill>
                  <a:schemeClr val="lt1"/>
                </a:solidFill>
                <a:latin typeface="Arial"/>
                <a:ea typeface="Arial"/>
                <a:cs typeface="Arial"/>
                <a:sym typeface="Arial"/>
              </a:rPr>
              <a:t>Reduction in Waiters &lt; 1 year</a:t>
            </a:r>
            <a:endParaRPr sz="1600" b="0" i="0" u="none" strike="noStrike" cap="none">
              <a:solidFill>
                <a:schemeClr val="lt1"/>
              </a:solidFill>
              <a:latin typeface="Arial"/>
              <a:ea typeface="Arial"/>
              <a:cs typeface="Arial"/>
              <a:sym typeface="Arial"/>
            </a:endParaRPr>
          </a:p>
        </p:txBody>
      </p:sp>
      <p:sp>
        <p:nvSpPr>
          <p:cNvPr id="1068" name="Google Shape;1068;g2fb9e157e8e_0_459"/>
          <p:cNvSpPr txBox="1"/>
          <p:nvPr/>
        </p:nvSpPr>
        <p:spPr>
          <a:xfrm>
            <a:off x="7872000" y="455669"/>
            <a:ext cx="4320000" cy="90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900"/>
              <a:buFont typeface="Arial"/>
              <a:buNone/>
            </a:pPr>
            <a:r>
              <a:rPr lang="en-IE" sz="5900" b="1">
                <a:solidFill>
                  <a:schemeClr val="lt1"/>
                </a:solidFill>
              </a:rPr>
              <a:t>54</a:t>
            </a:r>
            <a:r>
              <a:rPr lang="en-IE" sz="5900" b="1" i="0" u="none" strike="noStrike" cap="none">
                <a:solidFill>
                  <a:schemeClr val="lt1"/>
                </a:solidFill>
                <a:latin typeface="Arial"/>
                <a:ea typeface="Arial"/>
                <a:cs typeface="Arial"/>
                <a:sym typeface="Arial"/>
              </a:rPr>
              <a:t>%</a:t>
            </a:r>
            <a:endParaRPr sz="1900" b="0" i="0" u="none" strike="noStrike" cap="none">
              <a:solidFill>
                <a:srgbClr val="000000"/>
              </a:solidFill>
              <a:latin typeface="Arial"/>
              <a:ea typeface="Arial"/>
              <a:cs typeface="Arial"/>
              <a:sym typeface="Arial"/>
            </a:endParaRPr>
          </a:p>
        </p:txBody>
      </p:sp>
      <p:sp>
        <p:nvSpPr>
          <p:cNvPr id="1069" name="Google Shape;1069;g2fb9e157e8e_0_459"/>
          <p:cNvSpPr/>
          <p:nvPr/>
        </p:nvSpPr>
        <p:spPr>
          <a:xfrm>
            <a:off x="7872000" y="1297735"/>
            <a:ext cx="4320000" cy="779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1" i="0" u="none" strike="noStrike" cap="none">
                <a:solidFill>
                  <a:schemeClr val="lt1"/>
                </a:solidFill>
                <a:latin typeface="Arial"/>
                <a:ea typeface="Arial"/>
                <a:cs typeface="Arial"/>
                <a:sym typeface="Arial"/>
              </a:rPr>
              <a:t>Reduction in Total Waiters Validated</a:t>
            </a:r>
            <a:endParaRPr sz="1600" b="0" i="0" u="none" strike="noStrike" cap="none">
              <a:solidFill>
                <a:schemeClr val="lt1"/>
              </a:solidFill>
              <a:latin typeface="Arial"/>
              <a:ea typeface="Arial"/>
              <a:cs typeface="Arial"/>
              <a:sym typeface="Arial"/>
            </a:endParaRPr>
          </a:p>
        </p:txBody>
      </p:sp>
      <p:sp>
        <p:nvSpPr>
          <p:cNvPr id="1070" name="Google Shape;1070;g2fb9e157e8e_0_459"/>
          <p:cNvSpPr txBox="1"/>
          <p:nvPr/>
        </p:nvSpPr>
        <p:spPr>
          <a:xfrm>
            <a:off x="11714350" y="6619367"/>
            <a:ext cx="365700" cy="1623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38</a:t>
            </a:fld>
            <a:endParaRPr sz="1300" b="1" i="0" u="none" strike="noStrike" cap="none">
              <a:solidFill>
                <a:schemeClr val="lt1"/>
              </a:solidFill>
              <a:latin typeface="Arial"/>
              <a:ea typeface="Arial"/>
              <a:cs typeface="Arial"/>
              <a:sym typeface="Arial"/>
            </a:endParaRPr>
          </a:p>
        </p:txBody>
      </p:sp>
      <p:pic>
        <p:nvPicPr>
          <p:cNvPr id="1071" name="Google Shape;1071;g2fb9e157e8e_0_459"/>
          <p:cNvPicPr preferRelativeResize="0"/>
          <p:nvPr/>
        </p:nvPicPr>
        <p:blipFill rotWithShape="1">
          <a:blip r:embed="rId3">
            <a:alphaModFix/>
          </a:blip>
          <a:srcRect/>
          <a:stretch/>
        </p:blipFill>
        <p:spPr>
          <a:xfrm>
            <a:off x="558849" y="1918096"/>
            <a:ext cx="7040400" cy="4455300"/>
          </a:xfrm>
          <a:prstGeom prst="rect">
            <a:avLst/>
          </a:prstGeom>
          <a:noFill/>
          <a:ln>
            <a:noFill/>
          </a:ln>
        </p:spPr>
      </p:pic>
      <p:grpSp>
        <p:nvGrpSpPr>
          <p:cNvPr id="1072" name="Google Shape;1072;g2fb9e157e8e_0_459"/>
          <p:cNvGrpSpPr/>
          <p:nvPr/>
        </p:nvGrpSpPr>
        <p:grpSpPr>
          <a:xfrm>
            <a:off x="6328032" y="3130123"/>
            <a:ext cx="1439700" cy="1647253"/>
            <a:chOff x="6328032" y="3130123"/>
            <a:chExt cx="1439700" cy="1647253"/>
          </a:xfrm>
        </p:grpSpPr>
        <p:cxnSp>
          <p:nvCxnSpPr>
            <p:cNvPr id="1073" name="Google Shape;1073;g2fb9e157e8e_0_459"/>
            <p:cNvCxnSpPr/>
            <p:nvPr/>
          </p:nvCxnSpPr>
          <p:spPr>
            <a:xfrm>
              <a:off x="6849808" y="3877976"/>
              <a:ext cx="9600" cy="899400"/>
            </a:xfrm>
            <a:prstGeom prst="straightConnector1">
              <a:avLst/>
            </a:prstGeom>
            <a:noFill/>
            <a:ln w="28575" cap="flat" cmpd="sng">
              <a:solidFill>
                <a:srgbClr val="FF0000"/>
              </a:solidFill>
              <a:prstDash val="solid"/>
              <a:round/>
              <a:headEnd type="none" w="sm" len="sm"/>
              <a:tailEnd type="triangle" w="med" len="med"/>
            </a:ln>
          </p:spPr>
        </p:cxnSp>
        <p:sp>
          <p:nvSpPr>
            <p:cNvPr id="1074" name="Google Shape;1074;g2fb9e157e8e_0_459"/>
            <p:cNvSpPr txBox="1"/>
            <p:nvPr/>
          </p:nvSpPr>
          <p:spPr>
            <a:xfrm>
              <a:off x="6328032" y="3130123"/>
              <a:ext cx="14397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400" b="0" i="0" u="none" strike="noStrike" cap="none">
                  <a:solidFill>
                    <a:srgbClr val="FF0000"/>
                  </a:solidFill>
                  <a:latin typeface="Arial"/>
                  <a:ea typeface="Arial"/>
                  <a:cs typeface="Arial"/>
                  <a:sym typeface="Arial"/>
                </a:rPr>
                <a:t>Further 75 scheduled for clinic Sep 24</a:t>
              </a:r>
              <a:endParaRPr sz="1400" b="0" i="0" u="none" strike="noStrike" cap="none">
                <a:solidFill>
                  <a:srgbClr val="FF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g2fb9e157e8e_0_477"/>
          <p:cNvSpPr txBox="1">
            <a:spLocks noGrp="1"/>
          </p:cNvSpPr>
          <p:nvPr>
            <p:ph type="body" idx="1"/>
          </p:nvPr>
        </p:nvSpPr>
        <p:spPr>
          <a:xfrm>
            <a:off x="1440000" y="370008"/>
            <a:ext cx="51804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None/>
            </a:pPr>
            <a:r>
              <a:rPr lang="en-IE" sz="3800"/>
              <a:t>Enablers</a:t>
            </a:r>
            <a:endParaRPr sz="3800"/>
          </a:p>
        </p:txBody>
      </p:sp>
      <p:sp>
        <p:nvSpPr>
          <p:cNvPr id="1080" name="Google Shape;1080;g2fb9e157e8e_0_477"/>
          <p:cNvSpPr/>
          <p:nvPr/>
        </p:nvSpPr>
        <p:spPr>
          <a:xfrm>
            <a:off x="8351520" y="0"/>
            <a:ext cx="3840300" cy="6669300"/>
          </a:xfrm>
          <a:prstGeom prst="rect">
            <a:avLst/>
          </a:prstGeom>
          <a:solidFill>
            <a:srgbClr val="75B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81" name="Google Shape;1081;g2fb9e157e8e_0_477"/>
          <p:cNvSpPr txBox="1"/>
          <p:nvPr/>
        </p:nvSpPr>
        <p:spPr>
          <a:xfrm>
            <a:off x="11714350" y="6612799"/>
            <a:ext cx="365700" cy="2451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39</a:t>
            </a:fld>
            <a:endParaRPr sz="1300" b="1" i="0" u="none" strike="noStrike" cap="none">
              <a:solidFill>
                <a:schemeClr val="lt1"/>
              </a:solidFill>
              <a:latin typeface="Arial"/>
              <a:ea typeface="Arial"/>
              <a:cs typeface="Arial"/>
              <a:sym typeface="Arial"/>
            </a:endParaRPr>
          </a:p>
        </p:txBody>
      </p:sp>
      <p:pic>
        <p:nvPicPr>
          <p:cNvPr id="1082" name="Google Shape;1082;g2fb9e157e8e_0_477" descr="Shared Vision Stock Illustrations – 864 Shared Vision Stock Illustrations,  Vectors &amp; Clipart - Dreamstime"/>
          <p:cNvPicPr preferRelativeResize="0"/>
          <p:nvPr/>
        </p:nvPicPr>
        <p:blipFill rotWithShape="1">
          <a:blip r:embed="rId3">
            <a:alphaModFix/>
          </a:blip>
          <a:srcRect/>
          <a:stretch/>
        </p:blipFill>
        <p:spPr>
          <a:xfrm>
            <a:off x="8626877" y="2039149"/>
            <a:ext cx="3289600" cy="2779726"/>
          </a:xfrm>
          <a:prstGeom prst="rect">
            <a:avLst/>
          </a:prstGeom>
          <a:noFill/>
          <a:ln>
            <a:noFill/>
          </a:ln>
        </p:spPr>
      </p:pic>
      <p:grpSp>
        <p:nvGrpSpPr>
          <p:cNvPr id="1083" name="Google Shape;1083;g2fb9e157e8e_0_477"/>
          <p:cNvGrpSpPr/>
          <p:nvPr/>
        </p:nvGrpSpPr>
        <p:grpSpPr>
          <a:xfrm>
            <a:off x="1216564" y="917999"/>
            <a:ext cx="5917239" cy="5363366"/>
            <a:chOff x="1771323" y="2197"/>
            <a:chExt cx="5423187" cy="5133390"/>
          </a:xfrm>
        </p:grpSpPr>
        <p:sp>
          <p:nvSpPr>
            <p:cNvPr id="1084" name="Google Shape;1084;g2fb9e157e8e_0_477"/>
            <p:cNvSpPr/>
            <p:nvPr/>
          </p:nvSpPr>
          <p:spPr>
            <a:xfrm>
              <a:off x="2417181" y="582066"/>
              <a:ext cx="3973500" cy="3973500"/>
            </a:xfrm>
            <a:prstGeom prst="blockArc">
              <a:avLst>
                <a:gd name="adj1" fmla="val 12600000"/>
                <a:gd name="adj2" fmla="val 16200000"/>
                <a:gd name="adj3" fmla="val 4529"/>
              </a:avLst>
            </a:prstGeom>
            <a:solidFill>
              <a:srgbClr val="A9B5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2fb9e157e8e_0_477"/>
            <p:cNvSpPr/>
            <p:nvPr/>
          </p:nvSpPr>
          <p:spPr>
            <a:xfrm>
              <a:off x="2406448" y="600425"/>
              <a:ext cx="3973500" cy="3973500"/>
            </a:xfrm>
            <a:prstGeom prst="blockArc">
              <a:avLst>
                <a:gd name="adj1" fmla="val 9037423"/>
                <a:gd name="adj2" fmla="val 12637650"/>
                <a:gd name="adj3" fmla="val 4529"/>
              </a:avLst>
            </a:prstGeom>
            <a:solidFill>
              <a:srgbClr val="A9B5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g2fb9e157e8e_0_477"/>
            <p:cNvSpPr/>
            <p:nvPr/>
          </p:nvSpPr>
          <p:spPr>
            <a:xfrm>
              <a:off x="2396047" y="582181"/>
              <a:ext cx="3973500" cy="3973500"/>
            </a:xfrm>
            <a:prstGeom prst="blockArc">
              <a:avLst>
                <a:gd name="adj1" fmla="val 5362584"/>
                <a:gd name="adj2" fmla="val 9000245"/>
                <a:gd name="adj3" fmla="val 4529"/>
              </a:avLst>
            </a:prstGeom>
            <a:solidFill>
              <a:srgbClr val="A9B5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g2fb9e157e8e_0_477"/>
            <p:cNvSpPr/>
            <p:nvPr/>
          </p:nvSpPr>
          <p:spPr>
            <a:xfrm>
              <a:off x="2417181" y="582066"/>
              <a:ext cx="3973500" cy="3973500"/>
            </a:xfrm>
            <a:prstGeom prst="blockArc">
              <a:avLst>
                <a:gd name="adj1" fmla="val 1800000"/>
                <a:gd name="adj2" fmla="val 5400000"/>
                <a:gd name="adj3" fmla="val 4529"/>
              </a:avLst>
            </a:prstGeom>
            <a:solidFill>
              <a:srgbClr val="A9B5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g2fb9e157e8e_0_477"/>
            <p:cNvSpPr/>
            <p:nvPr/>
          </p:nvSpPr>
          <p:spPr>
            <a:xfrm>
              <a:off x="2465278" y="503158"/>
              <a:ext cx="3973500" cy="3973500"/>
            </a:xfrm>
            <a:prstGeom prst="blockArc">
              <a:avLst>
                <a:gd name="adj1" fmla="val 19999606"/>
                <a:gd name="adj2" fmla="val 1963619"/>
                <a:gd name="adj3" fmla="val 4529"/>
              </a:avLst>
            </a:prstGeom>
            <a:solidFill>
              <a:srgbClr val="A9B5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g2fb9e157e8e_0_477"/>
            <p:cNvSpPr/>
            <p:nvPr/>
          </p:nvSpPr>
          <p:spPr>
            <a:xfrm>
              <a:off x="2506078" y="580030"/>
              <a:ext cx="3973500" cy="3973500"/>
            </a:xfrm>
            <a:prstGeom prst="blockArc">
              <a:avLst>
                <a:gd name="adj1" fmla="val 16042563"/>
                <a:gd name="adj2" fmla="val 19845519"/>
                <a:gd name="adj3" fmla="val 4529"/>
              </a:avLst>
            </a:prstGeom>
            <a:solidFill>
              <a:srgbClr val="A9B5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g2fb9e157e8e_0_477"/>
            <p:cNvSpPr/>
            <p:nvPr/>
          </p:nvSpPr>
          <p:spPr>
            <a:xfrm>
              <a:off x="3227000" y="1676195"/>
              <a:ext cx="2353800" cy="17853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g2fb9e157e8e_0_477"/>
            <p:cNvSpPr txBox="1"/>
            <p:nvPr/>
          </p:nvSpPr>
          <p:spPr>
            <a:xfrm>
              <a:off x="3571726" y="1937648"/>
              <a:ext cx="1664400" cy="12624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Improving Patient Access to Cardiology Services</a:t>
              </a:r>
              <a:endParaRPr sz="1700" b="0" i="0" u="none" strike="noStrike" cap="none">
                <a:solidFill>
                  <a:schemeClr val="lt1"/>
                </a:solidFill>
                <a:latin typeface="Arial"/>
                <a:ea typeface="Arial"/>
                <a:cs typeface="Arial"/>
                <a:sym typeface="Arial"/>
              </a:endParaRPr>
            </a:p>
          </p:txBody>
        </p:sp>
        <p:sp>
          <p:nvSpPr>
            <p:cNvPr id="1092" name="Google Shape;1092;g2fb9e157e8e_0_477"/>
            <p:cNvSpPr/>
            <p:nvPr/>
          </p:nvSpPr>
          <p:spPr>
            <a:xfrm>
              <a:off x="3386158" y="2197"/>
              <a:ext cx="2035500" cy="12498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g2fb9e157e8e_0_477"/>
            <p:cNvSpPr txBox="1"/>
            <p:nvPr/>
          </p:nvSpPr>
          <p:spPr>
            <a:xfrm>
              <a:off x="3684267" y="185214"/>
              <a:ext cx="1439400" cy="8838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IC Consultant/</a:t>
              </a:r>
              <a:endParaRPr sz="1300" b="0" i="0" u="none" strike="noStrike" cap="none">
                <a:solidFill>
                  <a:srgbClr val="000000"/>
                </a:solidFill>
                <a:latin typeface="Arial"/>
                <a:ea typeface="Arial"/>
                <a:cs typeface="Arial"/>
                <a:sym typeface="Arial"/>
              </a:endParaRPr>
            </a:p>
            <a:p>
              <a:pPr marL="0" marR="0" lvl="0" indent="0" algn="ctr" rtl="0">
                <a:lnSpc>
                  <a:spcPct val="90000"/>
                </a:lnSpc>
                <a:spcBef>
                  <a:spcPts val="63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Hub Team</a:t>
              </a:r>
              <a:endParaRPr sz="1700" b="0" i="0" u="none" strike="noStrike" cap="none">
                <a:solidFill>
                  <a:schemeClr val="lt1"/>
                </a:solidFill>
                <a:latin typeface="Arial"/>
                <a:ea typeface="Arial"/>
                <a:cs typeface="Arial"/>
                <a:sym typeface="Arial"/>
              </a:endParaRPr>
            </a:p>
          </p:txBody>
        </p:sp>
        <p:sp>
          <p:nvSpPr>
            <p:cNvPr id="1094" name="Google Shape;1094;g2fb9e157e8e_0_477"/>
            <p:cNvSpPr/>
            <p:nvPr/>
          </p:nvSpPr>
          <p:spPr>
            <a:xfrm>
              <a:off x="5180010" y="924556"/>
              <a:ext cx="2014500" cy="13875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2fb9e157e8e_0_477"/>
            <p:cNvSpPr txBox="1"/>
            <p:nvPr/>
          </p:nvSpPr>
          <p:spPr>
            <a:xfrm>
              <a:off x="5475013" y="1127740"/>
              <a:ext cx="1424400" cy="9810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GUH WL Office &amp; Cardiology Scheduling Team</a:t>
              </a:r>
              <a:endParaRPr sz="1700" b="0" i="0" u="none" strike="noStrike" cap="none">
                <a:solidFill>
                  <a:schemeClr val="lt1"/>
                </a:solidFill>
                <a:latin typeface="Arial"/>
                <a:ea typeface="Arial"/>
                <a:cs typeface="Arial"/>
                <a:sym typeface="Arial"/>
              </a:endParaRPr>
            </a:p>
          </p:txBody>
        </p:sp>
        <p:sp>
          <p:nvSpPr>
            <p:cNvPr id="1096" name="Google Shape;1096;g2fb9e157e8e_0_477"/>
            <p:cNvSpPr/>
            <p:nvPr/>
          </p:nvSpPr>
          <p:spPr>
            <a:xfrm>
              <a:off x="5222592" y="2914889"/>
              <a:ext cx="1725900" cy="12498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2fb9e157e8e_0_477"/>
            <p:cNvSpPr txBox="1"/>
            <p:nvPr/>
          </p:nvSpPr>
          <p:spPr>
            <a:xfrm>
              <a:off x="5475364" y="3097906"/>
              <a:ext cx="1220400" cy="8838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Funding WLI ECHOS</a:t>
              </a:r>
              <a:endParaRPr sz="1700" b="0" i="0" u="none" strike="noStrike" cap="none">
                <a:solidFill>
                  <a:schemeClr val="lt1"/>
                </a:solidFill>
                <a:latin typeface="Arial"/>
                <a:ea typeface="Arial"/>
                <a:cs typeface="Arial"/>
                <a:sym typeface="Arial"/>
              </a:endParaRPr>
            </a:p>
          </p:txBody>
        </p:sp>
        <p:sp>
          <p:nvSpPr>
            <p:cNvPr id="1098" name="Google Shape;1098;g2fb9e157e8e_0_477"/>
            <p:cNvSpPr/>
            <p:nvPr/>
          </p:nvSpPr>
          <p:spPr>
            <a:xfrm>
              <a:off x="3428599" y="3885787"/>
              <a:ext cx="1950600" cy="12498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g2fb9e157e8e_0_477"/>
            <p:cNvSpPr txBox="1"/>
            <p:nvPr/>
          </p:nvSpPr>
          <p:spPr>
            <a:xfrm>
              <a:off x="3714277" y="4068804"/>
              <a:ext cx="1379400" cy="8838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Project Management Support</a:t>
              </a:r>
              <a:endParaRPr sz="1700" b="0" i="0" u="none" strike="noStrike" cap="none">
                <a:solidFill>
                  <a:schemeClr val="lt1"/>
                </a:solidFill>
                <a:latin typeface="Arial"/>
                <a:ea typeface="Arial"/>
                <a:cs typeface="Arial"/>
                <a:sym typeface="Arial"/>
              </a:endParaRPr>
            </a:p>
          </p:txBody>
        </p:sp>
        <p:sp>
          <p:nvSpPr>
            <p:cNvPr id="1100" name="Google Shape;1100;g2fb9e157e8e_0_477"/>
            <p:cNvSpPr/>
            <p:nvPr/>
          </p:nvSpPr>
          <p:spPr>
            <a:xfrm>
              <a:off x="1771323" y="2914885"/>
              <a:ext cx="1859700" cy="12498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g2fb9e157e8e_0_477"/>
            <p:cNvSpPr txBox="1"/>
            <p:nvPr/>
          </p:nvSpPr>
          <p:spPr>
            <a:xfrm>
              <a:off x="2043654" y="3097902"/>
              <a:ext cx="1314900" cy="8838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Cardiac Physiology</a:t>
              </a:r>
              <a:endParaRPr sz="1700" b="0" i="0" u="none" strike="noStrike" cap="none">
                <a:solidFill>
                  <a:schemeClr val="lt1"/>
                </a:solidFill>
                <a:latin typeface="Arial"/>
                <a:ea typeface="Arial"/>
                <a:cs typeface="Arial"/>
                <a:sym typeface="Arial"/>
              </a:endParaRPr>
            </a:p>
          </p:txBody>
        </p:sp>
        <p:sp>
          <p:nvSpPr>
            <p:cNvPr id="1102" name="Google Shape;1102;g2fb9e157e8e_0_477"/>
            <p:cNvSpPr/>
            <p:nvPr/>
          </p:nvSpPr>
          <p:spPr>
            <a:xfrm>
              <a:off x="1771333" y="876144"/>
              <a:ext cx="1798500" cy="1346700"/>
            </a:xfrm>
            <a:prstGeom prst="ellipse">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g2fb9e157e8e_0_477"/>
            <p:cNvSpPr txBox="1"/>
            <p:nvPr/>
          </p:nvSpPr>
          <p:spPr>
            <a:xfrm>
              <a:off x="2071334" y="1107598"/>
              <a:ext cx="1198500" cy="8838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IE" sz="1700" b="0" i="0" u="none" strike="noStrike" cap="none">
                  <a:solidFill>
                    <a:schemeClr val="lt1"/>
                  </a:solidFill>
                  <a:latin typeface="Arial"/>
                  <a:ea typeface="Arial"/>
                  <a:cs typeface="Arial"/>
                  <a:sym typeface="Arial"/>
                </a:rPr>
                <a:t>ICPCD Leadership</a:t>
              </a:r>
              <a:endParaRPr sz="1700" b="0" i="0" u="none" strike="noStrike" cap="non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fb9e157e8e_2_542"/>
          <p:cNvSpPr txBox="1">
            <a:spLocks noGrp="1"/>
          </p:cNvSpPr>
          <p:nvPr>
            <p:ph type="body" idx="1"/>
          </p:nvPr>
        </p:nvSpPr>
        <p:spPr>
          <a:xfrm>
            <a:off x="1349275" y="268150"/>
            <a:ext cx="9249300" cy="108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3200"/>
              <a:buNone/>
            </a:pPr>
            <a:r>
              <a:rPr lang="en-IE" sz="3800"/>
              <a:t>Community Healthcare Networks</a:t>
            </a:r>
            <a:endParaRPr sz="3800"/>
          </a:p>
        </p:txBody>
      </p:sp>
      <p:sp>
        <p:nvSpPr>
          <p:cNvPr id="500" name="Google Shape;500;g2fb9e157e8e_2_542"/>
          <p:cNvSpPr/>
          <p:nvPr/>
        </p:nvSpPr>
        <p:spPr>
          <a:xfrm>
            <a:off x="0" y="1336098"/>
            <a:ext cx="6096000" cy="2862300"/>
          </a:xfrm>
          <a:prstGeom prst="rect">
            <a:avLst/>
          </a:prstGeom>
          <a:noFill/>
          <a:ln>
            <a:noFill/>
          </a:ln>
        </p:spPr>
        <p:txBody>
          <a:bodyPr spcFirstLastPara="1" wrap="square" lIns="91425" tIns="45700" rIns="91425" bIns="45700" anchor="t" anchorCtr="0">
            <a:noAutofit/>
          </a:bodyPr>
          <a:lstStyle/>
          <a:p>
            <a:pPr marL="457200" marR="0" lvl="0" indent="-32385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96 / 96 CHNs Teams Operational supporting 50K pop on average </a:t>
            </a:r>
            <a:endParaRPr sz="1500" b="0" i="0" u="none" strike="noStrike" cap="none">
              <a:solidFill>
                <a:schemeClr val="dk1"/>
              </a:solidFill>
              <a:latin typeface="Arial"/>
              <a:ea typeface="Arial"/>
              <a:cs typeface="Arial"/>
              <a:sym typeface="Arial"/>
            </a:endParaRPr>
          </a:p>
          <a:p>
            <a:pPr marL="457200" marR="0" lvl="0" indent="-323850" algn="just" rtl="0">
              <a:lnSpc>
                <a:spcPct val="100000"/>
              </a:lnSpc>
              <a:spcBef>
                <a:spcPts val="100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Simplifying access to care pathways delivered at the least level of complexity by local teams as close as possible to where people live </a:t>
            </a:r>
            <a:endParaRPr sz="1500" b="0" i="0" u="none" strike="noStrike" cap="none">
              <a:solidFill>
                <a:schemeClr val="dk1"/>
              </a:solidFill>
              <a:latin typeface="Arial"/>
              <a:ea typeface="Arial"/>
              <a:cs typeface="Arial"/>
              <a:sym typeface="Arial"/>
            </a:endParaRPr>
          </a:p>
          <a:p>
            <a:pPr marL="457200" marR="0" lvl="0" indent="-323850" algn="just" rtl="0">
              <a:lnSpc>
                <a:spcPct val="100000"/>
              </a:lnSpc>
              <a:spcBef>
                <a:spcPts val="100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CHN key areas of focus are:</a:t>
            </a:r>
            <a:endParaRPr sz="1500" b="0" i="0" u="none" strike="noStrike" cap="none">
              <a:solidFill>
                <a:srgbClr val="000000"/>
              </a:solidFill>
              <a:latin typeface="Arial"/>
              <a:ea typeface="Arial"/>
              <a:cs typeface="Arial"/>
              <a:sym typeface="Arial"/>
            </a:endParaRPr>
          </a:p>
          <a:p>
            <a:pPr marL="914400" marR="0" lvl="1" indent="-323850" algn="just" rtl="0">
              <a:lnSpc>
                <a:spcPct val="100000"/>
              </a:lnSpc>
              <a:spcBef>
                <a:spcPts val="100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Local population needs assessment </a:t>
            </a:r>
            <a:endParaRPr sz="1500" b="0" i="0" u="none" strike="noStrike" cap="none">
              <a:solidFill>
                <a:srgbClr val="000000"/>
              </a:solidFill>
              <a:latin typeface="Arial"/>
              <a:ea typeface="Arial"/>
              <a:cs typeface="Arial"/>
              <a:sym typeface="Arial"/>
            </a:endParaRPr>
          </a:p>
          <a:p>
            <a:pPr marL="914400" marR="0" lvl="1" indent="-32385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Process improvement and multi-disciplinary working</a:t>
            </a:r>
            <a:endParaRPr sz="1500" b="0" i="0" u="none" strike="noStrike" cap="none">
              <a:solidFill>
                <a:srgbClr val="000000"/>
              </a:solidFill>
              <a:latin typeface="Arial"/>
              <a:ea typeface="Arial"/>
              <a:cs typeface="Arial"/>
              <a:sym typeface="Arial"/>
            </a:endParaRPr>
          </a:p>
          <a:p>
            <a:pPr marL="914400" marR="0" lvl="1" indent="-32385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Integration of services between the Network, Specialist Community Teams and Care Group services, acute hospital services and community and voluntary supports</a:t>
            </a:r>
            <a:endParaRPr sz="1500" b="0" i="0" u="none" strike="noStrike" cap="none">
              <a:solidFill>
                <a:srgbClr val="000000"/>
              </a:solidFill>
              <a:latin typeface="Arial"/>
              <a:ea typeface="Arial"/>
              <a:cs typeface="Arial"/>
              <a:sym typeface="Arial"/>
            </a:endParaRPr>
          </a:p>
          <a:p>
            <a:pPr marL="914400" marR="0" lvl="1" indent="-323850" algn="just" rtl="0">
              <a:lnSpc>
                <a:spcPct val="100000"/>
              </a:lnSpc>
              <a:spcBef>
                <a:spcPts val="0"/>
              </a:spcBef>
              <a:spcAft>
                <a:spcPts val="100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Improved service user experience</a:t>
            </a:r>
            <a:endParaRPr sz="1500" b="0" i="0" u="none" strike="noStrike" cap="none">
              <a:solidFill>
                <a:schemeClr val="dk1"/>
              </a:solidFill>
              <a:latin typeface="Arial"/>
              <a:ea typeface="Arial"/>
              <a:cs typeface="Arial"/>
              <a:sym typeface="Arial"/>
            </a:endParaRPr>
          </a:p>
        </p:txBody>
      </p:sp>
      <p:pic>
        <p:nvPicPr>
          <p:cNvPr id="501" name="Google Shape;501;g2fb9e157e8e_2_542"/>
          <p:cNvPicPr preferRelativeResize="0"/>
          <p:nvPr/>
        </p:nvPicPr>
        <p:blipFill rotWithShape="1">
          <a:blip r:embed="rId3">
            <a:alphaModFix/>
          </a:blip>
          <a:srcRect/>
          <a:stretch/>
        </p:blipFill>
        <p:spPr>
          <a:xfrm>
            <a:off x="6147975" y="861500"/>
            <a:ext cx="5963049" cy="4058126"/>
          </a:xfrm>
          <a:prstGeom prst="rect">
            <a:avLst/>
          </a:prstGeom>
          <a:noFill/>
          <a:ln>
            <a:noFill/>
          </a:ln>
        </p:spPr>
      </p:pic>
      <p:sp>
        <p:nvSpPr>
          <p:cNvPr id="502" name="Google Shape;502;g2fb9e157e8e_2_542"/>
          <p:cNvSpPr/>
          <p:nvPr/>
        </p:nvSpPr>
        <p:spPr>
          <a:xfrm>
            <a:off x="637077" y="4506895"/>
            <a:ext cx="6784500" cy="1569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en-IE" sz="1500" b="0" i="0" u="none" strike="noStrike" cap="none">
                <a:solidFill>
                  <a:schemeClr val="dk1"/>
                </a:solidFill>
                <a:latin typeface="Arial"/>
                <a:ea typeface="Arial"/>
                <a:cs typeface="Arial"/>
                <a:sym typeface="Arial"/>
              </a:rPr>
              <a:t>Networks are: </a:t>
            </a:r>
            <a:endParaRPr sz="1500" b="0" i="0" u="none" strike="noStrike" cap="none">
              <a:solidFill>
                <a:schemeClr val="dk1"/>
              </a:solidFill>
              <a:latin typeface="Arial"/>
              <a:ea typeface="Arial"/>
              <a:cs typeface="Arial"/>
              <a:sym typeface="Arial"/>
            </a:endParaRPr>
          </a:p>
          <a:p>
            <a:pPr marL="285750" marR="0" lvl="0" indent="-27940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Supporting people to live more independently in their community,</a:t>
            </a:r>
            <a:endParaRPr sz="1500" b="0" i="0" u="none" strike="noStrike" cap="none">
              <a:solidFill>
                <a:schemeClr val="dk1"/>
              </a:solidFill>
              <a:latin typeface="Arial"/>
              <a:ea typeface="Arial"/>
              <a:cs typeface="Arial"/>
              <a:sym typeface="Arial"/>
            </a:endParaRPr>
          </a:p>
          <a:p>
            <a:pPr marL="285750" marR="0" lvl="0" indent="-27940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Coordinating and integrating services to meet our changing health needs,</a:t>
            </a:r>
            <a:endParaRPr sz="1500" b="0" i="0" u="none" strike="noStrike" cap="none">
              <a:solidFill>
                <a:schemeClr val="dk1"/>
              </a:solidFill>
              <a:latin typeface="Arial"/>
              <a:ea typeface="Arial"/>
              <a:cs typeface="Arial"/>
              <a:sym typeface="Arial"/>
            </a:endParaRPr>
          </a:p>
          <a:p>
            <a:pPr marL="285750" marR="0" lvl="0" indent="-27940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Supporting collaborative working together to provide person-centred care,</a:t>
            </a:r>
            <a:endParaRPr sz="1500" b="0" i="0" u="none" strike="noStrike" cap="none">
              <a:solidFill>
                <a:schemeClr val="dk1"/>
              </a:solidFill>
              <a:latin typeface="Arial"/>
              <a:ea typeface="Arial"/>
              <a:cs typeface="Arial"/>
              <a:sym typeface="Arial"/>
            </a:endParaRPr>
          </a:p>
          <a:p>
            <a:pPr marL="285750" marR="0" lvl="0" indent="-27940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Ensuring timely access to quality services nationwide,</a:t>
            </a:r>
            <a:endParaRPr sz="1500" b="0" i="0" u="none" strike="noStrike" cap="none">
              <a:solidFill>
                <a:schemeClr val="dk1"/>
              </a:solidFill>
              <a:latin typeface="Arial"/>
              <a:ea typeface="Arial"/>
              <a:cs typeface="Arial"/>
              <a:sym typeface="Arial"/>
            </a:endParaRPr>
          </a:p>
          <a:p>
            <a:pPr marL="285750" marR="0" lvl="0" indent="-279400" algn="just" rtl="0">
              <a:lnSpc>
                <a:spcPct val="100000"/>
              </a:lnSpc>
              <a:spcBef>
                <a:spcPts val="0"/>
              </a:spcBef>
              <a:spcAft>
                <a:spcPts val="0"/>
              </a:spcAft>
              <a:buClr>
                <a:schemeClr val="dk1"/>
              </a:buClr>
              <a:buSzPts val="1500"/>
              <a:buFont typeface="Arial"/>
              <a:buChar char="✔"/>
            </a:pPr>
            <a:r>
              <a:rPr lang="en-IE" sz="1500" b="0" i="0" u="none" strike="noStrike" cap="none">
                <a:solidFill>
                  <a:schemeClr val="dk1"/>
                </a:solidFill>
                <a:latin typeface="Arial"/>
                <a:ea typeface="Arial"/>
                <a:cs typeface="Arial"/>
                <a:sym typeface="Arial"/>
              </a:rPr>
              <a:t>Championing innovation and accountability.</a:t>
            </a:r>
            <a:endParaRPr sz="1500" b="0" i="0" u="none" strike="noStrike" cap="none">
              <a:solidFill>
                <a:schemeClr val="dk1"/>
              </a:solidFill>
              <a:latin typeface="Arial"/>
              <a:ea typeface="Arial"/>
              <a:cs typeface="Arial"/>
              <a:sym typeface="Arial"/>
            </a:endParaRPr>
          </a:p>
        </p:txBody>
      </p:sp>
      <p:sp>
        <p:nvSpPr>
          <p:cNvPr id="503" name="Google Shape;503;g2fb9e157e8e_2_542"/>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4</a:t>
            </a:fld>
            <a:endParaRPr sz="1300" b="1" i="0" u="none" strike="noStrike" cap="none">
              <a:solidFill>
                <a:srgbClr val="FFFFFF"/>
              </a:solidFill>
              <a:latin typeface="Arial"/>
              <a:ea typeface="Arial"/>
              <a:cs typeface="Arial"/>
              <a:sym typeface="Arial"/>
            </a:endParaRPr>
          </a:p>
        </p:txBody>
      </p:sp>
      <p:sp>
        <p:nvSpPr>
          <p:cNvPr id="504" name="Google Shape;504;g2fb9e157e8e_2_542"/>
          <p:cNvSpPr/>
          <p:nvPr/>
        </p:nvSpPr>
        <p:spPr>
          <a:xfrm>
            <a:off x="29092" y="6282195"/>
            <a:ext cx="12060900" cy="3387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IE" sz="1600" b="0" i="0" u="none" strike="noStrike" cap="none">
                <a:solidFill>
                  <a:srgbClr val="000000"/>
                </a:solidFill>
                <a:latin typeface="Arial"/>
                <a:ea typeface="Arial"/>
                <a:cs typeface="Arial"/>
                <a:sym typeface="Arial"/>
              </a:rPr>
              <a:t>Community Healthcare Networks are a foundational step in building a better health service to service users and staff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2fb9e157e8e_0_505"/>
          <p:cNvSpPr txBox="1">
            <a:spLocks noGrp="1"/>
          </p:cNvSpPr>
          <p:nvPr>
            <p:ph type="body" idx="2"/>
          </p:nvPr>
        </p:nvSpPr>
        <p:spPr>
          <a:xfrm>
            <a:off x="213300" y="1231375"/>
            <a:ext cx="11927100" cy="5346600"/>
          </a:xfrm>
          <a:prstGeom prst="rect">
            <a:avLst/>
          </a:prstGeom>
          <a:noFill/>
          <a:ln>
            <a:noFill/>
          </a:ln>
        </p:spPr>
        <p:txBody>
          <a:bodyPr spcFirstLastPara="1" wrap="square" lIns="0" tIns="0" rIns="0" bIns="0" anchor="t" anchorCtr="0">
            <a:noAutofit/>
          </a:bodyPr>
          <a:lstStyle/>
          <a:p>
            <a:pPr marL="457200" lvl="0" indent="-349250" algn="l" rtl="0">
              <a:lnSpc>
                <a:spcPct val="150000"/>
              </a:lnSpc>
              <a:spcBef>
                <a:spcPts val="0"/>
              </a:spcBef>
              <a:spcAft>
                <a:spcPts val="0"/>
              </a:spcAft>
              <a:buSzPts val="1900"/>
              <a:buAutoNum type="arabicPeriod"/>
            </a:pPr>
            <a:r>
              <a:rPr lang="en-IE" sz="1900" b="1"/>
              <a:t>Reduce Demand through more Effective Triage</a:t>
            </a:r>
            <a:endParaRPr sz="1900" b="1"/>
          </a:p>
          <a:p>
            <a:pPr marL="914400" lvl="0" indent="-317500" algn="l" rtl="0">
              <a:lnSpc>
                <a:spcPct val="150000"/>
              </a:lnSpc>
              <a:spcBef>
                <a:spcPts val="0"/>
              </a:spcBef>
              <a:spcAft>
                <a:spcPts val="0"/>
              </a:spcAft>
              <a:buClr>
                <a:srgbClr val="3A7D22"/>
              </a:buClr>
              <a:buSzPts val="1400"/>
              <a:buChar char="✓"/>
            </a:pPr>
            <a:r>
              <a:rPr lang="en-IE" sz="1400"/>
              <a:t>Electronic triage system that integrates HL referral/iPMS/patient record with ability to communicate with GP (Saolta iPMS team supporting initial phase)</a:t>
            </a:r>
            <a:endParaRPr sz="1400"/>
          </a:p>
          <a:p>
            <a:pPr marL="914400" lvl="0" indent="-317500" algn="l" rtl="0">
              <a:lnSpc>
                <a:spcPct val="150000"/>
              </a:lnSpc>
              <a:spcBef>
                <a:spcPts val="0"/>
              </a:spcBef>
              <a:spcAft>
                <a:spcPts val="0"/>
              </a:spcAft>
              <a:buClr>
                <a:srgbClr val="3A7D22"/>
              </a:buClr>
              <a:buSzPts val="1400"/>
              <a:buChar char="✓"/>
            </a:pPr>
            <a:r>
              <a:rPr lang="en-IE" sz="1400"/>
              <a:t>Dedicated time for consultant triage with e-consults formally recorded as new patient activity</a:t>
            </a:r>
            <a:endParaRPr sz="1400"/>
          </a:p>
          <a:p>
            <a:pPr marL="914400" lvl="0" indent="-317500" algn="l" rtl="0">
              <a:lnSpc>
                <a:spcPct val="150000"/>
              </a:lnSpc>
              <a:spcBef>
                <a:spcPts val="0"/>
              </a:spcBef>
              <a:spcAft>
                <a:spcPts val="0"/>
              </a:spcAft>
              <a:buClr>
                <a:srgbClr val="3A7D22"/>
              </a:buClr>
              <a:buSzPts val="1400"/>
              <a:buChar char="✓"/>
            </a:pPr>
            <a:r>
              <a:rPr lang="en-IE" sz="1400"/>
              <a:t>Standardise consultant triage approach to common referrals</a:t>
            </a:r>
            <a:endParaRPr sz="1400"/>
          </a:p>
          <a:p>
            <a:pPr marL="914400" lvl="0" indent="-317500" algn="l" rtl="0">
              <a:lnSpc>
                <a:spcPct val="150000"/>
              </a:lnSpc>
              <a:spcBef>
                <a:spcPts val="0"/>
              </a:spcBef>
              <a:spcAft>
                <a:spcPts val="0"/>
              </a:spcAft>
              <a:buClr>
                <a:srgbClr val="3A7D22"/>
              </a:buClr>
              <a:buSzPts val="1400"/>
              <a:buChar char="✓"/>
            </a:pPr>
            <a:r>
              <a:rPr lang="en-IE" sz="1400"/>
              <a:t>Primary care engagement with primary care to enhance referral information and reduce low acuity referrals (e.g. palpitations)</a:t>
            </a:r>
            <a:endParaRPr sz="1400"/>
          </a:p>
          <a:p>
            <a:pPr marL="914400" lvl="0" indent="-317500" algn="l" rtl="0">
              <a:lnSpc>
                <a:spcPct val="150000"/>
              </a:lnSpc>
              <a:spcBef>
                <a:spcPts val="0"/>
              </a:spcBef>
              <a:spcAft>
                <a:spcPts val="0"/>
              </a:spcAft>
              <a:buClr>
                <a:srgbClr val="3A7D22"/>
              </a:buClr>
              <a:buSzPts val="1400"/>
              <a:buChar char="✓"/>
            </a:pPr>
            <a:r>
              <a:rPr lang="en-IE" sz="1400"/>
              <a:t>Development of national pathways to support above</a:t>
            </a:r>
            <a:endParaRPr sz="1400"/>
          </a:p>
          <a:p>
            <a:pPr marL="914400" lvl="0" indent="-317500" algn="l" rtl="0">
              <a:lnSpc>
                <a:spcPct val="150000"/>
              </a:lnSpc>
              <a:spcBef>
                <a:spcPts val="0"/>
              </a:spcBef>
              <a:spcAft>
                <a:spcPts val="0"/>
              </a:spcAft>
              <a:buClr>
                <a:srgbClr val="3A7D22"/>
              </a:buClr>
              <a:buSzPts val="1400"/>
              <a:buChar char="✓"/>
            </a:pPr>
            <a:r>
              <a:rPr lang="en-IE" sz="1400"/>
              <a:t>Enable direct access investigations (hub physiologist key but post decommissioned)</a:t>
            </a:r>
            <a:endParaRPr sz="1400"/>
          </a:p>
          <a:p>
            <a:pPr marL="457200" lvl="0" indent="-349250" algn="l" rtl="0">
              <a:lnSpc>
                <a:spcPct val="150000"/>
              </a:lnSpc>
              <a:spcBef>
                <a:spcPts val="0"/>
              </a:spcBef>
              <a:spcAft>
                <a:spcPts val="0"/>
              </a:spcAft>
              <a:buSzPts val="1900"/>
              <a:buAutoNum type="arabicPeriod" startAt="2"/>
            </a:pPr>
            <a:r>
              <a:rPr lang="en-IE" sz="1900" b="1"/>
              <a:t>Improve Capacity</a:t>
            </a:r>
            <a:endParaRPr sz="1900" b="1"/>
          </a:p>
          <a:p>
            <a:pPr marL="914400" lvl="0" indent="-317500" algn="l" rtl="0">
              <a:lnSpc>
                <a:spcPct val="150000"/>
              </a:lnSpc>
              <a:spcBef>
                <a:spcPts val="0"/>
              </a:spcBef>
              <a:spcAft>
                <a:spcPts val="0"/>
              </a:spcAft>
              <a:buClr>
                <a:srgbClr val="3A7D22"/>
              </a:buClr>
              <a:buSzPts val="1400"/>
              <a:buChar char="✓"/>
            </a:pPr>
            <a:r>
              <a:rPr lang="en-IE" sz="1400"/>
              <a:t>Enable Consultants to see new patients – adequate space, admin, nursing &amp; HSCP support essential</a:t>
            </a:r>
            <a:endParaRPr sz="2100" b="1"/>
          </a:p>
          <a:p>
            <a:pPr marL="457200" lvl="0" indent="-349250" algn="l" rtl="0">
              <a:lnSpc>
                <a:spcPct val="150000"/>
              </a:lnSpc>
              <a:spcBef>
                <a:spcPts val="0"/>
              </a:spcBef>
              <a:spcAft>
                <a:spcPts val="0"/>
              </a:spcAft>
              <a:buSzPts val="1900"/>
              <a:buAutoNum type="arabicPeriod" startAt="3"/>
            </a:pPr>
            <a:r>
              <a:rPr lang="en-IE" sz="1900" b="1"/>
              <a:t>Appropriate Resourcing of Management/Administrative Teams to Increase Efficiency</a:t>
            </a:r>
            <a:endParaRPr sz="1900" b="1"/>
          </a:p>
          <a:p>
            <a:pPr marL="457200" lvl="0" indent="-349250" algn="l" rtl="0">
              <a:lnSpc>
                <a:spcPct val="150000"/>
              </a:lnSpc>
              <a:spcBef>
                <a:spcPts val="0"/>
              </a:spcBef>
              <a:spcAft>
                <a:spcPts val="0"/>
              </a:spcAft>
              <a:buSzPts val="1900"/>
              <a:buAutoNum type="arabicPeriod" startAt="3"/>
            </a:pPr>
            <a:r>
              <a:rPr lang="en-IE" sz="1900" b="1"/>
              <a:t>Hubs resourced </a:t>
            </a:r>
            <a:r>
              <a:rPr lang="en-IE" sz="1900" b="1" u="sng"/>
              <a:t>as intended</a:t>
            </a:r>
            <a:r>
              <a:rPr lang="en-IE" sz="1900" b="1"/>
              <a:t> – key in offering Alternative Pathway to OPD for Substantial Proportion of Patients</a:t>
            </a:r>
            <a:endParaRPr sz="1900" b="1"/>
          </a:p>
          <a:p>
            <a:pPr marL="457200" lvl="0" indent="-349250" algn="l" rtl="0">
              <a:lnSpc>
                <a:spcPct val="150000"/>
              </a:lnSpc>
              <a:spcBef>
                <a:spcPts val="0"/>
              </a:spcBef>
              <a:spcAft>
                <a:spcPts val="0"/>
              </a:spcAft>
              <a:buSzPts val="1900"/>
              <a:buAutoNum type="arabicPeriod" startAt="3"/>
            </a:pPr>
            <a:r>
              <a:rPr lang="en-IE" sz="1900" b="1"/>
              <a:t>Collective Ownership to Sustain the Changes</a:t>
            </a:r>
            <a:endParaRPr sz="1900" b="1"/>
          </a:p>
          <a:p>
            <a:pPr marL="0" lvl="0" indent="0" algn="l" rtl="0">
              <a:lnSpc>
                <a:spcPct val="150000"/>
              </a:lnSpc>
              <a:spcBef>
                <a:spcPts val="0"/>
              </a:spcBef>
              <a:spcAft>
                <a:spcPts val="0"/>
              </a:spcAft>
              <a:buSzPts val="1600"/>
              <a:buNone/>
            </a:pPr>
            <a:endParaRPr sz="1200"/>
          </a:p>
          <a:p>
            <a:pPr marL="0" lvl="0" indent="0" algn="l" rtl="0">
              <a:lnSpc>
                <a:spcPct val="140020"/>
              </a:lnSpc>
              <a:spcBef>
                <a:spcPts val="0"/>
              </a:spcBef>
              <a:spcAft>
                <a:spcPts val="0"/>
              </a:spcAft>
              <a:buSzPts val="1600"/>
              <a:buNone/>
            </a:pPr>
            <a:endParaRPr sz="1200">
              <a:solidFill>
                <a:schemeClr val="dk1"/>
              </a:solidFill>
            </a:endParaRPr>
          </a:p>
          <a:p>
            <a:pPr marL="0" lvl="0" indent="0" algn="l" rtl="0">
              <a:lnSpc>
                <a:spcPct val="140020"/>
              </a:lnSpc>
              <a:spcBef>
                <a:spcPts val="0"/>
              </a:spcBef>
              <a:spcAft>
                <a:spcPts val="0"/>
              </a:spcAft>
              <a:buSzPts val="1600"/>
              <a:buNone/>
            </a:pPr>
            <a:endParaRPr sz="1500"/>
          </a:p>
        </p:txBody>
      </p:sp>
      <p:sp>
        <p:nvSpPr>
          <p:cNvPr id="1109" name="Google Shape;1109;g2fb9e157e8e_0_505"/>
          <p:cNvSpPr txBox="1">
            <a:spLocks noGrp="1"/>
          </p:cNvSpPr>
          <p:nvPr>
            <p:ph type="body" idx="1"/>
          </p:nvPr>
        </p:nvSpPr>
        <p:spPr>
          <a:xfrm>
            <a:off x="1440000" y="370000"/>
            <a:ext cx="10178700" cy="81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None/>
            </a:pPr>
            <a:r>
              <a:rPr lang="en-IE" sz="3800"/>
              <a:t>Sustainable Solutions to WL Management</a:t>
            </a:r>
            <a:endParaRPr sz="3800"/>
          </a:p>
          <a:p>
            <a:pPr marL="0" lvl="0" indent="0" algn="l" rtl="0">
              <a:lnSpc>
                <a:spcPct val="120000"/>
              </a:lnSpc>
              <a:spcBef>
                <a:spcPts val="0"/>
              </a:spcBef>
              <a:spcAft>
                <a:spcPts val="0"/>
              </a:spcAft>
              <a:buClr>
                <a:srgbClr val="75B5B8"/>
              </a:buClr>
              <a:buSzPts val="2000"/>
              <a:buNone/>
            </a:pPr>
            <a:endParaRPr sz="3800"/>
          </a:p>
        </p:txBody>
      </p:sp>
      <p:sp>
        <p:nvSpPr>
          <p:cNvPr id="1110" name="Google Shape;1110;g2fb9e157e8e_0_505"/>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40</a:t>
            </a:fld>
            <a:endParaRPr sz="1300" b="1"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g2fb9e157e8e_0_511"/>
          <p:cNvSpPr txBox="1">
            <a:spLocks noGrp="1"/>
          </p:cNvSpPr>
          <p:nvPr>
            <p:ph type="body" idx="2"/>
          </p:nvPr>
        </p:nvSpPr>
        <p:spPr>
          <a:xfrm>
            <a:off x="152950" y="1125358"/>
            <a:ext cx="11927100" cy="5346600"/>
          </a:xfrm>
          <a:prstGeom prst="rect">
            <a:avLst/>
          </a:prstGeom>
          <a:noFill/>
          <a:ln>
            <a:noFill/>
          </a:ln>
        </p:spPr>
        <p:txBody>
          <a:bodyPr spcFirstLastPara="1" wrap="square" lIns="0" tIns="0" rIns="0" bIns="0" anchor="t" anchorCtr="0">
            <a:noAutofit/>
          </a:bodyPr>
          <a:lstStyle/>
          <a:p>
            <a:pPr marL="107950" lvl="0" indent="0" algn="l" rtl="0">
              <a:lnSpc>
                <a:spcPct val="150000"/>
              </a:lnSpc>
              <a:spcBef>
                <a:spcPts val="0"/>
              </a:spcBef>
              <a:spcAft>
                <a:spcPts val="0"/>
              </a:spcAft>
              <a:buSzPts val="1900"/>
              <a:buNone/>
            </a:pPr>
            <a:r>
              <a:rPr lang="en-IE" sz="1700" b="1"/>
              <a:t>GUH Team</a:t>
            </a:r>
            <a:endParaRPr/>
          </a:p>
          <a:p>
            <a:pPr marL="107950" lvl="0" indent="0" algn="l" rtl="0">
              <a:lnSpc>
                <a:spcPct val="150000"/>
              </a:lnSpc>
              <a:spcBef>
                <a:spcPts val="0"/>
              </a:spcBef>
              <a:spcAft>
                <a:spcPts val="0"/>
              </a:spcAft>
              <a:buSzPts val="1900"/>
              <a:buNone/>
            </a:pPr>
            <a:endParaRPr sz="1400"/>
          </a:p>
          <a:p>
            <a:pPr marL="107950" lvl="0" indent="0" algn="l" rtl="0">
              <a:lnSpc>
                <a:spcPct val="150000"/>
              </a:lnSpc>
              <a:spcBef>
                <a:spcPts val="0"/>
              </a:spcBef>
              <a:spcAft>
                <a:spcPts val="0"/>
              </a:spcAft>
              <a:buSzPts val="1900"/>
              <a:buNone/>
            </a:pPr>
            <a:endParaRPr sz="1900" b="1"/>
          </a:p>
          <a:p>
            <a:pPr marL="107950" lvl="0" indent="0" algn="l" rtl="0">
              <a:lnSpc>
                <a:spcPct val="150000"/>
              </a:lnSpc>
              <a:spcBef>
                <a:spcPts val="0"/>
              </a:spcBef>
              <a:spcAft>
                <a:spcPts val="0"/>
              </a:spcAft>
              <a:buSzPts val="1900"/>
              <a:buNone/>
            </a:pPr>
            <a:endParaRPr sz="1900" b="1"/>
          </a:p>
          <a:p>
            <a:pPr marL="107950" lvl="0" indent="0" algn="l" rtl="0">
              <a:lnSpc>
                <a:spcPct val="150000"/>
              </a:lnSpc>
              <a:spcBef>
                <a:spcPts val="0"/>
              </a:spcBef>
              <a:spcAft>
                <a:spcPts val="0"/>
              </a:spcAft>
              <a:buSzPts val="1900"/>
              <a:buNone/>
            </a:pPr>
            <a:endParaRPr sz="1900" b="1"/>
          </a:p>
          <a:p>
            <a:pPr marL="107950" lvl="0" indent="0" algn="l" rtl="0">
              <a:lnSpc>
                <a:spcPct val="150000"/>
              </a:lnSpc>
              <a:spcBef>
                <a:spcPts val="0"/>
              </a:spcBef>
              <a:spcAft>
                <a:spcPts val="0"/>
              </a:spcAft>
              <a:buSzPts val="1900"/>
              <a:buNone/>
            </a:pPr>
            <a:endParaRPr sz="1000" b="1"/>
          </a:p>
          <a:p>
            <a:pPr marL="107950" lvl="0" indent="0" algn="l" rtl="0">
              <a:lnSpc>
                <a:spcPct val="150000"/>
              </a:lnSpc>
              <a:spcBef>
                <a:spcPts val="0"/>
              </a:spcBef>
              <a:spcAft>
                <a:spcPts val="0"/>
              </a:spcAft>
              <a:buSzPts val="1900"/>
              <a:buNone/>
            </a:pPr>
            <a:endParaRPr sz="800" b="1"/>
          </a:p>
          <a:p>
            <a:pPr marL="107950" lvl="0" indent="0" algn="l" rtl="0">
              <a:lnSpc>
                <a:spcPct val="150000"/>
              </a:lnSpc>
              <a:spcBef>
                <a:spcPts val="0"/>
              </a:spcBef>
              <a:spcAft>
                <a:spcPts val="0"/>
              </a:spcAft>
              <a:buSzPts val="1900"/>
              <a:buNone/>
            </a:pPr>
            <a:r>
              <a:rPr lang="en-IE" sz="1700" b="1"/>
              <a:t>Integrated Care Programme Chronic Disease Team</a:t>
            </a:r>
            <a:endParaRPr/>
          </a:p>
          <a:p>
            <a:pPr marL="107950" lvl="0" indent="0" algn="l" rtl="0">
              <a:lnSpc>
                <a:spcPct val="150000"/>
              </a:lnSpc>
              <a:spcBef>
                <a:spcPts val="0"/>
              </a:spcBef>
              <a:spcAft>
                <a:spcPts val="0"/>
              </a:spcAft>
              <a:buSzPts val="1900"/>
              <a:buNone/>
            </a:pPr>
            <a:r>
              <a:rPr lang="en-IE" sz="1100"/>
              <a:t>Marcella Feeley Project Officer, ICPCD, Galway City Integrated Hub                                                  Siobhan Woods, Interim Operational Lead, ICPCD, Galway City Hub</a:t>
            </a:r>
            <a:br>
              <a:rPr lang="en-IE" sz="1100"/>
            </a:br>
            <a:r>
              <a:rPr lang="en-IE" sz="1100"/>
              <a:t>Sinead Duke, Acute CVD CNS, Galway City Hub</a:t>
            </a:r>
            <a:endParaRPr sz="1100" b="1"/>
          </a:p>
          <a:p>
            <a:pPr marL="107950" lvl="0" indent="0" algn="l" rtl="0">
              <a:lnSpc>
                <a:spcPct val="150000"/>
              </a:lnSpc>
              <a:spcBef>
                <a:spcPts val="0"/>
              </a:spcBef>
              <a:spcAft>
                <a:spcPts val="0"/>
              </a:spcAft>
              <a:buSzPts val="1900"/>
              <a:buNone/>
            </a:pPr>
            <a:r>
              <a:rPr lang="en-IE" sz="1700" b="1"/>
              <a:t>National Support Team</a:t>
            </a:r>
            <a:endParaRPr sz="1700">
              <a:solidFill>
                <a:schemeClr val="dk1"/>
              </a:solidFill>
            </a:endParaRPr>
          </a:p>
          <a:p>
            <a:pPr marL="0" lvl="0" indent="0" algn="l" rtl="0">
              <a:lnSpc>
                <a:spcPct val="140020"/>
              </a:lnSpc>
              <a:spcBef>
                <a:spcPts val="0"/>
              </a:spcBef>
              <a:spcAft>
                <a:spcPts val="0"/>
              </a:spcAft>
              <a:buSzPts val="1600"/>
              <a:buNone/>
            </a:pPr>
            <a:endParaRPr sz="1500"/>
          </a:p>
        </p:txBody>
      </p:sp>
      <p:sp>
        <p:nvSpPr>
          <p:cNvPr id="1116" name="Google Shape;1116;g2fb9e157e8e_0_511"/>
          <p:cNvSpPr txBox="1">
            <a:spLocks noGrp="1"/>
          </p:cNvSpPr>
          <p:nvPr>
            <p:ph type="body" idx="1"/>
          </p:nvPr>
        </p:nvSpPr>
        <p:spPr>
          <a:xfrm>
            <a:off x="1440000" y="370000"/>
            <a:ext cx="10178700" cy="81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3200"/>
              <a:buNone/>
            </a:pPr>
            <a:r>
              <a:rPr lang="en-IE" sz="3800"/>
              <a:t>Acknowledgements</a:t>
            </a:r>
            <a:endParaRPr sz="3800"/>
          </a:p>
          <a:p>
            <a:pPr marL="0" lvl="0" indent="0" algn="l" rtl="0">
              <a:lnSpc>
                <a:spcPct val="120000"/>
              </a:lnSpc>
              <a:spcBef>
                <a:spcPts val="0"/>
              </a:spcBef>
              <a:spcAft>
                <a:spcPts val="0"/>
              </a:spcAft>
              <a:buClr>
                <a:srgbClr val="75B5B8"/>
              </a:buClr>
              <a:buSzPts val="2000"/>
              <a:buNone/>
            </a:pPr>
            <a:endParaRPr sz="3800"/>
          </a:p>
        </p:txBody>
      </p:sp>
      <p:sp>
        <p:nvSpPr>
          <p:cNvPr id="1117" name="Google Shape;1117;g2fb9e157e8e_0_511"/>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chemeClr val="lt1"/>
                </a:solidFill>
                <a:latin typeface="Arial"/>
                <a:ea typeface="Arial"/>
                <a:cs typeface="Arial"/>
                <a:sym typeface="Arial"/>
              </a:rPr>
              <a:t>41</a:t>
            </a:fld>
            <a:endParaRPr sz="1300" b="1" i="0" u="none" strike="noStrike" cap="none">
              <a:solidFill>
                <a:schemeClr val="lt1"/>
              </a:solidFill>
              <a:latin typeface="Arial"/>
              <a:ea typeface="Arial"/>
              <a:cs typeface="Arial"/>
              <a:sym typeface="Arial"/>
            </a:endParaRPr>
          </a:p>
        </p:txBody>
      </p:sp>
      <p:graphicFrame>
        <p:nvGraphicFramePr>
          <p:cNvPr id="1118" name="Google Shape;1118;g2fb9e157e8e_0_511"/>
          <p:cNvGraphicFramePr/>
          <p:nvPr/>
        </p:nvGraphicFramePr>
        <p:xfrm>
          <a:off x="330789" y="1654921"/>
          <a:ext cx="11323200" cy="1828860"/>
        </p:xfrm>
        <a:graphic>
          <a:graphicData uri="http://schemas.openxmlformats.org/drawingml/2006/table">
            <a:tbl>
              <a:tblPr firstRow="1" bandRow="1">
                <a:noFill/>
                <a:tableStyleId>{B30091C7-52A5-43DB-BD7C-E318E430B71F}</a:tableStyleId>
              </a:tblPr>
              <a:tblGrid>
                <a:gridCol w="1657325">
                  <a:extLst>
                    <a:ext uri="{9D8B030D-6E8A-4147-A177-3AD203B41FA5}">
                      <a16:colId xmlns:a16="http://schemas.microsoft.com/office/drawing/2014/main" val="20000"/>
                    </a:ext>
                  </a:extLst>
                </a:gridCol>
                <a:gridCol w="3599400">
                  <a:extLst>
                    <a:ext uri="{9D8B030D-6E8A-4147-A177-3AD203B41FA5}">
                      <a16:colId xmlns:a16="http://schemas.microsoft.com/office/drawing/2014/main" val="20001"/>
                    </a:ext>
                  </a:extLst>
                </a:gridCol>
                <a:gridCol w="758100">
                  <a:extLst>
                    <a:ext uri="{9D8B030D-6E8A-4147-A177-3AD203B41FA5}">
                      <a16:colId xmlns:a16="http://schemas.microsoft.com/office/drawing/2014/main" val="20002"/>
                    </a:ext>
                  </a:extLst>
                </a:gridCol>
                <a:gridCol w="1997000">
                  <a:extLst>
                    <a:ext uri="{9D8B030D-6E8A-4147-A177-3AD203B41FA5}">
                      <a16:colId xmlns:a16="http://schemas.microsoft.com/office/drawing/2014/main" val="20003"/>
                    </a:ext>
                  </a:extLst>
                </a:gridCol>
                <a:gridCol w="3311375">
                  <a:extLst>
                    <a:ext uri="{9D8B030D-6E8A-4147-A177-3AD203B41FA5}">
                      <a16:colId xmlns:a16="http://schemas.microsoft.com/office/drawing/2014/main" val="20004"/>
                    </a:ext>
                  </a:extLst>
                </a:gridCol>
              </a:tblGrid>
              <a:tr h="291550">
                <a:tc>
                  <a:txBody>
                    <a:bodyPr/>
                    <a:lstStyle/>
                    <a:p>
                      <a:pPr marL="0" marR="0" lvl="0" indent="0" algn="l" rtl="0">
                        <a:lnSpc>
                          <a:spcPct val="100000"/>
                        </a:lnSpc>
                        <a:spcBef>
                          <a:spcPts val="0"/>
                        </a:spcBef>
                        <a:spcAft>
                          <a:spcPts val="0"/>
                        </a:spcAft>
                        <a:buNone/>
                      </a:pPr>
                      <a:r>
                        <a:rPr lang="en-IE" sz="1100" b="0" u="none" strike="noStrike" cap="none"/>
                        <a:t>Jean Boyle</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t>Business Manager, Waiting List Office</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t>Connie Lambert</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t>Cardiac Investigation Secretary</a:t>
                      </a:r>
                      <a:endParaRPr/>
                    </a:p>
                  </a:txBody>
                  <a:tcPr marL="0" marR="0" marT="12700" marB="12700" anchor="ctr"/>
                </a:tc>
                <a:extLst>
                  <a:ext uri="{0D108BD9-81ED-4DB2-BD59-A6C34878D82A}">
                    <a16:rowId xmlns:a16="http://schemas.microsoft.com/office/drawing/2014/main" val="10000"/>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Tim Cameron</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Outpatient &amp; Inpatient Waiting List Manager</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Rachel Letsome</a:t>
                      </a:r>
                      <a:endParaRPr sz="1100" b="0" u="none" strike="noStrike" cap="none">
                        <a:solidFill>
                          <a:schemeClr val="dk1"/>
                        </a:solidFill>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Line Manager, Medical Directorate</a:t>
                      </a:r>
                      <a:endParaRPr/>
                    </a:p>
                  </a:txBody>
                  <a:tcPr marL="0" marR="0" marT="12700" marB="12700" anchor="ctr"/>
                </a:tc>
                <a:extLst>
                  <a:ext uri="{0D108BD9-81ED-4DB2-BD59-A6C34878D82A}">
                    <a16:rowId xmlns:a16="http://schemas.microsoft.com/office/drawing/2014/main" val="10001"/>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Beata Czegledi</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Clinic coordinator &amp; Medical Secretary</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Kathleen McDonnell</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Cardiac Investigation Waiting List Co-ordinator</a:t>
                      </a:r>
                      <a:endParaRPr/>
                    </a:p>
                  </a:txBody>
                  <a:tcPr marL="0" marR="0" marT="12700" marB="12700" anchor="ctr"/>
                </a:tc>
                <a:extLst>
                  <a:ext uri="{0D108BD9-81ED-4DB2-BD59-A6C34878D82A}">
                    <a16:rowId xmlns:a16="http://schemas.microsoft.com/office/drawing/2014/main" val="10002"/>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Ann Dooley</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Directorate Business Manager, Medical Directorate</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Eileen Nee</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Medical Secretary</a:t>
                      </a:r>
                      <a:endParaRPr/>
                    </a:p>
                  </a:txBody>
                  <a:tcPr marL="19050" marR="19050" marT="12700" marB="12700" anchor="ctr"/>
                </a:tc>
                <a:extLst>
                  <a:ext uri="{0D108BD9-81ED-4DB2-BD59-A6C34878D82A}">
                    <a16:rowId xmlns:a16="http://schemas.microsoft.com/office/drawing/2014/main" val="10003"/>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Carrie Fletcher</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Scheduled Care Transformation Programme Manager</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Caroline Nolan</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Cardiac Investigation Receptionist</a:t>
                      </a:r>
                      <a:endParaRPr/>
                    </a:p>
                  </a:txBody>
                  <a:tcPr marL="0" marR="0" marT="12700" marB="12700" anchor="ctr"/>
                </a:tc>
                <a:extLst>
                  <a:ext uri="{0D108BD9-81ED-4DB2-BD59-A6C34878D82A}">
                    <a16:rowId xmlns:a16="http://schemas.microsoft.com/office/drawing/2014/main" val="10004"/>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Nuala Harlowe</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Staff Officer, Waiting List Department</a:t>
                      </a:r>
                      <a:endParaRPr sz="1100" b="0" u="none" strike="noStrike" cap="none">
                        <a:solidFill>
                          <a:schemeClr val="dk1"/>
                        </a:solidFill>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Liz O'Reilly</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Chief Cardiac Physiologist</a:t>
                      </a:r>
                      <a:endParaRPr/>
                    </a:p>
                  </a:txBody>
                  <a:tcPr marL="0" marR="0" marT="12700" marB="12700" anchor="ctr"/>
                </a:tc>
                <a:extLst>
                  <a:ext uri="{0D108BD9-81ED-4DB2-BD59-A6C34878D82A}">
                    <a16:rowId xmlns:a16="http://schemas.microsoft.com/office/drawing/2014/main" val="10005"/>
                  </a:ext>
                </a:extLst>
              </a:tr>
            </a:tbl>
          </a:graphicData>
        </a:graphic>
      </p:graphicFrame>
      <p:graphicFrame>
        <p:nvGraphicFramePr>
          <p:cNvPr id="1119" name="Google Shape;1119;g2fb9e157e8e_0_511"/>
          <p:cNvGraphicFramePr/>
          <p:nvPr>
            <p:extLst>
              <p:ext uri="{D42A27DB-BD31-4B8C-83A1-F6EECF244321}">
                <p14:modId xmlns:p14="http://schemas.microsoft.com/office/powerpoint/2010/main" val="1231997212"/>
              </p:ext>
            </p:extLst>
          </p:nvPr>
        </p:nvGraphicFramePr>
        <p:xfrm>
          <a:off x="295500" y="4776817"/>
          <a:ext cx="11323200" cy="1801050"/>
        </p:xfrm>
        <a:graphic>
          <a:graphicData uri="http://schemas.openxmlformats.org/drawingml/2006/table">
            <a:tbl>
              <a:tblPr firstRow="1" bandRow="1">
                <a:noFill/>
                <a:tableStyleId>{B30091C7-52A5-43DB-BD7C-E318E430B71F}</a:tableStyleId>
              </a:tblPr>
              <a:tblGrid>
                <a:gridCol w="1657325">
                  <a:extLst>
                    <a:ext uri="{9D8B030D-6E8A-4147-A177-3AD203B41FA5}">
                      <a16:colId xmlns:a16="http://schemas.microsoft.com/office/drawing/2014/main" val="20000"/>
                    </a:ext>
                  </a:extLst>
                </a:gridCol>
                <a:gridCol w="3599400">
                  <a:extLst>
                    <a:ext uri="{9D8B030D-6E8A-4147-A177-3AD203B41FA5}">
                      <a16:colId xmlns:a16="http://schemas.microsoft.com/office/drawing/2014/main" val="20001"/>
                    </a:ext>
                  </a:extLst>
                </a:gridCol>
                <a:gridCol w="758100">
                  <a:extLst>
                    <a:ext uri="{9D8B030D-6E8A-4147-A177-3AD203B41FA5}">
                      <a16:colId xmlns:a16="http://schemas.microsoft.com/office/drawing/2014/main" val="20002"/>
                    </a:ext>
                  </a:extLst>
                </a:gridCol>
                <a:gridCol w="1997000">
                  <a:extLst>
                    <a:ext uri="{9D8B030D-6E8A-4147-A177-3AD203B41FA5}">
                      <a16:colId xmlns:a16="http://schemas.microsoft.com/office/drawing/2014/main" val="20003"/>
                    </a:ext>
                  </a:extLst>
                </a:gridCol>
                <a:gridCol w="3311375">
                  <a:extLst>
                    <a:ext uri="{9D8B030D-6E8A-4147-A177-3AD203B41FA5}">
                      <a16:colId xmlns:a16="http://schemas.microsoft.com/office/drawing/2014/main" val="20004"/>
                    </a:ext>
                  </a:extLst>
                </a:gridCol>
              </a:tblGrid>
              <a:tr h="291550">
                <a:tc>
                  <a:txBody>
                    <a:bodyPr/>
                    <a:lstStyle/>
                    <a:p>
                      <a:pPr marL="0" marR="0" lvl="0" indent="0" algn="l" rtl="0">
                        <a:lnSpc>
                          <a:spcPct val="100000"/>
                        </a:lnSpc>
                        <a:spcBef>
                          <a:spcPts val="0"/>
                        </a:spcBef>
                        <a:spcAft>
                          <a:spcPts val="0"/>
                        </a:spcAft>
                        <a:buNone/>
                      </a:pPr>
                      <a:r>
                        <a:rPr lang="en-IE" sz="1100" b="0" u="none" strike="noStrike" cap="none"/>
                        <a:t>Dawn Fletcher</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t>ICT Applications Lead, ICT &amp; Digital Health</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t>Scott Anderson</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t>Senior Manager, Business Services Support Team</a:t>
                      </a:r>
                      <a:endParaRPr/>
                    </a:p>
                  </a:txBody>
                  <a:tcPr marL="0" marR="0" marT="12700" marB="12700" anchor="ctr"/>
                </a:tc>
                <a:extLst>
                  <a:ext uri="{0D108BD9-81ED-4DB2-BD59-A6C34878D82A}">
                    <a16:rowId xmlns:a16="http://schemas.microsoft.com/office/drawing/2014/main" val="10000"/>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Mary Garvey</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General Manager, I/Scheduled Care Lead</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Maeve Domican</a:t>
                      </a:r>
                      <a:endParaRPr sz="1100" b="0" u="none" strike="noStrike" cap="none">
                        <a:solidFill>
                          <a:schemeClr val="dk1"/>
                        </a:solidFill>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Senior Manager, Business Services Support Team</a:t>
                      </a:r>
                      <a:endParaRPr/>
                    </a:p>
                  </a:txBody>
                  <a:tcPr marL="0" marR="0" marT="12700" marB="12700" anchor="ctr"/>
                </a:tc>
                <a:extLst>
                  <a:ext uri="{0D108BD9-81ED-4DB2-BD59-A6C34878D82A}">
                    <a16:rowId xmlns:a16="http://schemas.microsoft.com/office/drawing/2014/main" val="10001"/>
                  </a:ext>
                </a:extLst>
              </a:tr>
              <a:tr h="415375">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Mairead Gleeson</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General Manager, NCAGL for Chronic Disease, Clinical Design &amp; Innovation</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Brendan Fitzgerald</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Resolver, Business Services Support Team</a:t>
                      </a:r>
                      <a:endParaRPr/>
                    </a:p>
                  </a:txBody>
                  <a:tcPr marL="0" marR="0" marT="12700" marB="12700" anchor="ctr"/>
                </a:tc>
                <a:extLst>
                  <a:ext uri="{0D108BD9-81ED-4DB2-BD59-A6C34878D82A}">
                    <a16:rowId xmlns:a16="http://schemas.microsoft.com/office/drawing/2014/main" val="10002"/>
                  </a:ext>
                </a:extLst>
              </a:tr>
              <a:tr h="415375">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Lorna Hurley</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Change Manager, ECC, ICPCD</a:t>
                      </a:r>
                      <a:endParaRPr/>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Ciaran Ward</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Mobiliser, Business Services Support Team</a:t>
                      </a:r>
                      <a:endParaRPr/>
                    </a:p>
                  </a:txBody>
                  <a:tcPr marL="0" marR="0" marT="12700" marB="12700" anchor="ctr"/>
                </a:tc>
                <a:extLst>
                  <a:ext uri="{0D108BD9-81ED-4DB2-BD59-A6C34878D82A}">
                    <a16:rowId xmlns:a16="http://schemas.microsoft.com/office/drawing/2014/main" val="10003"/>
                  </a:ext>
                </a:extLst>
              </a:tr>
              <a:tr h="291550">
                <a:tc>
                  <a:txBody>
                    <a:bodyPr/>
                    <a:lstStyle/>
                    <a:p>
                      <a:pPr marL="0" marR="0" lvl="0" indent="0" algn="l" rtl="0">
                        <a:lnSpc>
                          <a:spcPct val="100000"/>
                        </a:lnSpc>
                        <a:spcBef>
                          <a:spcPts val="0"/>
                        </a:spcBef>
                        <a:spcAft>
                          <a:spcPts val="0"/>
                        </a:spcAft>
                        <a:buNone/>
                      </a:pPr>
                      <a:r>
                        <a:rPr lang="en-IE" sz="1100" b="0" u="none" strike="noStrike" cap="none">
                          <a:solidFill>
                            <a:schemeClr val="dk1"/>
                          </a:solidFill>
                        </a:rPr>
                        <a:t>Sarah O'Brien</a:t>
                      </a:r>
                      <a:endParaRPr/>
                    </a:p>
                  </a:txBody>
                  <a:tcPr marL="19050" marR="19050" marT="12700" marB="12700" anchor="ctr"/>
                </a:tc>
                <a:tc>
                  <a:txBody>
                    <a:bodyPr/>
                    <a:lstStyle/>
                    <a:p>
                      <a:pPr marL="0" marR="0" lvl="0" indent="0" algn="l" rtl="0">
                        <a:lnSpc>
                          <a:spcPct val="100000"/>
                        </a:lnSpc>
                        <a:spcBef>
                          <a:spcPts val="0"/>
                        </a:spcBef>
                        <a:spcAft>
                          <a:spcPts val="0"/>
                        </a:spcAft>
                        <a:buNone/>
                      </a:pPr>
                      <a:r>
                        <a:rPr lang="en-IE" sz="1100" b="0" u="none" strike="noStrike" cap="none" dirty="0">
                          <a:solidFill>
                            <a:schemeClr val="dk1"/>
                          </a:solidFill>
                        </a:rPr>
                        <a:t>National Clinical Advisor &amp; Group Lead for Chronic Disease</a:t>
                      </a:r>
                      <a:endParaRPr dirty="0"/>
                    </a:p>
                  </a:txBody>
                  <a:tcPr marL="0" marR="0" marT="12700" marB="12700" anchor="ctr"/>
                </a:tc>
                <a:tc>
                  <a:txBody>
                    <a:bodyPr/>
                    <a:lstStyle/>
                    <a:p>
                      <a:pPr marL="0" marR="0" lvl="0" indent="0" algn="l" rtl="0">
                        <a:lnSpc>
                          <a:spcPct val="100000"/>
                        </a:lnSpc>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endParaRPr sz="1100" b="0" u="none" strike="noStrike" cap="none">
                        <a:solidFill>
                          <a:schemeClr val="dk1"/>
                        </a:solidFill>
                      </a:endParaRPr>
                    </a:p>
                  </a:txBody>
                  <a:tcPr marL="19050" marR="19050" marT="12700" marB="12700" anchor="ctr"/>
                </a:tc>
                <a:tc>
                  <a:txBody>
                    <a:bodyPr/>
                    <a:lstStyle/>
                    <a:p>
                      <a:pPr marL="0" marR="0" lvl="0" indent="0" algn="l" rtl="0">
                        <a:lnSpc>
                          <a:spcPct val="100000"/>
                        </a:lnSpc>
                        <a:spcBef>
                          <a:spcPts val="0"/>
                        </a:spcBef>
                        <a:spcAft>
                          <a:spcPts val="0"/>
                        </a:spcAft>
                        <a:buNone/>
                      </a:pPr>
                      <a:endParaRPr sz="1100" b="0" u="none" strike="noStrike" cap="none" dirty="0">
                        <a:solidFill>
                          <a:schemeClr val="dk1"/>
                        </a:solidFill>
                      </a:endParaRPr>
                    </a:p>
                  </a:txBody>
                  <a:tcPr marL="0" marR="0" marT="12700" marB="1270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2fb31b4a765_2_15"/>
          <p:cNvSpPr txBox="1"/>
          <p:nvPr/>
        </p:nvSpPr>
        <p:spPr>
          <a:xfrm>
            <a:off x="210850" y="1890438"/>
            <a:ext cx="5332200" cy="4351200"/>
          </a:xfrm>
          <a:prstGeom prst="rect">
            <a:avLst/>
          </a:prstGeom>
          <a:noFill/>
          <a:ln>
            <a:noFill/>
          </a:ln>
        </p:spPr>
        <p:txBody>
          <a:bodyPr spcFirstLastPara="1" wrap="square" lIns="91425" tIns="45700" rIns="91425" bIns="45700" anchor="t" anchorCtr="0">
            <a:noAutofit/>
          </a:bodyPr>
          <a:lstStyle/>
          <a:p>
            <a:pPr marL="457200" lvl="0" indent="-352425" algn="l" rtl="0">
              <a:lnSpc>
                <a:spcPct val="100000"/>
              </a:lnSpc>
              <a:spcBef>
                <a:spcPts val="0"/>
              </a:spcBef>
              <a:spcAft>
                <a:spcPts val="0"/>
              </a:spcAft>
              <a:buClr>
                <a:srgbClr val="000000"/>
              </a:buClr>
              <a:buSzPts val="1950"/>
              <a:buChar char="●"/>
            </a:pPr>
            <a:r>
              <a:rPr lang="en-IE" sz="1950">
                <a:solidFill>
                  <a:srgbClr val="000000"/>
                </a:solidFill>
              </a:rPr>
              <a:t>27/30 ICPOP teams operational</a:t>
            </a:r>
            <a:endParaRPr sz="2570">
              <a:solidFill>
                <a:srgbClr val="000000"/>
              </a:solidFill>
            </a:endParaRPr>
          </a:p>
          <a:p>
            <a:pPr marL="457200" lvl="0" indent="-352425" algn="l" rtl="0">
              <a:lnSpc>
                <a:spcPct val="100000"/>
              </a:lnSpc>
              <a:spcBef>
                <a:spcPts val="1000"/>
              </a:spcBef>
              <a:spcAft>
                <a:spcPts val="0"/>
              </a:spcAft>
              <a:buClr>
                <a:srgbClr val="000000"/>
              </a:buClr>
              <a:buSzPts val="1950"/>
              <a:buChar char="●"/>
            </a:pPr>
            <a:r>
              <a:rPr lang="en-IE" sz="1950">
                <a:solidFill>
                  <a:srgbClr val="000000"/>
                </a:solidFill>
              </a:rPr>
              <a:t>68% Clinical Frailty score 5-9</a:t>
            </a:r>
            <a:r>
              <a:rPr lang="en-IE" sz="1950"/>
              <a:t> </a:t>
            </a:r>
            <a:r>
              <a:rPr lang="en-IE" sz="1950">
                <a:solidFill>
                  <a:srgbClr val="000000"/>
                </a:solidFill>
              </a:rPr>
              <a:t>(target 55%)</a:t>
            </a:r>
            <a:endParaRPr sz="2570">
              <a:solidFill>
                <a:srgbClr val="000000"/>
              </a:solidFill>
            </a:endParaRPr>
          </a:p>
          <a:p>
            <a:pPr marL="457200" lvl="0" indent="-352425" algn="l" rtl="0">
              <a:lnSpc>
                <a:spcPct val="100000"/>
              </a:lnSpc>
              <a:spcBef>
                <a:spcPts val="1000"/>
              </a:spcBef>
              <a:spcAft>
                <a:spcPts val="0"/>
              </a:spcAft>
              <a:buClr>
                <a:srgbClr val="000000"/>
              </a:buClr>
              <a:buSzPts val="1950"/>
              <a:buChar char="●"/>
            </a:pPr>
            <a:r>
              <a:rPr lang="en-IE" sz="1950">
                <a:solidFill>
                  <a:srgbClr val="000000"/>
                </a:solidFill>
              </a:rPr>
              <a:t>142k Patient contact target 2024, 45%     on 2023 outturn of 98k </a:t>
            </a:r>
            <a:endParaRPr sz="2570">
              <a:solidFill>
                <a:srgbClr val="000000"/>
              </a:solidFill>
            </a:endParaRPr>
          </a:p>
          <a:p>
            <a:pPr marL="457200" lvl="0" indent="-352425" algn="l" rtl="0">
              <a:lnSpc>
                <a:spcPct val="100000"/>
              </a:lnSpc>
              <a:spcBef>
                <a:spcPts val="1000"/>
              </a:spcBef>
              <a:spcAft>
                <a:spcPts val="0"/>
              </a:spcAft>
              <a:buClr>
                <a:srgbClr val="000000"/>
              </a:buClr>
              <a:buSzPts val="1950"/>
              <a:buChar char="●"/>
            </a:pPr>
            <a:r>
              <a:rPr lang="en-IE" sz="1950">
                <a:solidFill>
                  <a:srgbClr val="000000"/>
                </a:solidFill>
              </a:rPr>
              <a:t>76k patient contacts Jan-July ‘24</a:t>
            </a:r>
            <a:r>
              <a:rPr lang="en-IE" sz="1950"/>
              <a:t>, </a:t>
            </a:r>
            <a:r>
              <a:rPr lang="en-IE" sz="1950">
                <a:solidFill>
                  <a:srgbClr val="000000"/>
                </a:solidFill>
              </a:rPr>
              <a:t>58%     on ‘23</a:t>
            </a:r>
            <a:endParaRPr sz="2570">
              <a:solidFill>
                <a:srgbClr val="000000"/>
              </a:solidFill>
            </a:endParaRPr>
          </a:p>
          <a:p>
            <a:pPr marL="457200" lvl="0" indent="-352425" algn="l" rtl="0">
              <a:lnSpc>
                <a:spcPct val="100000"/>
              </a:lnSpc>
              <a:spcBef>
                <a:spcPts val="1000"/>
              </a:spcBef>
              <a:spcAft>
                <a:spcPts val="0"/>
              </a:spcAft>
              <a:buClr>
                <a:srgbClr val="000000"/>
              </a:buClr>
              <a:buSzPts val="1950"/>
              <a:buChar char="●"/>
            </a:pPr>
            <a:r>
              <a:rPr lang="en-IE" sz="1950">
                <a:solidFill>
                  <a:srgbClr val="000000"/>
                </a:solidFill>
              </a:rPr>
              <a:t>9,552 GP Healthlink referrals accepted Jan-July ‘24</a:t>
            </a:r>
            <a:endParaRPr sz="2570">
              <a:solidFill>
                <a:srgbClr val="000000"/>
              </a:solidFill>
            </a:endParaRPr>
          </a:p>
          <a:p>
            <a:pPr marL="457200" lvl="0" indent="-352425" algn="l" rtl="0">
              <a:lnSpc>
                <a:spcPct val="100000"/>
              </a:lnSpc>
              <a:spcBef>
                <a:spcPts val="1000"/>
              </a:spcBef>
              <a:spcAft>
                <a:spcPts val="0"/>
              </a:spcAft>
              <a:buClr>
                <a:srgbClr val="000000"/>
              </a:buClr>
              <a:buSzPts val="1950"/>
              <a:buChar char="●"/>
            </a:pPr>
            <a:r>
              <a:rPr lang="en-IE" sz="1950">
                <a:solidFill>
                  <a:srgbClr val="000000"/>
                </a:solidFill>
              </a:rPr>
              <a:t>79% discharged home with only 6% admitted to acute hospitals</a:t>
            </a:r>
            <a:endParaRPr sz="2570">
              <a:solidFill>
                <a:srgbClr val="000000"/>
              </a:solidFill>
            </a:endParaRPr>
          </a:p>
          <a:p>
            <a:pPr marL="457200" lvl="0" indent="-352425" algn="l" rtl="0">
              <a:lnSpc>
                <a:spcPct val="100000"/>
              </a:lnSpc>
              <a:spcBef>
                <a:spcPts val="1000"/>
              </a:spcBef>
              <a:spcAft>
                <a:spcPts val="1000"/>
              </a:spcAft>
              <a:buClr>
                <a:srgbClr val="000000"/>
              </a:buClr>
              <a:buSzPts val="1950"/>
              <a:buChar char="●"/>
            </a:pPr>
            <a:r>
              <a:rPr lang="en-IE" sz="1950">
                <a:solidFill>
                  <a:srgbClr val="000000"/>
                </a:solidFill>
              </a:rPr>
              <a:t>10% reviewed same day/ next day of referral (target 10%)</a:t>
            </a:r>
            <a:endParaRPr sz="1950">
              <a:solidFill>
                <a:srgbClr val="000000"/>
              </a:solidFill>
            </a:endParaRPr>
          </a:p>
        </p:txBody>
      </p:sp>
      <p:sp>
        <p:nvSpPr>
          <p:cNvPr id="511" name="Google Shape;511;g2fb31b4a765_2_15"/>
          <p:cNvSpPr txBox="1">
            <a:spLocks noGrp="1"/>
          </p:cNvSpPr>
          <p:nvPr>
            <p:ph type="body" idx="1"/>
          </p:nvPr>
        </p:nvSpPr>
        <p:spPr>
          <a:xfrm>
            <a:off x="1269950" y="234175"/>
            <a:ext cx="102810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Integrated Care Programme for Older People (ICPOP)</a:t>
            </a:r>
            <a:endParaRPr sz="3800"/>
          </a:p>
          <a:p>
            <a:pPr marL="0" lvl="0" indent="0" algn="l" rtl="0">
              <a:spcBef>
                <a:spcPts val="1000"/>
              </a:spcBef>
              <a:spcAft>
                <a:spcPts val="0"/>
              </a:spcAft>
              <a:buNone/>
            </a:pPr>
            <a:r>
              <a:rPr lang="en-IE" sz="2500" b="0" i="1"/>
              <a:t>What has been delivered?</a:t>
            </a:r>
            <a:endParaRPr sz="2500" b="0" i="1"/>
          </a:p>
        </p:txBody>
      </p:sp>
      <p:grpSp>
        <p:nvGrpSpPr>
          <p:cNvPr id="512" name="Google Shape;512;g2fb31b4a765_2_15"/>
          <p:cNvGrpSpPr/>
          <p:nvPr/>
        </p:nvGrpSpPr>
        <p:grpSpPr>
          <a:xfrm>
            <a:off x="5471931" y="1246327"/>
            <a:ext cx="6720078" cy="4913975"/>
            <a:chOff x="4566424" y="1200973"/>
            <a:chExt cx="7455984" cy="4913975"/>
          </a:xfrm>
        </p:grpSpPr>
        <p:pic>
          <p:nvPicPr>
            <p:cNvPr id="513" name="Google Shape;513;g2fb31b4a765_2_15"/>
            <p:cNvPicPr preferRelativeResize="0"/>
            <p:nvPr/>
          </p:nvPicPr>
          <p:blipFill rotWithShape="1">
            <a:blip r:embed="rId3">
              <a:alphaModFix/>
            </a:blip>
            <a:srcRect/>
            <a:stretch/>
          </p:blipFill>
          <p:spPr>
            <a:xfrm>
              <a:off x="4912112" y="1200973"/>
              <a:ext cx="7110296" cy="4913975"/>
            </a:xfrm>
            <a:prstGeom prst="rect">
              <a:avLst/>
            </a:prstGeom>
            <a:noFill/>
            <a:ln>
              <a:noFill/>
            </a:ln>
          </p:spPr>
        </p:pic>
        <p:sp>
          <p:nvSpPr>
            <p:cNvPr id="514" name="Google Shape;514;g2fb31b4a765_2_15"/>
            <p:cNvSpPr txBox="1"/>
            <p:nvPr/>
          </p:nvSpPr>
          <p:spPr>
            <a:xfrm>
              <a:off x="4566424" y="1226634"/>
              <a:ext cx="33954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g2fb31b4a765_2_15"/>
          <p:cNvSpPr/>
          <p:nvPr/>
        </p:nvSpPr>
        <p:spPr>
          <a:xfrm>
            <a:off x="5051077" y="2717013"/>
            <a:ext cx="239700" cy="340200"/>
          </a:xfrm>
          <a:prstGeom prst="upArrow">
            <a:avLst>
              <a:gd name="adj1" fmla="val 50000"/>
              <a:gd name="adj2" fmla="val 50000"/>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g2fb31b4a765_2_15"/>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5</a:t>
            </a:fld>
            <a:endParaRPr sz="1300" b="1" i="0" u="none" strike="noStrike" cap="none">
              <a:solidFill>
                <a:srgbClr val="FFFFFF"/>
              </a:solidFill>
              <a:latin typeface="Arial"/>
              <a:ea typeface="Arial"/>
              <a:cs typeface="Arial"/>
              <a:sym typeface="Arial"/>
            </a:endParaRPr>
          </a:p>
        </p:txBody>
      </p:sp>
      <p:sp>
        <p:nvSpPr>
          <p:cNvPr id="517" name="Google Shape;517;g2fb31b4a765_2_15"/>
          <p:cNvSpPr/>
          <p:nvPr/>
        </p:nvSpPr>
        <p:spPr>
          <a:xfrm>
            <a:off x="5051076" y="3424848"/>
            <a:ext cx="239700" cy="340200"/>
          </a:xfrm>
          <a:prstGeom prst="upArrow">
            <a:avLst>
              <a:gd name="adj1" fmla="val 50000"/>
              <a:gd name="adj2" fmla="val 50000"/>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fb31b4a765_2_36"/>
          <p:cNvSpPr txBox="1"/>
          <p:nvPr/>
        </p:nvSpPr>
        <p:spPr>
          <a:xfrm>
            <a:off x="130150" y="1699175"/>
            <a:ext cx="5957100" cy="4716900"/>
          </a:xfrm>
          <a:prstGeom prst="rect">
            <a:avLst/>
          </a:prstGeom>
          <a:noFill/>
          <a:ln>
            <a:noFill/>
          </a:ln>
        </p:spPr>
        <p:txBody>
          <a:bodyPr spcFirstLastPara="1" wrap="square" lIns="91425" tIns="45700" rIns="91425" bIns="45700" anchor="t" anchorCtr="0">
            <a:noAutofit/>
          </a:bodyPr>
          <a:lstStyle/>
          <a:p>
            <a:pPr marL="228600" lvl="0" indent="-241300" algn="l" rtl="0">
              <a:lnSpc>
                <a:spcPct val="80000"/>
              </a:lnSpc>
              <a:spcBef>
                <a:spcPts val="0"/>
              </a:spcBef>
              <a:spcAft>
                <a:spcPts val="0"/>
              </a:spcAft>
              <a:buClr>
                <a:srgbClr val="000000"/>
              </a:buClr>
              <a:buSzPts val="1900"/>
              <a:buChar char="•"/>
            </a:pPr>
            <a:r>
              <a:rPr lang="en-IE" sz="1900">
                <a:solidFill>
                  <a:srgbClr val="000000"/>
                </a:solidFill>
              </a:rPr>
              <a:t>26/30 Teams Operational</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95% GPs have signed up to CDM Programme</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92% patients with CD have their care provided in General Practice</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3</a:t>
            </a:r>
            <a:r>
              <a:rPr lang="en-IE" sz="1900"/>
              <a:t>20</a:t>
            </a:r>
            <a:r>
              <a:rPr lang="en-IE" sz="1900">
                <a:solidFill>
                  <a:srgbClr val="000000"/>
                </a:solidFill>
              </a:rPr>
              <a:t>k patient reviews in General Practice</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229k Patient contact target 2024 51%     on 2023 outturn of 150k</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197k patient contacts Jan – July ’24 </a:t>
            </a:r>
            <a:endParaRPr sz="1900">
              <a:solidFill>
                <a:srgbClr val="000000"/>
              </a:solidFill>
            </a:endParaRPr>
          </a:p>
          <a:p>
            <a:pPr marL="0" lvl="0" indent="0" algn="l" rtl="0">
              <a:lnSpc>
                <a:spcPct val="80000"/>
              </a:lnSpc>
              <a:spcBef>
                <a:spcPts val="1000"/>
              </a:spcBef>
              <a:spcAft>
                <a:spcPts val="0"/>
              </a:spcAft>
              <a:buSzPts val="935"/>
              <a:buNone/>
            </a:pPr>
            <a:r>
              <a:rPr lang="en-IE" sz="1900">
                <a:solidFill>
                  <a:srgbClr val="000000"/>
                </a:solidFill>
              </a:rPr>
              <a:t>        180%     on </a:t>
            </a:r>
            <a:r>
              <a:rPr lang="en-IE" sz="1900"/>
              <a:t>20</a:t>
            </a:r>
            <a:r>
              <a:rPr lang="en-IE" sz="1900">
                <a:solidFill>
                  <a:srgbClr val="000000"/>
                </a:solidFill>
              </a:rPr>
              <a:t>23</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16% reduction in CD hospital admissions across 2019 – 2023 v 3.5% for all medical admissions</a:t>
            </a:r>
            <a:endParaRPr sz="1900">
              <a:solidFill>
                <a:srgbClr val="000000"/>
              </a:solidFill>
            </a:endParaRPr>
          </a:p>
          <a:p>
            <a:pPr marL="228600" lvl="0" indent="-241300" algn="l" rtl="0">
              <a:lnSpc>
                <a:spcPct val="80000"/>
              </a:lnSpc>
              <a:spcBef>
                <a:spcPts val="1000"/>
              </a:spcBef>
              <a:spcAft>
                <a:spcPts val="0"/>
              </a:spcAft>
              <a:buClr>
                <a:srgbClr val="000000"/>
              </a:buClr>
              <a:buSzPts val="1900"/>
              <a:buChar char="•"/>
            </a:pPr>
            <a:r>
              <a:rPr lang="en-IE" sz="1900">
                <a:solidFill>
                  <a:srgbClr val="000000"/>
                </a:solidFill>
              </a:rPr>
              <a:t>30 day &amp; 90 day </a:t>
            </a:r>
            <a:r>
              <a:rPr lang="en-IE" sz="1900"/>
              <a:t>readmission</a:t>
            </a:r>
            <a:r>
              <a:rPr lang="en-IE" sz="1900">
                <a:solidFill>
                  <a:srgbClr val="000000"/>
                </a:solidFill>
              </a:rPr>
              <a:t> rates per 100k population for CD reduced by 24% &amp; 23% respectively v 5% &amp; 7% for all medical re-admissions</a:t>
            </a:r>
            <a:endParaRPr sz="1900">
              <a:solidFill>
                <a:srgbClr val="000000"/>
              </a:solidFill>
            </a:endParaRPr>
          </a:p>
          <a:p>
            <a:pPr marL="0" lvl="0" indent="0" algn="l" rtl="0">
              <a:lnSpc>
                <a:spcPct val="80000"/>
              </a:lnSpc>
              <a:spcBef>
                <a:spcPts val="1000"/>
              </a:spcBef>
              <a:spcAft>
                <a:spcPts val="0"/>
              </a:spcAft>
              <a:buSzPts val="935"/>
              <a:buNone/>
            </a:pPr>
            <a:endParaRPr sz="1900">
              <a:solidFill>
                <a:srgbClr val="000000"/>
              </a:solidFill>
            </a:endParaRPr>
          </a:p>
        </p:txBody>
      </p:sp>
      <p:sp>
        <p:nvSpPr>
          <p:cNvPr id="524" name="Google Shape;524;g2fb31b4a765_2_36"/>
          <p:cNvSpPr txBox="1">
            <a:spLocks noGrp="1"/>
          </p:cNvSpPr>
          <p:nvPr>
            <p:ph type="body" idx="1"/>
          </p:nvPr>
        </p:nvSpPr>
        <p:spPr>
          <a:xfrm>
            <a:off x="1269950" y="75477"/>
            <a:ext cx="107526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Integrated Care Programme for Chronic Disease (ICPCD)</a:t>
            </a:r>
            <a:endParaRPr sz="3800"/>
          </a:p>
          <a:p>
            <a:pPr marL="0" lvl="0" indent="0" algn="l" rtl="0">
              <a:spcBef>
                <a:spcPts val="1000"/>
              </a:spcBef>
              <a:spcAft>
                <a:spcPts val="0"/>
              </a:spcAft>
              <a:buNone/>
            </a:pPr>
            <a:r>
              <a:rPr lang="en-IE" sz="2500" b="0" i="1"/>
              <a:t>What has been delivered?</a:t>
            </a:r>
            <a:endParaRPr sz="2500" b="0" i="1"/>
          </a:p>
        </p:txBody>
      </p:sp>
      <p:grpSp>
        <p:nvGrpSpPr>
          <p:cNvPr id="525" name="Google Shape;525;g2fb31b4a765_2_36"/>
          <p:cNvGrpSpPr/>
          <p:nvPr/>
        </p:nvGrpSpPr>
        <p:grpSpPr>
          <a:xfrm>
            <a:off x="5916853" y="1314887"/>
            <a:ext cx="6105705" cy="4629947"/>
            <a:chOff x="4566424" y="1200973"/>
            <a:chExt cx="7455984" cy="4913975"/>
          </a:xfrm>
        </p:grpSpPr>
        <p:pic>
          <p:nvPicPr>
            <p:cNvPr id="526" name="Google Shape;526;g2fb31b4a765_2_36"/>
            <p:cNvPicPr preferRelativeResize="0"/>
            <p:nvPr/>
          </p:nvPicPr>
          <p:blipFill rotWithShape="1">
            <a:blip r:embed="rId3">
              <a:alphaModFix/>
            </a:blip>
            <a:srcRect/>
            <a:stretch/>
          </p:blipFill>
          <p:spPr>
            <a:xfrm>
              <a:off x="4912112" y="1200973"/>
              <a:ext cx="7110296" cy="4913975"/>
            </a:xfrm>
            <a:prstGeom prst="rect">
              <a:avLst/>
            </a:prstGeom>
            <a:noFill/>
            <a:ln>
              <a:noFill/>
            </a:ln>
          </p:spPr>
        </p:pic>
        <p:sp>
          <p:nvSpPr>
            <p:cNvPr id="527" name="Google Shape;527;g2fb31b4a765_2_36"/>
            <p:cNvSpPr txBox="1"/>
            <p:nvPr/>
          </p:nvSpPr>
          <p:spPr>
            <a:xfrm>
              <a:off x="4566424" y="1226634"/>
              <a:ext cx="3395400" cy="392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28" name="Google Shape;528;g2fb31b4a765_2_36"/>
          <p:cNvSpPr/>
          <p:nvPr/>
        </p:nvSpPr>
        <p:spPr>
          <a:xfrm>
            <a:off x="1439710" y="4288780"/>
            <a:ext cx="239700" cy="340200"/>
          </a:xfrm>
          <a:prstGeom prst="upArrow">
            <a:avLst>
              <a:gd name="adj1" fmla="val 50000"/>
              <a:gd name="adj2" fmla="val 50000"/>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g2fb31b4a765_2_36"/>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6</a:t>
            </a:fld>
            <a:endParaRPr sz="1300" b="1" i="0" u="none" strike="noStrike" cap="none">
              <a:solidFill>
                <a:srgbClr val="FFFFFF"/>
              </a:solidFill>
              <a:latin typeface="Arial"/>
              <a:ea typeface="Arial"/>
              <a:cs typeface="Arial"/>
              <a:sym typeface="Arial"/>
            </a:endParaRPr>
          </a:p>
        </p:txBody>
      </p:sp>
      <p:sp>
        <p:nvSpPr>
          <p:cNvPr id="530" name="Google Shape;530;g2fb31b4a765_2_36"/>
          <p:cNvSpPr/>
          <p:nvPr/>
        </p:nvSpPr>
        <p:spPr>
          <a:xfrm>
            <a:off x="4528056" y="3341602"/>
            <a:ext cx="239700" cy="340200"/>
          </a:xfrm>
          <a:prstGeom prst="upArrow">
            <a:avLst>
              <a:gd name="adj1" fmla="val 50000"/>
              <a:gd name="adj2" fmla="val 50000"/>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fb31b4a765_2_47"/>
          <p:cNvSpPr txBox="1">
            <a:spLocks noGrp="1"/>
          </p:cNvSpPr>
          <p:nvPr>
            <p:ph type="body" idx="1"/>
          </p:nvPr>
        </p:nvSpPr>
        <p:spPr>
          <a:xfrm>
            <a:off x="1240500" y="290802"/>
            <a:ext cx="105303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a:t>Voluntary Supports and the ECC Model - ALONE</a:t>
            </a:r>
            <a:endParaRPr/>
          </a:p>
        </p:txBody>
      </p:sp>
      <p:sp>
        <p:nvSpPr>
          <p:cNvPr id="537" name="Google Shape;537;g2fb31b4a765_2_47"/>
          <p:cNvSpPr/>
          <p:nvPr/>
        </p:nvSpPr>
        <p:spPr>
          <a:xfrm>
            <a:off x="324000" y="5123675"/>
            <a:ext cx="11446800" cy="1292400"/>
          </a:xfrm>
          <a:prstGeom prst="rect">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en-IE" sz="1300" b="1" i="0" u="none" strike="noStrike" cap="none">
                <a:solidFill>
                  <a:schemeClr val="accent1"/>
                </a:solidFill>
                <a:latin typeface="Arial"/>
                <a:ea typeface="Arial"/>
                <a:cs typeface="Arial"/>
                <a:sym typeface="Arial"/>
              </a:rPr>
              <a:t>ALONE and the ECC Model:</a:t>
            </a:r>
            <a:endParaRPr sz="1300" b="1" i="0" u="none" strike="noStrike" cap="none">
              <a:solidFill>
                <a:schemeClr val="accent1"/>
              </a:solidFill>
              <a:latin typeface="Arial"/>
              <a:ea typeface="Arial"/>
              <a:cs typeface="Arial"/>
              <a:sym typeface="Arial"/>
            </a:endParaRPr>
          </a:p>
          <a:p>
            <a:pPr marL="457200" marR="0" lvl="0" indent="-311150" algn="just" rtl="0">
              <a:lnSpc>
                <a:spcPct val="100000"/>
              </a:lnSpc>
              <a:spcBef>
                <a:spcPts val="0"/>
              </a:spcBef>
              <a:spcAft>
                <a:spcPts val="0"/>
              </a:spcAft>
              <a:buClr>
                <a:schemeClr val="dk1"/>
              </a:buClr>
              <a:buSzPts val="1300"/>
              <a:buFont typeface="Arial"/>
              <a:buChar char="●"/>
            </a:pPr>
            <a:r>
              <a:rPr lang="en-IE" sz="1300" b="0" i="0" u="none" strike="noStrike" cap="none">
                <a:solidFill>
                  <a:schemeClr val="dk1"/>
                </a:solidFill>
                <a:latin typeface="Arial"/>
                <a:ea typeface="Arial"/>
                <a:cs typeface="Arial"/>
                <a:sym typeface="Arial"/>
              </a:rPr>
              <a:t>ALONE’s support coordination builds the capacity of community services in collaboration with the Community Healthcare Networks to coordinate access to all services including social care, health, local and government services facilitating an integrated system enabled by information and technological supports. ALONE currently supports over </a:t>
            </a:r>
            <a:r>
              <a:rPr lang="en-IE" sz="1300" b="1" i="0" u="none" strike="noStrike" cap="none">
                <a:solidFill>
                  <a:schemeClr val="dk1"/>
                </a:solidFill>
                <a:latin typeface="Arial"/>
                <a:ea typeface="Arial"/>
                <a:cs typeface="Arial"/>
                <a:sym typeface="Arial"/>
              </a:rPr>
              <a:t>71 services and organisations nationally.</a:t>
            </a:r>
            <a:r>
              <a:rPr lang="en-IE" sz="1300" b="0" i="0" u="none" strike="noStrike" cap="none">
                <a:solidFill>
                  <a:schemeClr val="dk1"/>
                </a:solidFill>
                <a:latin typeface="Arial"/>
                <a:ea typeface="Arial"/>
                <a:cs typeface="Arial"/>
                <a:sym typeface="Arial"/>
              </a:rPr>
              <a:t> Further to this, Telephone Support and Befriending Coordinators have a presence in each CHO Hub.</a:t>
            </a:r>
            <a:endParaRPr sz="1300" b="0" i="0" u="none" strike="noStrike" cap="none">
              <a:solidFill>
                <a:schemeClr val="dk1"/>
              </a:solidFill>
              <a:latin typeface="Arial"/>
              <a:ea typeface="Arial"/>
              <a:cs typeface="Arial"/>
              <a:sym typeface="Arial"/>
            </a:endParaRPr>
          </a:p>
        </p:txBody>
      </p:sp>
      <p:sp>
        <p:nvSpPr>
          <p:cNvPr id="538" name="Google Shape;538;g2fb31b4a765_2_47"/>
          <p:cNvSpPr txBox="1"/>
          <p:nvPr/>
        </p:nvSpPr>
        <p:spPr>
          <a:xfrm>
            <a:off x="324000" y="1620000"/>
            <a:ext cx="11200500" cy="5694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250"/>
              <a:buFont typeface="Arial"/>
              <a:buNone/>
            </a:pPr>
            <a:r>
              <a:rPr lang="en-IE" sz="1250" b="0" i="0" u="none" strike="noStrike" cap="none">
                <a:solidFill>
                  <a:schemeClr val="dk1"/>
                </a:solidFill>
                <a:latin typeface="Arial"/>
                <a:ea typeface="Arial"/>
                <a:cs typeface="Arial"/>
                <a:sym typeface="Arial"/>
              </a:rPr>
              <a:t>The HSE has partnered with ALONE as part of the roll-out of the ECC Programme, in-line with Sláintecare. The focus of the Programme is to develop an integrated model to deliver quality-approved </a:t>
            </a:r>
            <a:r>
              <a:rPr lang="en-IE" sz="1250" b="1" i="0" u="none" strike="noStrike" cap="none">
                <a:solidFill>
                  <a:schemeClr val="dk1"/>
                </a:solidFill>
                <a:latin typeface="Arial"/>
                <a:ea typeface="Arial"/>
                <a:cs typeface="Arial"/>
                <a:sym typeface="Arial"/>
              </a:rPr>
              <a:t>support coordination, visitation support and befriending driven by assistive technology.</a:t>
            </a:r>
            <a:endParaRPr sz="1250" b="0" i="0" u="none" strike="noStrike" cap="none">
              <a:solidFill>
                <a:schemeClr val="dk1"/>
              </a:solidFill>
              <a:latin typeface="Arial"/>
              <a:ea typeface="Arial"/>
              <a:cs typeface="Arial"/>
              <a:sym typeface="Arial"/>
            </a:endParaRPr>
          </a:p>
        </p:txBody>
      </p:sp>
      <p:sp>
        <p:nvSpPr>
          <p:cNvPr id="539" name="Google Shape;539;g2fb31b4a765_2_47"/>
          <p:cNvSpPr/>
          <p:nvPr/>
        </p:nvSpPr>
        <p:spPr>
          <a:xfrm>
            <a:off x="339300" y="974850"/>
            <a:ext cx="11513400" cy="714000"/>
          </a:xfrm>
          <a:prstGeom prst="round2DiagRect">
            <a:avLst>
              <a:gd name="adj1" fmla="val 16667"/>
              <a:gd name="adj2" fmla="val 0"/>
            </a:avLst>
          </a:prstGeom>
          <a:solidFill>
            <a:srgbClr val="0058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IE" sz="1300" b="1" i="0" u="none" strike="noStrike" cap="none">
                <a:solidFill>
                  <a:schemeClr val="lt1"/>
                </a:solidFill>
                <a:latin typeface="Arial"/>
                <a:ea typeface="Arial"/>
                <a:cs typeface="Arial"/>
                <a:sym typeface="Arial"/>
              </a:rPr>
              <a:t>Local community and voluntary involvement is crucial to the ECC Model. These supports link with formal and informal carer supports through the voluntary and statutory sectors, providing an invaluable role as “community connectors”. The identification of voluntary supports in the ECC Business Case is testament to their integral contribution to the ongoing implementation and development of the ECC Model.</a:t>
            </a:r>
            <a:endParaRPr sz="1300" b="1" i="0" u="none" strike="noStrike" cap="none">
              <a:solidFill>
                <a:schemeClr val="lt1"/>
              </a:solidFill>
              <a:latin typeface="Arial"/>
              <a:ea typeface="Arial"/>
              <a:cs typeface="Arial"/>
              <a:sym typeface="Arial"/>
            </a:endParaRPr>
          </a:p>
        </p:txBody>
      </p:sp>
      <p:grpSp>
        <p:nvGrpSpPr>
          <p:cNvPr id="540" name="Google Shape;540;g2fb31b4a765_2_47"/>
          <p:cNvGrpSpPr/>
          <p:nvPr/>
        </p:nvGrpSpPr>
        <p:grpSpPr>
          <a:xfrm>
            <a:off x="1604917" y="2142569"/>
            <a:ext cx="6318968" cy="2841250"/>
            <a:chOff x="-2925824" y="-144540"/>
            <a:chExt cx="7357904" cy="3577500"/>
          </a:xfrm>
        </p:grpSpPr>
        <p:sp>
          <p:nvSpPr>
            <p:cNvPr id="541" name="Google Shape;541;g2fb31b4a765_2_47"/>
            <p:cNvSpPr/>
            <p:nvPr/>
          </p:nvSpPr>
          <p:spPr>
            <a:xfrm>
              <a:off x="-2925824" y="-144540"/>
              <a:ext cx="7357800" cy="357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g2fb31b4a765_2_47"/>
            <p:cNvPicPr preferRelativeResize="0"/>
            <p:nvPr/>
          </p:nvPicPr>
          <p:blipFill rotWithShape="1">
            <a:blip r:embed="rId3">
              <a:alphaModFix/>
            </a:blip>
            <a:srcRect/>
            <a:stretch/>
          </p:blipFill>
          <p:spPr>
            <a:xfrm>
              <a:off x="-2925792" y="-144540"/>
              <a:ext cx="7357872" cy="2252471"/>
            </a:xfrm>
            <a:prstGeom prst="rect">
              <a:avLst/>
            </a:prstGeom>
            <a:noFill/>
            <a:ln>
              <a:noFill/>
            </a:ln>
          </p:spPr>
        </p:pic>
        <p:pic>
          <p:nvPicPr>
            <p:cNvPr id="543" name="Google Shape;543;g2fb31b4a765_2_47"/>
            <p:cNvPicPr preferRelativeResize="0"/>
            <p:nvPr/>
          </p:nvPicPr>
          <p:blipFill rotWithShape="1">
            <a:blip r:embed="rId4">
              <a:alphaModFix/>
            </a:blip>
            <a:srcRect/>
            <a:stretch/>
          </p:blipFill>
          <p:spPr>
            <a:xfrm>
              <a:off x="-2925824" y="2137120"/>
              <a:ext cx="7357872" cy="1295712"/>
            </a:xfrm>
            <a:prstGeom prst="rect">
              <a:avLst/>
            </a:prstGeom>
            <a:noFill/>
            <a:ln>
              <a:noFill/>
            </a:ln>
          </p:spPr>
        </p:pic>
      </p:grpSp>
      <p:sp>
        <p:nvSpPr>
          <p:cNvPr id="544" name="Google Shape;544;g2fb31b4a765_2_47"/>
          <p:cNvSpPr txBox="1"/>
          <p:nvPr/>
        </p:nvSpPr>
        <p:spPr>
          <a:xfrm>
            <a:off x="9027600" y="2156500"/>
            <a:ext cx="2743200" cy="2813400"/>
          </a:xfrm>
          <a:prstGeom prst="rect">
            <a:avLst/>
          </a:prstGeom>
          <a:solidFill>
            <a:srgbClr val="FFF6DB"/>
          </a:solidFill>
          <a:ln w="9525" cap="flat" cmpd="sng">
            <a:solidFill>
              <a:srgbClr val="BFBFB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IE" sz="1200" b="1" i="0" u="none" strike="noStrike" cap="none">
                <a:solidFill>
                  <a:srgbClr val="000000"/>
                </a:solidFill>
                <a:latin typeface="Arial"/>
                <a:ea typeface="Arial"/>
                <a:cs typeface="Arial"/>
                <a:sym typeface="Arial"/>
              </a:rPr>
              <a:t>124 WTE ALONE Staff</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IE" sz="1200" b="0" i="0" u="none" strike="noStrike" cap="none">
                <a:solidFill>
                  <a:srgbClr val="000000"/>
                </a:solidFill>
                <a:latin typeface="Arial"/>
                <a:ea typeface="Arial"/>
                <a:cs typeface="Arial"/>
                <a:sym typeface="Arial"/>
              </a:rPr>
              <a:t>have been funded through ECC and are now in place, including:</a:t>
            </a:r>
            <a:endParaRPr sz="12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IE" sz="1200" b="1" i="0" u="none" strike="noStrike" cap="none">
                <a:solidFill>
                  <a:srgbClr val="000000"/>
                </a:solidFill>
                <a:latin typeface="Arial"/>
                <a:ea typeface="Arial"/>
                <a:cs typeface="Arial"/>
                <a:sym typeface="Arial"/>
              </a:rPr>
              <a:t>88 WTE</a:t>
            </a:r>
            <a:r>
              <a:rPr lang="en-IE" sz="1200" b="0" i="0" u="none" strike="noStrike" cap="none">
                <a:solidFill>
                  <a:srgbClr val="000000"/>
                </a:solidFill>
                <a:latin typeface="Arial"/>
                <a:ea typeface="Arial"/>
                <a:cs typeface="Arial"/>
                <a:sym typeface="Arial"/>
              </a:rPr>
              <a:t> Support coordinators</a:t>
            </a:r>
            <a:endParaRPr sz="12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IE" sz="1200" b="1" i="0" u="none" strike="noStrike" cap="none">
                <a:solidFill>
                  <a:srgbClr val="000000"/>
                </a:solidFill>
                <a:latin typeface="Arial"/>
                <a:ea typeface="Arial"/>
                <a:cs typeface="Arial"/>
                <a:sym typeface="Arial"/>
              </a:rPr>
              <a:t>8</a:t>
            </a:r>
            <a:r>
              <a:rPr lang="en-IE" sz="1200" b="0" i="0" u="none" strike="noStrike" cap="none">
                <a:solidFill>
                  <a:srgbClr val="000000"/>
                </a:solidFill>
                <a:latin typeface="Arial"/>
                <a:ea typeface="Arial"/>
                <a:cs typeface="Arial"/>
                <a:sym typeface="Arial"/>
              </a:rPr>
              <a:t> Telephone Support and Befriending coordinators</a:t>
            </a:r>
            <a:endParaRPr sz="12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IE" sz="1200" b="1" i="0" u="none" strike="noStrike" cap="none">
                <a:solidFill>
                  <a:srgbClr val="000000"/>
                </a:solidFill>
                <a:latin typeface="Arial"/>
                <a:ea typeface="Arial"/>
                <a:cs typeface="Arial"/>
                <a:sym typeface="Arial"/>
              </a:rPr>
              <a:t>6 WTE</a:t>
            </a:r>
            <a:r>
              <a:rPr lang="en-IE" sz="1200" b="0" i="0" u="none" strike="noStrike" cap="none">
                <a:solidFill>
                  <a:srgbClr val="000000"/>
                </a:solidFill>
                <a:latin typeface="Arial"/>
                <a:ea typeface="Arial"/>
                <a:cs typeface="Arial"/>
                <a:sym typeface="Arial"/>
              </a:rPr>
              <a:t> Service Managers</a:t>
            </a:r>
            <a:endParaRPr sz="12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IE" sz="1200" b="1" i="0" u="none" strike="noStrike" cap="none">
                <a:solidFill>
                  <a:srgbClr val="000000"/>
                </a:solidFill>
                <a:latin typeface="Arial"/>
                <a:ea typeface="Arial"/>
                <a:cs typeface="Arial"/>
                <a:sym typeface="Arial"/>
              </a:rPr>
              <a:t>15 WTE</a:t>
            </a:r>
            <a:r>
              <a:rPr lang="en-IE" sz="1200" b="0" i="0" u="none" strike="noStrike" cap="none">
                <a:solidFill>
                  <a:srgbClr val="000000"/>
                </a:solidFill>
                <a:latin typeface="Arial"/>
                <a:ea typeface="Arial"/>
                <a:cs typeface="Arial"/>
                <a:sym typeface="Arial"/>
              </a:rPr>
              <a:t> Volunteer support coordinators</a:t>
            </a:r>
            <a:endParaRPr sz="12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IE" sz="1200" b="1" i="0" u="none" strike="noStrike" cap="none">
                <a:solidFill>
                  <a:srgbClr val="000000"/>
                </a:solidFill>
                <a:latin typeface="Arial"/>
                <a:ea typeface="Arial"/>
                <a:cs typeface="Arial"/>
                <a:sym typeface="Arial"/>
              </a:rPr>
              <a:t>5 WTE</a:t>
            </a:r>
            <a:r>
              <a:rPr lang="en-IE" sz="1200" b="0" i="0" u="none" strike="noStrike" cap="none">
                <a:solidFill>
                  <a:srgbClr val="000000"/>
                </a:solidFill>
                <a:latin typeface="Arial"/>
                <a:ea typeface="Arial"/>
                <a:cs typeface="Arial"/>
                <a:sym typeface="Arial"/>
              </a:rPr>
              <a:t> Technical Engagement Officers</a:t>
            </a:r>
            <a:endParaRPr sz="12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IE" sz="1200" b="1" i="0" u="none" strike="noStrike" cap="none">
                <a:solidFill>
                  <a:srgbClr val="000000"/>
                </a:solidFill>
                <a:latin typeface="Arial"/>
                <a:ea typeface="Arial"/>
                <a:cs typeface="Arial"/>
                <a:sym typeface="Arial"/>
              </a:rPr>
              <a:t>5 WTE</a:t>
            </a:r>
            <a:r>
              <a:rPr lang="en-IE" sz="1200" b="0" i="0" u="none" strike="noStrike" cap="none">
                <a:solidFill>
                  <a:srgbClr val="000000"/>
                </a:solidFill>
                <a:latin typeface="Arial"/>
                <a:ea typeface="Arial"/>
                <a:cs typeface="Arial"/>
                <a:sym typeface="Arial"/>
              </a:rPr>
              <a:t> ICT / Analytics / R&amp;D and Evaluation resources</a:t>
            </a:r>
            <a:endParaRPr sz="1200" b="0" i="0" u="none" strike="noStrike" cap="none">
              <a:solidFill>
                <a:srgbClr val="000000"/>
              </a:solidFill>
              <a:latin typeface="Arial"/>
              <a:ea typeface="Arial"/>
              <a:cs typeface="Arial"/>
              <a:sym typeface="Arial"/>
            </a:endParaRPr>
          </a:p>
        </p:txBody>
      </p:sp>
      <p:sp>
        <p:nvSpPr>
          <p:cNvPr id="545" name="Google Shape;545;g2fb31b4a765_2_47"/>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7</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fb31b4a765_2_63"/>
          <p:cNvSpPr txBox="1">
            <a:spLocks noGrp="1"/>
          </p:cNvSpPr>
          <p:nvPr>
            <p:ph type="body" idx="1"/>
          </p:nvPr>
        </p:nvSpPr>
        <p:spPr>
          <a:xfrm>
            <a:off x="1240500" y="166112"/>
            <a:ext cx="105303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Enhanced Community Care</a:t>
            </a:r>
            <a:endParaRPr sz="3800"/>
          </a:p>
          <a:p>
            <a:pPr marL="0" lvl="0" indent="0" algn="l" rtl="0">
              <a:spcBef>
                <a:spcPts val="1000"/>
              </a:spcBef>
              <a:spcAft>
                <a:spcPts val="0"/>
              </a:spcAft>
              <a:buNone/>
            </a:pPr>
            <a:r>
              <a:rPr lang="en-IE" sz="2500" b="0"/>
              <a:t>What has worked well?</a:t>
            </a:r>
            <a:endParaRPr sz="2500" b="0"/>
          </a:p>
        </p:txBody>
      </p:sp>
      <p:sp>
        <p:nvSpPr>
          <p:cNvPr id="552" name="Google Shape;552;g2fb31b4a765_2_63"/>
          <p:cNvSpPr/>
          <p:nvPr/>
        </p:nvSpPr>
        <p:spPr>
          <a:xfrm>
            <a:off x="1009875" y="1246901"/>
            <a:ext cx="5075700" cy="491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IE" sz="1900" b="1" i="0" u="none" strike="noStrike" cap="none">
                <a:solidFill>
                  <a:srgbClr val="000000"/>
                </a:solidFill>
                <a:latin typeface="Arial"/>
                <a:ea typeface="Arial"/>
                <a:cs typeface="Arial"/>
                <a:sym typeface="Arial"/>
              </a:rPr>
              <a:t>Organisation &amp; Team Development</a:t>
            </a:r>
            <a:endParaRPr sz="1900" b="1" i="0" u="none" strike="noStrike" cap="none">
              <a:solidFill>
                <a:srgbClr val="000000"/>
              </a:solidFill>
              <a:latin typeface="Arial"/>
              <a:ea typeface="Arial"/>
              <a:cs typeface="Arial"/>
              <a:sym typeface="Arial"/>
            </a:endParaRPr>
          </a:p>
          <a:p>
            <a:pPr marL="457200" lvl="0" indent="-330200" algn="l" rtl="0">
              <a:spcBef>
                <a:spcPts val="1000"/>
              </a:spcBef>
              <a:spcAft>
                <a:spcPts val="0"/>
              </a:spcAft>
              <a:buSzPts val="1600"/>
              <a:buChar char="●"/>
            </a:pPr>
            <a:r>
              <a:rPr lang="en-IE" sz="1600"/>
              <a:t>CHNs &amp; ECC Model provide foundation for integrated care pathways - Pathfinder for how shift left can happen</a:t>
            </a:r>
            <a:endParaRPr sz="1600"/>
          </a:p>
          <a:p>
            <a:pPr marL="457200" lvl="0" indent="-330200" algn="l" rtl="0">
              <a:spcBef>
                <a:spcPts val="1000"/>
              </a:spcBef>
              <a:spcAft>
                <a:spcPts val="0"/>
              </a:spcAft>
              <a:buSzPts val="1600"/>
              <a:buChar char="●"/>
            </a:pPr>
            <a:r>
              <a:rPr lang="en-IE" sz="1600"/>
              <a:t>Population Need &amp; Stratification Approach driving more local decision making and involvement </a:t>
            </a:r>
            <a:endParaRPr sz="1600"/>
          </a:p>
          <a:p>
            <a:pPr marL="457200" lvl="0" indent="-330200" algn="l" rtl="0">
              <a:spcBef>
                <a:spcPts val="1000"/>
              </a:spcBef>
              <a:spcAft>
                <a:spcPts val="0"/>
              </a:spcAft>
              <a:buSzPts val="1600"/>
              <a:buChar char="●"/>
            </a:pPr>
            <a:r>
              <a:rPr lang="en-IE" sz="1600"/>
              <a:t>Aligning ECC and UEC approach focusing on hospital avoidance and early supported discharge </a:t>
            </a:r>
            <a:endParaRPr sz="1600"/>
          </a:p>
          <a:p>
            <a:pPr marL="457200" lvl="0" indent="-330200" algn="l" rtl="0">
              <a:spcBef>
                <a:spcPts val="1000"/>
              </a:spcBef>
              <a:spcAft>
                <a:spcPts val="0"/>
              </a:spcAft>
              <a:buSzPts val="1600"/>
              <a:buChar char="●"/>
            </a:pPr>
            <a:r>
              <a:rPr lang="en-IE" sz="1600"/>
              <a:t>Shifting focus from unidisciplinary to multidisciplinary team working</a:t>
            </a:r>
            <a:endParaRPr sz="1600"/>
          </a:p>
          <a:p>
            <a:pPr marL="457200" lvl="0" indent="-330200" algn="l" rtl="0">
              <a:spcBef>
                <a:spcPts val="1000"/>
              </a:spcBef>
              <a:spcAft>
                <a:spcPts val="1000"/>
              </a:spcAft>
              <a:buSzPts val="1600"/>
              <a:buChar char="●"/>
            </a:pPr>
            <a:r>
              <a:rPr lang="en-IE" sz="1600"/>
              <a:t>Buy-in and impact of digital innovation - particularly GP Healthlink referrals, Area Finder, piloting use of Apps &amp; local eagerness to progress interim ICT</a:t>
            </a:r>
            <a:endParaRPr sz="1600"/>
          </a:p>
        </p:txBody>
      </p:sp>
      <p:sp>
        <p:nvSpPr>
          <p:cNvPr id="553" name="Google Shape;553;g2fb31b4a765_2_63"/>
          <p:cNvSpPr/>
          <p:nvPr/>
        </p:nvSpPr>
        <p:spPr>
          <a:xfrm>
            <a:off x="6446500" y="1246901"/>
            <a:ext cx="5075700" cy="491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IE" sz="1900" b="1" i="0" u="none" strike="noStrike" cap="none">
                <a:solidFill>
                  <a:schemeClr val="dk1"/>
                </a:solidFill>
                <a:latin typeface="Arial"/>
                <a:ea typeface="Arial"/>
                <a:cs typeface="Arial"/>
                <a:sym typeface="Arial"/>
              </a:rPr>
              <a:t>Leadership &amp; Change</a:t>
            </a:r>
            <a:endParaRPr sz="1900" b="1" i="0" u="none" strike="noStrike" cap="none">
              <a:solidFill>
                <a:schemeClr val="dk1"/>
              </a:solidFill>
              <a:latin typeface="Arial"/>
              <a:ea typeface="Arial"/>
              <a:cs typeface="Arial"/>
              <a:sym typeface="Arial"/>
            </a:endParaRPr>
          </a:p>
          <a:p>
            <a:pPr marL="457200" lvl="0" indent="-330200" algn="l" rtl="0">
              <a:spcBef>
                <a:spcPts val="1000"/>
              </a:spcBef>
              <a:spcAft>
                <a:spcPts val="0"/>
              </a:spcAft>
              <a:buClr>
                <a:schemeClr val="dk1"/>
              </a:buClr>
              <a:buSzPts val="1600"/>
              <a:buChar char="●"/>
            </a:pPr>
            <a:r>
              <a:rPr lang="en-IE" sz="1600">
                <a:solidFill>
                  <a:schemeClr val="dk1"/>
                </a:solidFill>
              </a:rPr>
              <a:t>Strong support from senior political, DoH and HSE Board</a:t>
            </a:r>
            <a:endParaRPr sz="1600">
              <a:solidFill>
                <a:schemeClr val="dk1"/>
              </a:solidFill>
            </a:endParaRPr>
          </a:p>
          <a:p>
            <a:pPr marL="457200" lvl="0" indent="-330200" algn="l" rtl="0">
              <a:spcBef>
                <a:spcPts val="1000"/>
              </a:spcBef>
              <a:spcAft>
                <a:spcPts val="0"/>
              </a:spcAft>
              <a:buClr>
                <a:schemeClr val="dk1"/>
              </a:buClr>
              <a:buSzPts val="1600"/>
              <a:buChar char="●"/>
            </a:pPr>
            <a:r>
              <a:rPr lang="en-IE" sz="1600">
                <a:solidFill>
                  <a:schemeClr val="dk1"/>
                </a:solidFill>
              </a:rPr>
              <a:t>Comprehensive communication plan – national &amp; local building momentum </a:t>
            </a:r>
            <a:endParaRPr sz="1600">
              <a:solidFill>
                <a:schemeClr val="dk1"/>
              </a:solidFill>
            </a:endParaRPr>
          </a:p>
          <a:p>
            <a:pPr marL="457200" lvl="0" indent="-330200" algn="l" rtl="0">
              <a:spcBef>
                <a:spcPts val="1000"/>
              </a:spcBef>
              <a:spcAft>
                <a:spcPts val="0"/>
              </a:spcAft>
              <a:buClr>
                <a:schemeClr val="dk1"/>
              </a:buClr>
              <a:buSzPts val="1600"/>
              <a:buChar char="●"/>
            </a:pPr>
            <a:r>
              <a:rPr lang="en-IE" sz="1600">
                <a:solidFill>
                  <a:schemeClr val="dk1"/>
                </a:solidFill>
              </a:rPr>
              <a:t>National programmatic approach with strong clinical leadership in design, development and oversight </a:t>
            </a:r>
            <a:endParaRPr sz="1600">
              <a:solidFill>
                <a:schemeClr val="dk1"/>
              </a:solidFill>
            </a:endParaRPr>
          </a:p>
          <a:p>
            <a:pPr marL="457200" lvl="0" indent="-330200" algn="l" rtl="0">
              <a:spcBef>
                <a:spcPts val="1000"/>
              </a:spcBef>
              <a:spcAft>
                <a:spcPts val="0"/>
              </a:spcAft>
              <a:buClr>
                <a:schemeClr val="dk1"/>
              </a:buClr>
              <a:buSzPts val="1600"/>
              <a:buChar char="●"/>
            </a:pPr>
            <a:r>
              <a:rPr lang="en-IE" sz="1600">
                <a:solidFill>
                  <a:schemeClr val="dk1"/>
                </a:solidFill>
              </a:rPr>
              <a:t>Increased local clinical and management leadership, taking ownership of implementation within agreed national frameworks</a:t>
            </a:r>
            <a:endParaRPr sz="1600">
              <a:solidFill>
                <a:schemeClr val="dk1"/>
              </a:solidFill>
            </a:endParaRPr>
          </a:p>
          <a:p>
            <a:pPr marL="457200" lvl="0" indent="-330200" algn="l" rtl="0">
              <a:spcBef>
                <a:spcPts val="1000"/>
              </a:spcBef>
              <a:spcAft>
                <a:spcPts val="1000"/>
              </a:spcAft>
              <a:buClr>
                <a:schemeClr val="dk1"/>
              </a:buClr>
              <a:buSzPts val="1600"/>
              <a:buChar char="●"/>
            </a:pPr>
            <a:r>
              <a:rPr lang="en-IE" sz="1600">
                <a:solidFill>
                  <a:schemeClr val="dk1"/>
                </a:solidFill>
              </a:rPr>
              <a:t>Leadership development programme being rolled out to support Regions – 2 ECC Regional Teams in 2023, 4 ECC Regional Teams in 2024</a:t>
            </a:r>
            <a:endParaRPr sz="1600">
              <a:solidFill>
                <a:schemeClr val="dk1"/>
              </a:solidFill>
            </a:endParaRPr>
          </a:p>
        </p:txBody>
      </p:sp>
      <p:sp>
        <p:nvSpPr>
          <p:cNvPr id="554" name="Google Shape;554;g2fb31b4a765_2_63"/>
          <p:cNvSpPr txBox="1"/>
          <p:nvPr/>
        </p:nvSpPr>
        <p:spPr>
          <a:xfrm>
            <a:off x="1009133" y="6271684"/>
            <a:ext cx="10513800" cy="365100"/>
          </a:xfrm>
          <a:prstGeom prst="rect">
            <a:avLst/>
          </a:prstGeom>
          <a:solidFill>
            <a:srgbClr val="FFF2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IE" sz="1500" b="1" i="0" u="none" strike="noStrike" cap="none">
                <a:solidFill>
                  <a:srgbClr val="000000"/>
                </a:solidFill>
                <a:latin typeface="Arial"/>
                <a:ea typeface="Arial"/>
                <a:cs typeface="Arial"/>
                <a:sym typeface="Arial"/>
              </a:rPr>
              <a:t>CHNs and ECC have been the foundation for the HSE Health Regions and the Shift Left</a:t>
            </a:r>
            <a:endParaRPr sz="1500" b="1" i="0" u="none" strike="noStrike" cap="none">
              <a:solidFill>
                <a:srgbClr val="000000"/>
              </a:solidFill>
              <a:latin typeface="Arial"/>
              <a:ea typeface="Arial"/>
              <a:cs typeface="Arial"/>
              <a:sym typeface="Arial"/>
            </a:endParaRPr>
          </a:p>
        </p:txBody>
      </p:sp>
      <p:sp>
        <p:nvSpPr>
          <p:cNvPr id="555" name="Google Shape;555;g2fb31b4a765_2_63"/>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8</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fb31b4a765_2_80"/>
          <p:cNvSpPr txBox="1">
            <a:spLocks noGrp="1"/>
          </p:cNvSpPr>
          <p:nvPr>
            <p:ph type="body" idx="1"/>
          </p:nvPr>
        </p:nvSpPr>
        <p:spPr>
          <a:xfrm>
            <a:off x="1263175" y="0"/>
            <a:ext cx="11369400" cy="1084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IE" sz="3800"/>
              <a:t>Enhanced Community Care</a:t>
            </a:r>
            <a:endParaRPr sz="3800"/>
          </a:p>
          <a:p>
            <a:pPr marL="0" lvl="0" indent="0" algn="l" rtl="0">
              <a:spcBef>
                <a:spcPts val="1000"/>
              </a:spcBef>
              <a:spcAft>
                <a:spcPts val="0"/>
              </a:spcAft>
              <a:buClr>
                <a:schemeClr val="dk1"/>
              </a:buClr>
              <a:buSzPts val="3200"/>
              <a:buFont typeface="Arial"/>
              <a:buNone/>
            </a:pPr>
            <a:r>
              <a:rPr lang="en-IE" sz="2500" b="0"/>
              <a:t>Empowering People and Improving Experience as we build consistent system-wide performance</a:t>
            </a:r>
            <a:endParaRPr sz="2500" b="0"/>
          </a:p>
        </p:txBody>
      </p:sp>
      <p:sp>
        <p:nvSpPr>
          <p:cNvPr id="562" name="Google Shape;562;g2fb31b4a765_2_80"/>
          <p:cNvSpPr/>
          <p:nvPr/>
        </p:nvSpPr>
        <p:spPr>
          <a:xfrm>
            <a:off x="544100" y="1531000"/>
            <a:ext cx="5431500" cy="501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IE" sz="1700" b="1" i="0" u="none" strike="noStrike" cap="none">
                <a:solidFill>
                  <a:srgbClr val="000000"/>
                </a:solidFill>
                <a:latin typeface="Arial"/>
                <a:ea typeface="Arial"/>
                <a:cs typeface="Arial"/>
                <a:sym typeface="Arial"/>
              </a:rPr>
              <a:t>Organisation &amp; Team Development</a:t>
            </a:r>
            <a:endParaRPr sz="1700" b="1" i="0" u="none" strike="noStrike" cap="none">
              <a:solidFill>
                <a:srgbClr val="000000"/>
              </a:solidFill>
              <a:latin typeface="Arial"/>
              <a:ea typeface="Arial"/>
              <a:cs typeface="Arial"/>
              <a:sym typeface="Arial"/>
            </a:endParaRPr>
          </a:p>
          <a:p>
            <a:pPr marL="457200" lvl="0" indent="-320675" algn="l" rtl="0">
              <a:spcBef>
                <a:spcPts val="1000"/>
              </a:spcBef>
              <a:spcAft>
                <a:spcPts val="0"/>
              </a:spcAft>
              <a:buClr>
                <a:schemeClr val="dk1"/>
              </a:buClr>
              <a:buSzPts val="1450"/>
              <a:buChar char="●"/>
            </a:pPr>
            <a:r>
              <a:rPr lang="en-IE" sz="1450">
                <a:solidFill>
                  <a:schemeClr val="dk1"/>
                </a:solidFill>
              </a:rPr>
              <a:t>Governance process is key - where implemented, model flourished</a:t>
            </a:r>
            <a:endParaRPr sz="1450">
              <a:solidFill>
                <a:schemeClr val="dk1"/>
              </a:solidFill>
            </a:endParaRPr>
          </a:p>
          <a:p>
            <a:pPr marL="457200" lvl="0" indent="-320675" algn="l" rtl="0">
              <a:spcBef>
                <a:spcPts val="1000"/>
              </a:spcBef>
              <a:spcAft>
                <a:spcPts val="0"/>
              </a:spcAft>
              <a:buClr>
                <a:schemeClr val="dk1"/>
              </a:buClr>
              <a:buSzPts val="1450"/>
              <a:buChar char="●"/>
            </a:pPr>
            <a:r>
              <a:rPr lang="en-IE" sz="1450">
                <a:solidFill>
                  <a:schemeClr val="dk1"/>
                </a:solidFill>
              </a:rPr>
              <a:t>Empowering GPs, CHNs, CSTs and population pathways across Community &amp; Acute – </a:t>
            </a:r>
            <a:r>
              <a:rPr lang="en-IE" sz="1450" i="1">
                <a:solidFill>
                  <a:schemeClr val="dk1"/>
                </a:solidFill>
              </a:rPr>
              <a:t>Shifting to the Left</a:t>
            </a:r>
            <a:endParaRPr sz="1450" i="1">
              <a:solidFill>
                <a:schemeClr val="dk1"/>
              </a:solidFill>
            </a:endParaRPr>
          </a:p>
          <a:p>
            <a:pPr marL="457200" lvl="0" indent="-320675" algn="l" rtl="0">
              <a:spcBef>
                <a:spcPts val="1000"/>
              </a:spcBef>
              <a:spcAft>
                <a:spcPts val="0"/>
              </a:spcAft>
              <a:buClr>
                <a:schemeClr val="dk1"/>
              </a:buClr>
              <a:buSzPts val="1450"/>
              <a:buChar char="●"/>
            </a:pPr>
            <a:r>
              <a:rPr lang="en-IE" sz="1450">
                <a:solidFill>
                  <a:schemeClr val="dk1"/>
                </a:solidFill>
              </a:rPr>
              <a:t>Leverage ECC in IHA development, driving Primary to Secondary Care interface</a:t>
            </a:r>
            <a:endParaRPr sz="1450">
              <a:solidFill>
                <a:schemeClr val="dk1"/>
              </a:solidFill>
            </a:endParaRPr>
          </a:p>
          <a:p>
            <a:pPr marL="0" lvl="0" indent="0" algn="l" rtl="0">
              <a:spcBef>
                <a:spcPts val="1000"/>
              </a:spcBef>
              <a:spcAft>
                <a:spcPts val="0"/>
              </a:spcAft>
              <a:buNone/>
            </a:pPr>
            <a:r>
              <a:rPr lang="en-IE" sz="1450" i="1">
                <a:solidFill>
                  <a:srgbClr val="006A51"/>
                </a:solidFill>
              </a:rPr>
              <a:t>2024 Consolidation </a:t>
            </a:r>
            <a:endParaRPr sz="1450" i="1">
              <a:solidFill>
                <a:srgbClr val="006A51"/>
              </a:solidFill>
            </a:endParaRPr>
          </a:p>
          <a:p>
            <a:pPr marL="457200" lvl="0" indent="-320675" algn="l" rtl="0">
              <a:spcBef>
                <a:spcPts val="1000"/>
              </a:spcBef>
              <a:spcAft>
                <a:spcPts val="0"/>
              </a:spcAft>
              <a:buClr>
                <a:schemeClr val="dk1"/>
              </a:buClr>
              <a:buSzPts val="1450"/>
              <a:buChar char="●"/>
            </a:pPr>
            <a:r>
              <a:rPr lang="en-IE" sz="1450">
                <a:solidFill>
                  <a:schemeClr val="dk1"/>
                </a:solidFill>
              </a:rPr>
              <a:t>Focus on productivity &amp; impact with the resources available to deliver agreed activity and outcomes in 2024</a:t>
            </a:r>
            <a:endParaRPr sz="1450">
              <a:solidFill>
                <a:schemeClr val="dk1"/>
              </a:solidFill>
            </a:endParaRPr>
          </a:p>
          <a:p>
            <a:pPr marL="457200" lvl="0" indent="-320675" algn="l" rtl="0">
              <a:spcBef>
                <a:spcPts val="1000"/>
              </a:spcBef>
              <a:spcAft>
                <a:spcPts val="0"/>
              </a:spcAft>
              <a:buClr>
                <a:schemeClr val="dk1"/>
              </a:buClr>
              <a:buSzPts val="1450"/>
              <a:buChar char="●"/>
            </a:pPr>
            <a:r>
              <a:rPr lang="en-IE" sz="1450">
                <a:solidFill>
                  <a:schemeClr val="dk1"/>
                </a:solidFill>
              </a:rPr>
              <a:t>Supporting shift from unidisciplinary to multidisciplinary and tech enabled ways of working - constant focus</a:t>
            </a:r>
            <a:endParaRPr sz="1450">
              <a:solidFill>
                <a:schemeClr val="dk1"/>
              </a:solidFill>
            </a:endParaRPr>
          </a:p>
          <a:p>
            <a:pPr marL="457200" lvl="0" indent="-320675" algn="l" rtl="0">
              <a:spcBef>
                <a:spcPts val="1000"/>
              </a:spcBef>
              <a:spcAft>
                <a:spcPts val="0"/>
              </a:spcAft>
              <a:buClr>
                <a:schemeClr val="dk1"/>
              </a:buClr>
              <a:buSzPts val="1450"/>
              <a:buChar char="●"/>
            </a:pPr>
            <a:r>
              <a:rPr lang="en-IE" sz="1450">
                <a:solidFill>
                  <a:schemeClr val="dk1"/>
                </a:solidFill>
              </a:rPr>
              <a:t>Regional communication and engagement plan supported by national team</a:t>
            </a:r>
            <a:endParaRPr sz="1450">
              <a:solidFill>
                <a:schemeClr val="dk1"/>
              </a:solidFill>
            </a:endParaRPr>
          </a:p>
          <a:p>
            <a:pPr marL="0" marR="0" lvl="0" indent="0" algn="l" rtl="0">
              <a:lnSpc>
                <a:spcPct val="100000"/>
              </a:lnSpc>
              <a:spcBef>
                <a:spcPts val="1000"/>
              </a:spcBef>
              <a:spcAft>
                <a:spcPts val="1000"/>
              </a:spcAft>
              <a:buClr>
                <a:srgbClr val="000000"/>
              </a:buClr>
              <a:buSzPts val="1900"/>
              <a:buFont typeface="Arial"/>
              <a:buNone/>
            </a:pPr>
            <a:endParaRPr sz="1700" b="1" i="0" u="none" strike="noStrike" cap="none">
              <a:solidFill>
                <a:srgbClr val="000000"/>
              </a:solidFill>
              <a:latin typeface="Arial"/>
              <a:ea typeface="Arial"/>
              <a:cs typeface="Arial"/>
              <a:sym typeface="Arial"/>
            </a:endParaRPr>
          </a:p>
        </p:txBody>
      </p:sp>
      <p:sp>
        <p:nvSpPr>
          <p:cNvPr id="563" name="Google Shape;563;g2fb31b4a765_2_80"/>
          <p:cNvSpPr/>
          <p:nvPr/>
        </p:nvSpPr>
        <p:spPr>
          <a:xfrm>
            <a:off x="6361901" y="1531000"/>
            <a:ext cx="5431500" cy="501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IE" sz="1700" b="1" i="0" u="none" strike="noStrike" cap="none">
                <a:solidFill>
                  <a:schemeClr val="dk1"/>
                </a:solidFill>
                <a:latin typeface="Arial"/>
                <a:ea typeface="Arial"/>
                <a:cs typeface="Arial"/>
                <a:sym typeface="Arial"/>
              </a:rPr>
              <a:t>Leadership &amp; Change</a:t>
            </a:r>
            <a:endParaRPr sz="1700" b="1" i="0" u="none" strike="noStrike" cap="none">
              <a:solidFill>
                <a:schemeClr val="dk1"/>
              </a:solidFill>
              <a:latin typeface="Arial"/>
              <a:ea typeface="Arial"/>
              <a:cs typeface="Arial"/>
              <a:sym typeface="Arial"/>
            </a:endParaRPr>
          </a:p>
          <a:p>
            <a:pPr marL="457200" marR="0" lvl="0" indent="-320675" algn="l" rtl="0">
              <a:lnSpc>
                <a:spcPct val="100000"/>
              </a:lnSpc>
              <a:spcBef>
                <a:spcPts val="1000"/>
              </a:spcBef>
              <a:spcAft>
                <a:spcPts val="0"/>
              </a:spcAft>
              <a:buClr>
                <a:schemeClr val="dk1"/>
              </a:buClr>
              <a:buSzPts val="1450"/>
              <a:buFont typeface="Arial"/>
              <a:buChar char="●"/>
            </a:pPr>
            <a:r>
              <a:rPr lang="en-IE" sz="1450">
                <a:solidFill>
                  <a:schemeClr val="dk1"/>
                </a:solidFill>
              </a:rPr>
              <a:t>RHA</a:t>
            </a:r>
            <a:r>
              <a:rPr lang="en-IE" sz="1450" b="0" i="0" u="none" strike="noStrike" cap="none">
                <a:solidFill>
                  <a:schemeClr val="dk1"/>
                </a:solidFill>
                <a:latin typeface="Arial"/>
                <a:ea typeface="Arial"/>
                <a:cs typeface="Arial"/>
                <a:sym typeface="Arial"/>
              </a:rPr>
              <a:t> </a:t>
            </a:r>
            <a:r>
              <a:rPr lang="en-IE" sz="1450">
                <a:solidFill>
                  <a:schemeClr val="dk1"/>
                </a:solidFill>
              </a:rPr>
              <a:t>leadership &amp; ownership key with support &amp; challenge driving consistent system-wide performance</a:t>
            </a:r>
            <a:endParaRPr sz="145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r>
              <a:rPr lang="en-IE" sz="1450" b="0" i="1" u="none" strike="noStrike" cap="none">
                <a:solidFill>
                  <a:srgbClr val="006A51"/>
                </a:solidFill>
                <a:latin typeface="Arial"/>
                <a:ea typeface="Arial"/>
                <a:cs typeface="Arial"/>
                <a:sym typeface="Arial"/>
              </a:rPr>
              <a:t>Through Affinity to the Model</a:t>
            </a:r>
            <a:endParaRPr sz="1450" b="0" i="0" u="none" strike="noStrike" cap="none">
              <a:solidFill>
                <a:schemeClr val="dk1"/>
              </a:solidFill>
              <a:latin typeface="Arial"/>
              <a:ea typeface="Arial"/>
              <a:cs typeface="Arial"/>
              <a:sym typeface="Arial"/>
            </a:endParaRPr>
          </a:p>
          <a:p>
            <a:pPr marL="457200" marR="0" lvl="0" indent="-320675" algn="l" rtl="0">
              <a:lnSpc>
                <a:spcPct val="100000"/>
              </a:lnSpc>
              <a:spcBef>
                <a:spcPts val="1000"/>
              </a:spcBef>
              <a:spcAft>
                <a:spcPts val="0"/>
              </a:spcAft>
              <a:buClr>
                <a:schemeClr val="dk1"/>
              </a:buClr>
              <a:buSzPts val="1450"/>
              <a:buFont typeface="Arial"/>
              <a:buChar char="●"/>
            </a:pPr>
            <a:r>
              <a:rPr lang="en-IE" sz="1450" b="0" i="0" u="none" strike="noStrike" cap="none">
                <a:solidFill>
                  <a:schemeClr val="dk1"/>
                </a:solidFill>
                <a:latin typeface="Arial"/>
                <a:ea typeface="Arial"/>
                <a:cs typeface="Arial"/>
                <a:sym typeface="Arial"/>
              </a:rPr>
              <a:t>Agreed activity, impact and outcomes will be delivered</a:t>
            </a:r>
            <a:endParaRPr sz="1450" b="0" i="0" u="none" strike="noStrike" cap="none">
              <a:solidFill>
                <a:schemeClr val="dk1"/>
              </a:solidFill>
              <a:latin typeface="Arial"/>
              <a:ea typeface="Arial"/>
              <a:cs typeface="Arial"/>
              <a:sym typeface="Arial"/>
            </a:endParaRPr>
          </a:p>
          <a:p>
            <a:pPr marL="457200" marR="0" lvl="0" indent="-320675" algn="l" rtl="0">
              <a:lnSpc>
                <a:spcPct val="100000"/>
              </a:lnSpc>
              <a:spcBef>
                <a:spcPts val="1000"/>
              </a:spcBef>
              <a:spcAft>
                <a:spcPts val="0"/>
              </a:spcAft>
              <a:buClr>
                <a:schemeClr val="dk1"/>
              </a:buClr>
              <a:buSzPts val="1450"/>
              <a:buFont typeface="Arial"/>
              <a:buChar char="●"/>
            </a:pPr>
            <a:r>
              <a:rPr lang="en-IE" sz="1450" b="0" i="0" u="none" strike="noStrike" cap="none">
                <a:solidFill>
                  <a:schemeClr val="dk1"/>
                </a:solidFill>
                <a:latin typeface="Arial"/>
                <a:ea typeface="Arial"/>
                <a:cs typeface="Arial"/>
                <a:sym typeface="Arial"/>
              </a:rPr>
              <a:t>Local innovation consistent with the Model will continue (80/20 rule)</a:t>
            </a:r>
            <a:endParaRPr sz="1450" b="0" i="0" u="none" strike="noStrike" cap="none">
              <a:solidFill>
                <a:schemeClr val="dk1"/>
              </a:solidFill>
              <a:latin typeface="Arial"/>
              <a:ea typeface="Arial"/>
              <a:cs typeface="Arial"/>
              <a:sym typeface="Arial"/>
            </a:endParaRPr>
          </a:p>
          <a:p>
            <a:pPr marL="457200" marR="0" lvl="0" indent="-320675" algn="l" rtl="0">
              <a:lnSpc>
                <a:spcPct val="100000"/>
              </a:lnSpc>
              <a:spcBef>
                <a:spcPts val="1000"/>
              </a:spcBef>
              <a:spcAft>
                <a:spcPts val="0"/>
              </a:spcAft>
              <a:buClr>
                <a:schemeClr val="dk1"/>
              </a:buClr>
              <a:buSzPts val="1450"/>
              <a:buFont typeface="Arial"/>
              <a:buChar char="●"/>
            </a:pPr>
            <a:r>
              <a:rPr lang="en-IE" sz="1450" b="0" i="0" u="none" strike="noStrike" cap="none">
                <a:solidFill>
                  <a:schemeClr val="dk1"/>
                </a:solidFill>
                <a:latin typeface="Arial"/>
                <a:ea typeface="Arial"/>
                <a:cs typeface="Arial"/>
                <a:sym typeface="Arial"/>
              </a:rPr>
              <a:t>Local clinical and management leadership will be built</a:t>
            </a:r>
            <a:endParaRPr sz="1450" b="0" i="0" u="none" strike="noStrike" cap="none">
              <a:solidFill>
                <a:schemeClr val="dk1"/>
              </a:solidFill>
              <a:latin typeface="Arial"/>
              <a:ea typeface="Arial"/>
              <a:cs typeface="Arial"/>
              <a:sym typeface="Arial"/>
            </a:endParaRPr>
          </a:p>
          <a:p>
            <a:pPr marL="457200" marR="0" lvl="0" indent="-320675" algn="l" rtl="0">
              <a:lnSpc>
                <a:spcPct val="100000"/>
              </a:lnSpc>
              <a:spcBef>
                <a:spcPts val="1000"/>
              </a:spcBef>
              <a:spcAft>
                <a:spcPts val="0"/>
              </a:spcAft>
              <a:buClr>
                <a:schemeClr val="dk1"/>
              </a:buClr>
              <a:buSzPts val="1450"/>
              <a:buFont typeface="Arial"/>
              <a:buChar char="●"/>
            </a:pPr>
            <a:r>
              <a:rPr lang="en-IE" sz="1450" b="0" i="0" u="none" strike="noStrike" cap="none">
                <a:solidFill>
                  <a:schemeClr val="dk1"/>
                </a:solidFill>
                <a:latin typeface="Arial"/>
                <a:ea typeface="Arial"/>
                <a:cs typeface="Arial"/>
                <a:sym typeface="Arial"/>
              </a:rPr>
              <a:t>National and clinical team support and guidance will maintain </a:t>
            </a:r>
            <a:r>
              <a:rPr lang="en-IE" sz="1450">
                <a:solidFill>
                  <a:schemeClr val="dk1"/>
                </a:solidFill>
              </a:rPr>
              <a:t>consistent performance</a:t>
            </a:r>
            <a:r>
              <a:rPr lang="en-IE" sz="1450" b="0" i="0" u="none" strike="noStrike" cap="none">
                <a:solidFill>
                  <a:schemeClr val="dk1"/>
                </a:solidFill>
                <a:latin typeface="Arial"/>
                <a:ea typeface="Arial"/>
                <a:cs typeface="Arial"/>
                <a:sym typeface="Arial"/>
              </a:rPr>
              <a:t> and best practice</a:t>
            </a:r>
            <a:endParaRPr sz="145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r>
              <a:rPr lang="en-IE" sz="1450" i="1">
                <a:solidFill>
                  <a:srgbClr val="006A51"/>
                </a:solidFill>
              </a:rPr>
              <a:t>Sustaining the Change </a:t>
            </a:r>
            <a:endParaRPr sz="1450" b="1" i="0" u="none" strike="noStrike" cap="none">
              <a:solidFill>
                <a:schemeClr val="dk1"/>
              </a:solidFill>
              <a:latin typeface="Arial"/>
              <a:ea typeface="Arial"/>
              <a:cs typeface="Arial"/>
              <a:sym typeface="Arial"/>
            </a:endParaRPr>
          </a:p>
          <a:p>
            <a:pPr marL="457200" marR="0" lvl="0" indent="-320675" algn="l" rtl="0">
              <a:lnSpc>
                <a:spcPct val="100000"/>
              </a:lnSpc>
              <a:spcBef>
                <a:spcPts val="1000"/>
              </a:spcBef>
              <a:spcAft>
                <a:spcPts val="0"/>
              </a:spcAft>
              <a:buClr>
                <a:schemeClr val="dk1"/>
              </a:buClr>
              <a:buSzPts val="1450"/>
              <a:buFont typeface="Arial"/>
              <a:buChar char="●"/>
            </a:pPr>
            <a:r>
              <a:rPr lang="en-IE" sz="1450">
                <a:solidFill>
                  <a:schemeClr val="dk1"/>
                </a:solidFill>
              </a:rPr>
              <a:t>Culture is key</a:t>
            </a:r>
            <a:endParaRPr sz="1450">
              <a:solidFill>
                <a:schemeClr val="dk1"/>
              </a:solidFill>
            </a:endParaRPr>
          </a:p>
          <a:p>
            <a:pPr marL="457200" marR="0" lvl="0" indent="-320675" algn="l" rtl="0">
              <a:lnSpc>
                <a:spcPct val="100000"/>
              </a:lnSpc>
              <a:spcBef>
                <a:spcPts val="1000"/>
              </a:spcBef>
              <a:spcAft>
                <a:spcPts val="0"/>
              </a:spcAft>
              <a:buClr>
                <a:schemeClr val="dk1"/>
              </a:buClr>
              <a:buSzPts val="1450"/>
              <a:buChar char="●"/>
            </a:pPr>
            <a:r>
              <a:rPr lang="en-IE" sz="1450">
                <a:solidFill>
                  <a:schemeClr val="dk1"/>
                </a:solidFill>
              </a:rPr>
              <a:t>Working better together - making this real</a:t>
            </a:r>
            <a:endParaRPr sz="1450">
              <a:solidFill>
                <a:schemeClr val="dk1"/>
              </a:solidFill>
            </a:endParaRPr>
          </a:p>
          <a:p>
            <a:pPr marL="457200" marR="0" lvl="0" indent="-320675" algn="l" rtl="0">
              <a:lnSpc>
                <a:spcPct val="100000"/>
              </a:lnSpc>
              <a:spcBef>
                <a:spcPts val="1000"/>
              </a:spcBef>
              <a:spcAft>
                <a:spcPts val="0"/>
              </a:spcAft>
              <a:buClr>
                <a:schemeClr val="dk1"/>
              </a:buClr>
              <a:buSzPts val="1450"/>
              <a:buFont typeface="Arial"/>
              <a:buChar char="●"/>
            </a:pPr>
            <a:r>
              <a:rPr lang="en-IE" sz="1450">
                <a:solidFill>
                  <a:schemeClr val="dk1"/>
                </a:solidFill>
              </a:rPr>
              <a:t>Supporting our local communities at the core of everything we do</a:t>
            </a:r>
            <a:endParaRPr sz="145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600"/>
              <a:buFont typeface="Arial"/>
              <a:buNone/>
            </a:pPr>
            <a:endParaRPr b="0" i="0" u="none" strike="noStrike" cap="none">
              <a:solidFill>
                <a:schemeClr val="dk1"/>
              </a:solidFill>
              <a:latin typeface="Arial"/>
              <a:ea typeface="Arial"/>
              <a:cs typeface="Arial"/>
              <a:sym typeface="Arial"/>
            </a:endParaRPr>
          </a:p>
        </p:txBody>
      </p:sp>
      <p:sp>
        <p:nvSpPr>
          <p:cNvPr id="564" name="Google Shape;564;g2fb31b4a765_2_80"/>
          <p:cNvSpPr txBox="1"/>
          <p:nvPr/>
        </p:nvSpPr>
        <p:spPr>
          <a:xfrm>
            <a:off x="11714350" y="6577867"/>
            <a:ext cx="365700" cy="203700"/>
          </a:xfrm>
          <a:prstGeom prst="rect">
            <a:avLst/>
          </a:prstGeom>
          <a:noFill/>
          <a:ln>
            <a:noFill/>
          </a:ln>
        </p:spPr>
        <p:txBody>
          <a:bodyPr spcFirstLastPara="1" wrap="square" lIns="60950" tIns="60950" rIns="60950" bIns="6095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IE" sz="1300" b="1" i="0" u="none" strike="noStrike" cap="none">
                <a:solidFill>
                  <a:srgbClr val="FFFFFF"/>
                </a:solidFill>
                <a:latin typeface="Arial"/>
                <a:ea typeface="Arial"/>
                <a:cs typeface="Arial"/>
                <a:sym typeface="Arial"/>
              </a:rPr>
              <a:t>9</a:t>
            </a:fld>
            <a:endParaRPr sz="1300" b="1"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3A9E8D51AC34D88BEBDC6697AB1BA" ma:contentTypeVersion="15" ma:contentTypeDescription="Create a new document." ma:contentTypeScope="" ma:versionID="daee46c5d739559f00b2e9ec427b1150">
  <xsd:schema xmlns:xsd="http://www.w3.org/2001/XMLSchema" xmlns:xs="http://www.w3.org/2001/XMLSchema" xmlns:p="http://schemas.microsoft.com/office/2006/metadata/properties" xmlns:ns2="563d7928-de39-40eb-aaef-3504eb7eef23" xmlns:ns3="a6522d93-ccde-437d-a793-b289ee708a2f" targetNamespace="http://schemas.microsoft.com/office/2006/metadata/properties" ma:root="true" ma:fieldsID="1889ccf00e1b2cfcc8339fd1afb14c8d" ns2:_="" ns3:_="">
    <xsd:import namespace="563d7928-de39-40eb-aaef-3504eb7eef23"/>
    <xsd:import namespace="a6522d93-ccde-437d-a793-b289ee708a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d7928-de39-40eb-aaef-3504eb7ee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090d37-0cf0-4191-99ae-e11c03e71b3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522d93-ccde-437d-a793-b289ee708a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8787e5-1a83-4099-8018-dcd51ec2f4c3}" ma:internalName="TaxCatchAll" ma:showField="CatchAllData" ma:web="a6522d93-ccde-437d-a793-b289ee708a2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FCDF4B-2281-4F18-9DE5-79254B74437E}"/>
</file>

<file path=customXml/itemProps2.xml><?xml version="1.0" encoding="utf-8"?>
<ds:datastoreItem xmlns:ds="http://schemas.openxmlformats.org/officeDocument/2006/customXml" ds:itemID="{55912A42-E8E7-4148-86CA-404AEA9188CA}"/>
</file>

<file path=docProps/app.xml><?xml version="1.0" encoding="utf-8"?>
<Properties xmlns="http://schemas.openxmlformats.org/officeDocument/2006/extended-properties" xmlns:vt="http://schemas.openxmlformats.org/officeDocument/2006/docPropsVTypes">
  <TotalTime>0</TotalTime>
  <Words>3455</Words>
  <Application>Microsoft Office PowerPoint</Application>
  <PresentationFormat>Widescreen</PresentationFormat>
  <Paragraphs>629</Paragraphs>
  <Slides>41</Slides>
  <Notes>41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41</vt:i4>
      </vt:variant>
    </vt:vector>
  </HeadingPairs>
  <TitlesOfParts>
    <vt:vector size="53" baseType="lpstr">
      <vt:lpstr>Arial</vt:lpstr>
      <vt:lpstr>Calibri</vt:lpstr>
      <vt:lpstr>Century Gothic</vt:lpstr>
      <vt:lpstr>Poppins</vt:lpstr>
      <vt:lpstr>Arial Black</vt:lpstr>
      <vt:lpstr>Noto Sans Symbols</vt:lpstr>
      <vt:lpstr>Play</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Cardiac Diagnostics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Abbie Mccarthy (Office of the National Director, Community Strategy and Planning)</dc:creator>
  <cp:lastModifiedBy>Matthew Lynch (IE)</cp:lastModifiedBy>
  <cp:revision>2</cp:revision>
  <dcterms:created xsi:type="dcterms:W3CDTF">2024-09-02T10:37:52Z</dcterms:created>
  <dcterms:modified xsi:type="dcterms:W3CDTF">2024-09-10T11:20:16Z</dcterms:modified>
</cp:coreProperties>
</file>