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671" r:id="rId3"/>
  </p:sldMasterIdLst>
  <p:notesMasterIdLst>
    <p:notesMasterId r:id="rId1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jglWnNXYZMTDFKJVAzx0HMnk0E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customschemas.google.com/relationships/presentationmetadata" Target="metadata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1" name="Google Shape;2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9" name="Google Shape;2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6" name="Google Shape;2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4" name="Google Shape;3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2" name="Google Shape;3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2" name="Google Shape;2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3" name="Google Shape;2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9" name="Google Shape;2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4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533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1pPr>
            <a:lvl2pPr marL="914400" lvl="1" indent="-4953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2pPr>
            <a:lvl3pPr marL="137160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marL="1828800" lvl="3" indent="-4191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4pPr>
            <a:lvl5pPr marL="2286000" lvl="4" indent="-4191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5pPr>
            <a:lvl6pPr marL="2743200" lvl="5" indent="-4191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body" idx="2"/>
          </p:nvPr>
        </p:nvSpPr>
        <p:spPr>
          <a:xfrm>
            <a:off x="1259682" y="3086100"/>
            <a:ext cx="58983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5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35"/>
          <p:cNvSpPr txBox="1">
            <a:spLocks noGrp="1"/>
          </p:cNvSpPr>
          <p:nvPr>
            <p:ph type="body" idx="1"/>
          </p:nvPr>
        </p:nvSpPr>
        <p:spPr>
          <a:xfrm>
            <a:off x="1259682" y="3086100"/>
            <a:ext cx="58983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6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body" idx="1"/>
          </p:nvPr>
        </p:nvSpPr>
        <p:spPr>
          <a:xfrm rot="5400000">
            <a:off x="5880600" y="-1884862"/>
            <a:ext cx="6526800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7"/>
          <p:cNvSpPr txBox="1">
            <a:spLocks noGrp="1"/>
          </p:cNvSpPr>
          <p:nvPr>
            <p:ph type="title"/>
          </p:nvPr>
        </p:nvSpPr>
        <p:spPr>
          <a:xfrm rot="5400000">
            <a:off x="10700250" y="2934938"/>
            <a:ext cx="8717700" cy="3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body" idx="1"/>
          </p:nvPr>
        </p:nvSpPr>
        <p:spPr>
          <a:xfrm rot="5400000">
            <a:off x="2699250" y="-894112"/>
            <a:ext cx="8717700" cy="116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/>
        </p:nvSpPr>
        <p:spPr>
          <a:xfrm>
            <a:off x="2448000" y="648000"/>
            <a:ext cx="157734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2160000" y="538272"/>
            <a:ext cx="64800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75B5B8"/>
              </a:buClr>
              <a:buSzPts val="4800"/>
              <a:buNone/>
              <a:defRPr sz="4800" b="1">
                <a:solidFill>
                  <a:srgbClr val="75B5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2"/>
          </p:nvPr>
        </p:nvSpPr>
        <p:spPr>
          <a:xfrm>
            <a:off x="2160000" y="2448000"/>
            <a:ext cx="6480000" cy="40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2000" y="1224000"/>
            <a:ext cx="3111776" cy="23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/>
        </p:nvSpPr>
        <p:spPr>
          <a:xfrm>
            <a:off x="2448000" y="648000"/>
            <a:ext cx="157734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2448000" y="3095998"/>
            <a:ext cx="12237600" cy="58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2"/>
          </p:nvPr>
        </p:nvSpPr>
        <p:spPr>
          <a:xfrm>
            <a:off x="2448000" y="602180"/>
            <a:ext cx="12237600" cy="1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2pPr>
            <a:lvl3pPr marL="137160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3pPr>
            <a:lvl4pPr marL="182880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4pPr>
            <a:lvl5pPr marL="228600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5pPr>
            <a:lvl6pPr marL="274320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002" y="576002"/>
            <a:ext cx="1223998" cy="94308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2160000" y="2160002"/>
            <a:ext cx="64800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2"/>
          </p:nvPr>
        </p:nvSpPr>
        <p:spPr>
          <a:xfrm>
            <a:off x="2160000" y="4032000"/>
            <a:ext cx="6480000" cy="40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/>
        </p:nvSpPr>
        <p:spPr>
          <a:xfrm>
            <a:off x="2448000" y="648000"/>
            <a:ext cx="157734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2448000" y="602180"/>
            <a:ext cx="12237600" cy="1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2pPr>
            <a:lvl3pPr marL="137160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3pPr>
            <a:lvl4pPr marL="182880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4pPr>
            <a:lvl5pPr marL="228600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5pPr>
            <a:lvl6pPr marL="274320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>
            <a:spLocks noGrp="1"/>
          </p:cNvSpPr>
          <p:nvPr>
            <p:ph type="pic" idx="2"/>
          </p:nvPr>
        </p:nvSpPr>
        <p:spPr>
          <a:xfrm>
            <a:off x="0" y="1819202"/>
            <a:ext cx="18221400" cy="8175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003" y="576005"/>
            <a:ext cx="1224002" cy="94308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5"/>
          <p:cNvSpPr txBox="1">
            <a:spLocks noGrp="1"/>
          </p:cNvSpPr>
          <p:nvPr>
            <p:ph type="body" idx="1"/>
          </p:nvPr>
        </p:nvSpPr>
        <p:spPr>
          <a:xfrm>
            <a:off x="2160000" y="2160004"/>
            <a:ext cx="64800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body" idx="2"/>
          </p:nvPr>
        </p:nvSpPr>
        <p:spPr>
          <a:xfrm>
            <a:off x="2160000" y="4032000"/>
            <a:ext cx="6480000" cy="40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002" y="576002"/>
            <a:ext cx="1223998" cy="94308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2160000" y="4752000"/>
            <a:ext cx="8136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>
                <a:latin typeface="Arial"/>
                <a:ea typeface="Arial"/>
                <a:cs typeface="Arial"/>
                <a:sym typeface="Arial"/>
              </a:defRPr>
            </a:lvl2pPr>
            <a:lvl3pPr marL="1371600" lvl="2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600"/>
              <a:buChar char="•"/>
              <a:defRPr sz="6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600"/>
              <a:buChar char="•"/>
              <a:defRPr sz="6600">
                <a:latin typeface="Arial"/>
                <a:ea typeface="Arial"/>
                <a:cs typeface="Arial"/>
                <a:sym typeface="Arial"/>
              </a:defRPr>
            </a:lvl4pPr>
            <a:lvl5pPr marL="2286000" lvl="4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600"/>
              <a:buChar char="•"/>
              <a:defRPr sz="66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139" name="Google Shape;139;p41"/>
          <p:cNvSpPr txBox="1"/>
          <p:nvPr/>
        </p:nvSpPr>
        <p:spPr>
          <a:xfrm>
            <a:off x="17509284" y="96697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IE" sz="1900" b="0" i="0" u="none" strike="noStrike" cap="none">
                <a:solidFill>
                  <a:srgbClr val="75B5B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900" b="0" i="0" u="none" strike="noStrike" cap="none">
              <a:solidFill>
                <a:srgbClr val="75B5B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9" name="Google Shape;149;p4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50" name="Google Shape;150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6" name="Google Shape;156;p4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7" name="Google Shape;157;p4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8" name="Google Shape;158;p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9" name="Google Shape;159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0" name="Google Shape;170;p4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1" name="Google Shape;171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6"/>
          <p:cNvSpPr txBox="1"/>
          <p:nvPr/>
        </p:nvSpPr>
        <p:spPr>
          <a:xfrm>
            <a:off x="2448000" y="648002"/>
            <a:ext cx="157734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6"/>
          <p:cNvSpPr txBox="1">
            <a:spLocks noGrp="1"/>
          </p:cNvSpPr>
          <p:nvPr>
            <p:ph type="body" idx="1"/>
          </p:nvPr>
        </p:nvSpPr>
        <p:spPr>
          <a:xfrm>
            <a:off x="2160000" y="538272"/>
            <a:ext cx="64800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75B5B8"/>
              </a:buClr>
              <a:buSzPts val="4800"/>
              <a:buNone/>
              <a:defRPr sz="4800" b="1">
                <a:solidFill>
                  <a:srgbClr val="75B5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body" idx="2"/>
          </p:nvPr>
        </p:nvSpPr>
        <p:spPr>
          <a:xfrm>
            <a:off x="2160000" y="2448002"/>
            <a:ext cx="6480000" cy="40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4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8" name="Google Shape;178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8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9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9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7"/>
          <p:cNvSpPr txBox="1">
            <a:spLocks noGrp="1"/>
          </p:cNvSpPr>
          <p:nvPr>
            <p:ph type="ctrTitle"/>
          </p:nvPr>
        </p:nvSpPr>
        <p:spPr>
          <a:xfrm>
            <a:off x="2286000" y="1683544"/>
            <a:ext cx="13716000" cy="3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subTitle" idx="1"/>
          </p:nvPr>
        </p:nvSpPr>
        <p:spPr>
          <a:xfrm>
            <a:off x="2286000" y="5403058"/>
            <a:ext cx="13716000" cy="24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8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9"/>
          <p:cNvSpPr txBox="1">
            <a:spLocks noGrp="1"/>
          </p:cNvSpPr>
          <p:nvPr>
            <p:ph type="title"/>
          </p:nvPr>
        </p:nvSpPr>
        <p:spPr>
          <a:xfrm>
            <a:off x="1247776" y="2564608"/>
            <a:ext cx="157734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1"/>
          </p:nvPr>
        </p:nvSpPr>
        <p:spPr>
          <a:xfrm>
            <a:off x="1259682" y="2521746"/>
            <a:ext cx="7737000" cy="1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2"/>
          </p:nvPr>
        </p:nvSpPr>
        <p:spPr>
          <a:xfrm>
            <a:off x="1259682" y="3757614"/>
            <a:ext cx="7737000" cy="5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3"/>
          </p:nvPr>
        </p:nvSpPr>
        <p:spPr>
          <a:xfrm>
            <a:off x="9258300" y="2521746"/>
            <a:ext cx="7774500" cy="1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4"/>
          </p:nvPr>
        </p:nvSpPr>
        <p:spPr>
          <a:xfrm>
            <a:off x="9258300" y="3757614"/>
            <a:ext cx="7774500" cy="5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ldNum" idx="12"/>
          </p:nvPr>
        </p:nvSpPr>
        <p:spPr>
          <a:xfrm>
            <a:off x="14034350" y="9467601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"/>
          <p:cNvSpPr txBox="1"/>
          <p:nvPr/>
        </p:nvSpPr>
        <p:spPr>
          <a:xfrm>
            <a:off x="505376" y="4042850"/>
            <a:ext cx="16537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8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Bernard Gloster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Chief Executive Officer, HSE</a:t>
            </a:r>
            <a:endParaRPr/>
          </a:p>
        </p:txBody>
      </p:sp>
      <p:sp>
        <p:nvSpPr>
          <p:cNvPr id="198" name="Google Shape;198;p1"/>
          <p:cNvSpPr/>
          <p:nvPr/>
        </p:nvSpPr>
        <p:spPr>
          <a:xfrm>
            <a:off x="505375" y="6748400"/>
            <a:ext cx="13992502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Advancing Health Service Reform</a:t>
            </a:r>
            <a:endParaRPr/>
          </a:p>
        </p:txBody>
      </p:sp>
      <p:pic>
        <p:nvPicPr>
          <p:cNvPr id="199" name="Google Shape;19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776" y="8625450"/>
            <a:ext cx="3585700" cy="12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0"/>
          <p:cNvSpPr txBox="1">
            <a:spLocks noGrp="1"/>
          </p:cNvSpPr>
          <p:nvPr>
            <p:ph type="body" idx="2"/>
          </p:nvPr>
        </p:nvSpPr>
        <p:spPr>
          <a:xfrm>
            <a:off x="295700" y="2182200"/>
            <a:ext cx="17648100" cy="6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IE" sz="2800"/>
              <a:t>It is about the greatest resource – time</a:t>
            </a:r>
            <a:endParaRPr/>
          </a:p>
          <a:p>
            <a:pPr marL="45720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800" i="1"/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IE" sz="2800"/>
              <a:t>My time, your time, our time…..</a:t>
            </a:r>
            <a:endParaRPr/>
          </a:p>
          <a:p>
            <a:pPr marL="45720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800"/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IE" sz="2800"/>
              <a:t>But most importantly Mrs O’Neill’s time.</a:t>
            </a:r>
            <a:endParaRPr/>
          </a:p>
          <a:p>
            <a:pPr marL="45720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800" i="1"/>
          </a:p>
          <a:p>
            <a:pPr marL="10160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IE" sz="4000" b="1">
                <a:solidFill>
                  <a:schemeClr val="accent5"/>
                </a:solidFill>
              </a:rPr>
              <a:t>Integrated Care Means More Than Working Together</a:t>
            </a:r>
            <a:endParaRPr/>
          </a:p>
          <a:p>
            <a:pPr marL="0" lvl="0" indent="0" algn="l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274" name="Google Shape;274;p10"/>
          <p:cNvSpPr txBox="1">
            <a:spLocks noGrp="1"/>
          </p:cNvSpPr>
          <p:nvPr>
            <p:ph type="body" idx="1"/>
          </p:nvPr>
        </p:nvSpPr>
        <p:spPr>
          <a:xfrm>
            <a:off x="2160000" y="555012"/>
            <a:ext cx="87948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IE" sz="3800"/>
              <a:t>Time</a:t>
            </a:r>
            <a:endParaRPr sz="3800"/>
          </a:p>
        </p:txBody>
      </p:sp>
      <p:sp>
        <p:nvSpPr>
          <p:cNvPr id="275" name="Google Shape;275;p10"/>
          <p:cNvSpPr txBox="1"/>
          <p:nvPr/>
        </p:nvSpPr>
        <p:spPr>
          <a:xfrm>
            <a:off x="17571525" y="9866800"/>
            <a:ext cx="5487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IE" sz="1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9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1074" y="2182200"/>
            <a:ext cx="6426926" cy="4284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"/>
          <p:cNvSpPr txBox="1">
            <a:spLocks noGrp="1"/>
          </p:cNvSpPr>
          <p:nvPr>
            <p:ph type="body" idx="2"/>
          </p:nvPr>
        </p:nvSpPr>
        <p:spPr>
          <a:xfrm>
            <a:off x="295700" y="2182199"/>
            <a:ext cx="17648100" cy="750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016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400"/>
          </a:p>
          <a:p>
            <a:pPr marL="1016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400"/>
          </a:p>
          <a:p>
            <a:pPr marL="1016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400"/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-IE" sz="2800"/>
              <a:t>An improvement in culture</a:t>
            </a:r>
            <a:endParaRPr/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-IE" sz="2800"/>
              <a:t>Positive behaviours </a:t>
            </a:r>
            <a:endParaRPr/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-IE" sz="2800"/>
              <a:t>Patient/ Service user is central to everything we do</a:t>
            </a:r>
            <a:endParaRPr/>
          </a:p>
          <a:p>
            <a:pPr marL="0" lvl="0" indent="0" algn="ctr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b="1">
              <a:solidFill>
                <a:srgbClr val="75B5B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b="1">
              <a:solidFill>
                <a:srgbClr val="75B5B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IE" sz="8800" b="1">
                <a:solidFill>
                  <a:srgbClr val="75B5B8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endParaRPr/>
          </a:p>
        </p:txBody>
      </p:sp>
      <p:sp>
        <p:nvSpPr>
          <p:cNvPr id="282" name="Google Shape;282;p11"/>
          <p:cNvSpPr txBox="1">
            <a:spLocks noGrp="1"/>
          </p:cNvSpPr>
          <p:nvPr>
            <p:ph type="body" idx="1"/>
          </p:nvPr>
        </p:nvSpPr>
        <p:spPr>
          <a:xfrm>
            <a:off x="2160000" y="555000"/>
            <a:ext cx="116874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IE" sz="3800"/>
              <a:t>I expect of myself and those I lead…</a:t>
            </a:r>
            <a:endParaRPr sz="3800"/>
          </a:p>
        </p:txBody>
      </p:sp>
      <p:sp>
        <p:nvSpPr>
          <p:cNvPr id="283" name="Google Shape;283;p11"/>
          <p:cNvSpPr txBox="1"/>
          <p:nvPr/>
        </p:nvSpPr>
        <p:spPr>
          <a:xfrm>
            <a:off x="17571525" y="9866800"/>
            <a:ext cx="5487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IE" sz="1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9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"/>
          <p:cNvSpPr txBox="1">
            <a:spLocks noGrp="1"/>
          </p:cNvSpPr>
          <p:nvPr>
            <p:ph type="body" idx="2"/>
          </p:nvPr>
        </p:nvSpPr>
        <p:spPr>
          <a:xfrm>
            <a:off x="295699" y="2182200"/>
            <a:ext cx="17824525" cy="6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0160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IE" sz="2800"/>
              <a:t>I still do…and thanks to you and many Healthcare Workers around the country, </a:t>
            </a:r>
            <a:endParaRPr/>
          </a:p>
          <a:p>
            <a:pPr marL="10160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IE" sz="2800"/>
              <a:t>I am seeing those aspirations lived out every day.</a:t>
            </a:r>
            <a:endParaRPr/>
          </a:p>
        </p:txBody>
      </p:sp>
      <p:sp>
        <p:nvSpPr>
          <p:cNvPr id="289" name="Google Shape;289;p12"/>
          <p:cNvSpPr txBox="1">
            <a:spLocks noGrp="1"/>
          </p:cNvSpPr>
          <p:nvPr>
            <p:ph type="body" idx="1"/>
          </p:nvPr>
        </p:nvSpPr>
        <p:spPr>
          <a:xfrm>
            <a:off x="2160000" y="555012"/>
            <a:ext cx="87948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IE" sz="3800"/>
              <a:t>And…</a:t>
            </a:r>
            <a:endParaRPr sz="3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endParaRPr sz="3800"/>
          </a:p>
        </p:txBody>
      </p:sp>
      <p:sp>
        <p:nvSpPr>
          <p:cNvPr id="290" name="Google Shape;290;p12"/>
          <p:cNvSpPr txBox="1"/>
          <p:nvPr/>
        </p:nvSpPr>
        <p:spPr>
          <a:xfrm>
            <a:off x="17571525" y="9866800"/>
            <a:ext cx="5487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IE" sz="1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9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5404" y="6811932"/>
            <a:ext cx="4728217" cy="3145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4521" y="4010279"/>
            <a:ext cx="3693122" cy="461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61" y="4010279"/>
            <a:ext cx="5089397" cy="3764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67793" y="4010279"/>
            <a:ext cx="4096755" cy="370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75501" y="6065878"/>
            <a:ext cx="2594421" cy="389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164253" y="7798659"/>
            <a:ext cx="3238277" cy="215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27549" y="4010279"/>
            <a:ext cx="3909874" cy="2606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625684" y="5468724"/>
            <a:ext cx="3810201" cy="254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752009" y="4004012"/>
            <a:ext cx="3541115" cy="236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191008" y="6876973"/>
            <a:ext cx="4620806" cy="3080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6438310"/>
            <a:ext cx="5278800" cy="35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body" idx="1"/>
          </p:nvPr>
        </p:nvSpPr>
        <p:spPr>
          <a:xfrm>
            <a:off x="2160000" y="555012"/>
            <a:ext cx="87948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IE" sz="3800"/>
              <a:t>Mrs O’Neill</a:t>
            </a:r>
            <a:endParaRPr sz="3800"/>
          </a:p>
        </p:txBody>
      </p:sp>
      <p:sp>
        <p:nvSpPr>
          <p:cNvPr id="307" name="Google Shape;307;p13"/>
          <p:cNvSpPr/>
          <p:nvPr/>
        </p:nvSpPr>
        <p:spPr>
          <a:xfrm>
            <a:off x="11808000" y="1647652"/>
            <a:ext cx="6480000" cy="1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IE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Text in Arial Bold</a:t>
            </a:r>
            <a:br>
              <a:rPr lang="en-IE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IE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 point text 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3"/>
          <p:cNvSpPr txBox="1"/>
          <p:nvPr/>
        </p:nvSpPr>
        <p:spPr>
          <a:xfrm>
            <a:off x="17571525" y="9866800"/>
            <a:ext cx="5487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IE" sz="1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4499" y="2217166"/>
            <a:ext cx="8779001" cy="5852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"/>
          <p:cNvSpPr txBox="1"/>
          <p:nvPr/>
        </p:nvSpPr>
        <p:spPr>
          <a:xfrm>
            <a:off x="17571534" y="9778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IE" sz="1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"/>
          <p:cNvSpPr txBox="1">
            <a:spLocks noGrp="1"/>
          </p:cNvSpPr>
          <p:nvPr>
            <p:ph type="body" idx="2"/>
          </p:nvPr>
        </p:nvSpPr>
        <p:spPr>
          <a:xfrm>
            <a:off x="295700" y="2182200"/>
            <a:ext cx="17648100" cy="6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563"/>
              </a:spcBef>
              <a:spcAft>
                <a:spcPts val="0"/>
              </a:spcAft>
              <a:buClr>
                <a:srgbClr val="8CA99F"/>
              </a:buClr>
              <a:buSzPts val="2400"/>
              <a:buNone/>
            </a:pPr>
            <a:endParaRPr sz="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200000"/>
              </a:lnSpc>
              <a:spcBef>
                <a:spcPts val="563"/>
              </a:spcBef>
              <a:spcAft>
                <a:spcPts val="0"/>
              </a:spcAft>
              <a:buClr>
                <a:srgbClr val="8CA99F"/>
              </a:buClr>
              <a:buSzPts val="2400"/>
              <a:buNone/>
            </a:pPr>
            <a:r>
              <a:rPr lang="en-IE" sz="4000" b="1" dirty="0">
                <a:latin typeface="Arial"/>
                <a:ea typeface="Arial"/>
                <a:cs typeface="Arial"/>
                <a:sym typeface="Arial"/>
              </a:rPr>
              <a:t>	Access</a:t>
            </a:r>
            <a:r>
              <a:rPr lang="en-IE" sz="4000" dirty="0">
                <a:latin typeface="Arial"/>
                <a:ea typeface="Arial"/>
                <a:cs typeface="Arial"/>
                <a:sym typeface="Arial"/>
              </a:rPr>
              <a:t> &amp; Performance 				</a:t>
            </a:r>
            <a:r>
              <a:rPr lang="en-IE" sz="4000" b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Improving</a:t>
            </a:r>
            <a:endParaRPr dirty="0"/>
          </a:p>
          <a:p>
            <a:pPr marL="0" lvl="0" indent="0" algn="l" rtl="0">
              <a:lnSpc>
                <a:spcPct val="200000"/>
              </a:lnSpc>
              <a:spcBef>
                <a:spcPts val="563"/>
              </a:spcBef>
              <a:spcAft>
                <a:spcPts val="0"/>
              </a:spcAft>
              <a:buClr>
                <a:srgbClr val="8CA99F"/>
              </a:buClr>
              <a:buSzPts val="2400"/>
              <a:buNone/>
            </a:pPr>
            <a:r>
              <a:rPr lang="en-IE" sz="4000" b="1" dirty="0">
                <a:latin typeface="Arial"/>
                <a:ea typeface="Arial"/>
                <a:cs typeface="Arial"/>
                <a:sym typeface="Arial"/>
              </a:rPr>
              <a:t>	Timely</a:t>
            </a:r>
            <a:r>
              <a:rPr lang="en-IE" sz="4000" dirty="0">
                <a:latin typeface="Arial"/>
                <a:ea typeface="Arial"/>
                <a:cs typeface="Arial"/>
                <a:sym typeface="Arial"/>
              </a:rPr>
              <a:t> Implementation 				</a:t>
            </a:r>
            <a:r>
              <a:rPr lang="en-IE" sz="4000" b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Ensuring</a:t>
            </a:r>
            <a:endParaRPr dirty="0"/>
          </a:p>
          <a:p>
            <a:pPr marL="0" lvl="0" indent="0" algn="l" rtl="0">
              <a:lnSpc>
                <a:spcPct val="200000"/>
              </a:lnSpc>
              <a:spcBef>
                <a:spcPts val="563"/>
              </a:spcBef>
              <a:spcAft>
                <a:spcPts val="0"/>
              </a:spcAft>
              <a:buClr>
                <a:srgbClr val="8CA99F"/>
              </a:buClr>
              <a:buSzPts val="2400"/>
              <a:buNone/>
            </a:pPr>
            <a:r>
              <a:rPr lang="en-IE" sz="4000" dirty="0">
                <a:latin typeface="Arial"/>
                <a:ea typeface="Arial"/>
                <a:cs typeface="Arial"/>
                <a:sym typeface="Arial"/>
              </a:rPr>
              <a:t>	Public </a:t>
            </a:r>
            <a:r>
              <a:rPr lang="en-IE" sz="4000" b="1" dirty="0">
                <a:latin typeface="Arial"/>
                <a:ea typeface="Arial"/>
                <a:cs typeface="Arial"/>
                <a:sym typeface="Arial"/>
              </a:rPr>
              <a:t>Confidence 					</a:t>
            </a:r>
            <a:r>
              <a:rPr lang="en-IE" sz="4000" b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Building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rgbClr val="8CA99F"/>
              </a:buClr>
              <a:buSzPts val="2400"/>
              <a:buNone/>
            </a:pPr>
            <a:endParaRPr sz="4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rgbClr val="8CA99F"/>
              </a:buClr>
              <a:buSzPts val="2400"/>
              <a:buNone/>
            </a:pPr>
            <a:r>
              <a:rPr lang="en-IE" sz="4800" b="1" dirty="0">
                <a:solidFill>
                  <a:srgbClr val="75B5B8"/>
                </a:solidFill>
                <a:latin typeface="Arial"/>
                <a:ea typeface="Arial"/>
                <a:cs typeface="Arial"/>
                <a:sym typeface="Arial"/>
              </a:rPr>
              <a:t>There Has to Be A Now and a Next</a:t>
            </a:r>
            <a:endParaRPr dirty="0"/>
          </a:p>
          <a:p>
            <a:pPr marL="0" lvl="0" indent="0" algn="l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205" name="Google Shape;205;p2"/>
          <p:cNvSpPr txBox="1">
            <a:spLocks noGrp="1"/>
          </p:cNvSpPr>
          <p:nvPr>
            <p:ph type="body" idx="1"/>
          </p:nvPr>
        </p:nvSpPr>
        <p:spPr>
          <a:xfrm>
            <a:off x="2160000" y="555012"/>
            <a:ext cx="87948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IE" sz="3800"/>
              <a:t>When I started …</a:t>
            </a:r>
            <a:endParaRPr sz="3800"/>
          </a:p>
        </p:txBody>
      </p:sp>
      <p:sp>
        <p:nvSpPr>
          <p:cNvPr id="206" name="Google Shape;206;p2"/>
          <p:cNvSpPr/>
          <p:nvPr/>
        </p:nvSpPr>
        <p:spPr>
          <a:xfrm>
            <a:off x="11808000" y="1647652"/>
            <a:ext cx="6480000" cy="1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IE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Text in Arial Bold</a:t>
            </a:r>
            <a:br>
              <a:rPr lang="en-IE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IE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 point text 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"/>
          <p:cNvSpPr txBox="1"/>
          <p:nvPr/>
        </p:nvSpPr>
        <p:spPr>
          <a:xfrm>
            <a:off x="17571525" y="9866800"/>
            <a:ext cx="5487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IE" sz="1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"/>
          <p:cNvSpPr txBox="1">
            <a:spLocks noGrp="1"/>
          </p:cNvSpPr>
          <p:nvPr>
            <p:ph type="body" idx="1"/>
          </p:nvPr>
        </p:nvSpPr>
        <p:spPr>
          <a:xfrm>
            <a:off x="2160000" y="555012"/>
            <a:ext cx="87948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IE" sz="3800"/>
              <a:t>The Framework</a:t>
            </a:r>
            <a:endParaRPr sz="3800"/>
          </a:p>
        </p:txBody>
      </p:sp>
      <p:sp>
        <p:nvSpPr>
          <p:cNvPr id="213" name="Google Shape;213;p3"/>
          <p:cNvSpPr/>
          <p:nvPr/>
        </p:nvSpPr>
        <p:spPr>
          <a:xfrm>
            <a:off x="11808000" y="1647652"/>
            <a:ext cx="6480000" cy="1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IE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Text in Arial Bold</a:t>
            </a:r>
            <a:br>
              <a:rPr lang="en-IE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IE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 point text 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"/>
          <p:cNvSpPr txBox="1"/>
          <p:nvPr/>
        </p:nvSpPr>
        <p:spPr>
          <a:xfrm>
            <a:off x="17571525" y="9866800"/>
            <a:ext cx="5487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IE" sz="1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7927" y="1315412"/>
            <a:ext cx="9067108" cy="8551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"/>
          <p:cNvSpPr txBox="1">
            <a:spLocks noGrp="1"/>
          </p:cNvSpPr>
          <p:nvPr>
            <p:ph type="body" idx="1"/>
          </p:nvPr>
        </p:nvSpPr>
        <p:spPr>
          <a:xfrm>
            <a:off x="2160000" y="555012"/>
            <a:ext cx="87948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IE" sz="3800"/>
              <a:t>Mrs O’Neill</a:t>
            </a:r>
            <a:endParaRPr sz="3800"/>
          </a:p>
        </p:txBody>
      </p:sp>
      <p:sp>
        <p:nvSpPr>
          <p:cNvPr id="221" name="Google Shape;221;p4"/>
          <p:cNvSpPr/>
          <p:nvPr/>
        </p:nvSpPr>
        <p:spPr>
          <a:xfrm>
            <a:off x="11808000" y="1647652"/>
            <a:ext cx="6480000" cy="1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IE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Text in Arial Bold</a:t>
            </a:r>
            <a:br>
              <a:rPr lang="en-IE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IE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 point text 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"/>
          <p:cNvSpPr txBox="1"/>
          <p:nvPr/>
        </p:nvSpPr>
        <p:spPr>
          <a:xfrm>
            <a:off x="17571525" y="9866800"/>
            <a:ext cx="5487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IE" sz="1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4499" y="2217166"/>
            <a:ext cx="8779001" cy="5852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"/>
          <p:cNvSpPr txBox="1">
            <a:spLocks noGrp="1"/>
          </p:cNvSpPr>
          <p:nvPr>
            <p:ph type="body" idx="2"/>
          </p:nvPr>
        </p:nvSpPr>
        <p:spPr>
          <a:xfrm>
            <a:off x="295700" y="2182200"/>
            <a:ext cx="17648100" cy="6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06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IE" sz="2800"/>
              <a:t>UEC Trolleys – Up to </a:t>
            </a:r>
            <a:r>
              <a:rPr lang="en-IE" sz="2800" b="1"/>
              <a:t>20% decrease </a:t>
            </a:r>
            <a:r>
              <a:rPr lang="en-IE" sz="2800"/>
              <a:t>in numbers waiting against a 10% increase in demand.</a:t>
            </a:r>
            <a:endParaRPr/>
          </a:p>
          <a:p>
            <a:pPr marL="457200" lvl="0" indent="-406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IE" sz="2800"/>
              <a:t>DTOC – A consistently </a:t>
            </a:r>
            <a:r>
              <a:rPr lang="en-IE" sz="2800" b="1"/>
              <a:t>maintained reduction </a:t>
            </a:r>
            <a:r>
              <a:rPr lang="en-IE" sz="2800"/>
              <a:t>from 550 / 600 on any day to 350 / 400.</a:t>
            </a:r>
            <a:endParaRPr/>
          </a:p>
          <a:p>
            <a:pPr marL="457200" lvl="0" indent="-406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IE" sz="2800"/>
              <a:t>Avoidance – 92% Patients CDM in primary care programme </a:t>
            </a:r>
            <a:r>
              <a:rPr lang="en-IE" sz="2800" b="1"/>
              <a:t>320K reviews to date</a:t>
            </a:r>
            <a:r>
              <a:rPr lang="en-IE" sz="2800"/>
              <a:t>.</a:t>
            </a:r>
            <a:endParaRPr/>
          </a:p>
          <a:p>
            <a:pPr marL="457200" lvl="0" indent="-406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IE" sz="2800"/>
              <a:t>Scheduled Care – </a:t>
            </a:r>
            <a:r>
              <a:rPr lang="en-IE" sz="2800" b="1"/>
              <a:t>More patients than ever removed from waiting lists </a:t>
            </a:r>
            <a:r>
              <a:rPr lang="en-IE" sz="2800"/>
              <a:t>– 180,000 more in 2023 than 2022</a:t>
            </a:r>
            <a:endParaRPr/>
          </a:p>
          <a:p>
            <a:pPr marL="457200" lvl="0" indent="-406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IE" sz="2800"/>
              <a:t>Waiting more than 12 months </a:t>
            </a:r>
            <a:r>
              <a:rPr lang="en-IE" sz="2800" b="1"/>
              <a:t>reduced by 1/3</a:t>
            </a:r>
            <a:endParaRPr/>
          </a:p>
          <a:p>
            <a:pPr marL="457200" lvl="0" indent="-406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IE" sz="2800"/>
              <a:t>Critical is a </a:t>
            </a:r>
            <a:r>
              <a:rPr lang="en-IE" sz="2800" b="1"/>
              <a:t>consistent reduction in time waiting </a:t>
            </a:r>
            <a:r>
              <a:rPr lang="en-IE" sz="2800"/>
              <a:t>– 10 months to 7.5 months / Eradication of the traditional 4 year figure – Now focused on weeks</a:t>
            </a:r>
            <a:endParaRPr/>
          </a:p>
          <a:p>
            <a:pPr marL="0" lvl="0" indent="0" algn="l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229" name="Google Shape;229;p5"/>
          <p:cNvSpPr txBox="1">
            <a:spLocks noGrp="1"/>
          </p:cNvSpPr>
          <p:nvPr>
            <p:ph type="body" idx="1"/>
          </p:nvPr>
        </p:nvSpPr>
        <p:spPr>
          <a:xfrm>
            <a:off x="2160000" y="555012"/>
            <a:ext cx="87948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IE" sz="3800"/>
              <a:t>So how did that go…</a:t>
            </a:r>
            <a:endParaRPr sz="3800"/>
          </a:p>
        </p:txBody>
      </p:sp>
      <p:sp>
        <p:nvSpPr>
          <p:cNvPr id="230" name="Google Shape;230;p5"/>
          <p:cNvSpPr txBox="1"/>
          <p:nvPr/>
        </p:nvSpPr>
        <p:spPr>
          <a:xfrm>
            <a:off x="17571525" y="9866800"/>
            <a:ext cx="5487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IE" sz="1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/>
          <p:cNvSpPr txBox="1">
            <a:spLocks noGrp="1"/>
          </p:cNvSpPr>
          <p:nvPr>
            <p:ph type="body" idx="2"/>
          </p:nvPr>
        </p:nvSpPr>
        <p:spPr>
          <a:xfrm>
            <a:off x="295700" y="2182200"/>
            <a:ext cx="11080800" cy="69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9964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700"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700" b="1"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IE" sz="2700" b="1"/>
              <a:t>The greatest ever amount of staff…</a:t>
            </a:r>
            <a:endParaRPr sz="2700"/>
          </a:p>
          <a:p>
            <a:pPr marL="1016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700"/>
          </a:p>
          <a:p>
            <a:pPr marL="1016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700"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IE" sz="2700" b="1"/>
              <a:t>The greatest ever level of financial resource…</a:t>
            </a:r>
            <a:endParaRPr sz="2700"/>
          </a:p>
          <a:p>
            <a:pPr marL="0" lvl="0" indent="0" algn="l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700"/>
          </a:p>
        </p:txBody>
      </p:sp>
      <p:sp>
        <p:nvSpPr>
          <p:cNvPr id="236" name="Google Shape;236;p6"/>
          <p:cNvSpPr/>
          <p:nvPr/>
        </p:nvSpPr>
        <p:spPr>
          <a:xfrm>
            <a:off x="11808000" y="6626340"/>
            <a:ext cx="6480000" cy="3384000"/>
          </a:xfrm>
          <a:prstGeom prst="rect">
            <a:avLst/>
          </a:prstGeom>
          <a:solidFill>
            <a:srgbClr val="B2D0CA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6"/>
          <p:cNvSpPr/>
          <p:nvPr/>
        </p:nvSpPr>
        <p:spPr>
          <a:xfrm>
            <a:off x="11808000" y="3333458"/>
            <a:ext cx="6480000" cy="3384000"/>
          </a:xfrm>
          <a:prstGeom prst="rect">
            <a:avLst/>
          </a:prstGeom>
          <a:solidFill>
            <a:srgbClr val="75B5B8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6"/>
          <p:cNvSpPr/>
          <p:nvPr/>
        </p:nvSpPr>
        <p:spPr>
          <a:xfrm>
            <a:off x="11808000" y="-50542"/>
            <a:ext cx="6480000" cy="3384000"/>
          </a:xfrm>
          <a:prstGeom prst="rect">
            <a:avLst/>
          </a:prstGeom>
          <a:solidFill>
            <a:srgbClr val="005E52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5E5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6"/>
          <p:cNvSpPr txBox="1">
            <a:spLocks noGrp="1"/>
          </p:cNvSpPr>
          <p:nvPr>
            <p:ph type="body" idx="1"/>
          </p:nvPr>
        </p:nvSpPr>
        <p:spPr>
          <a:xfrm>
            <a:off x="2160000" y="555012"/>
            <a:ext cx="87948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IE" sz="3800"/>
              <a:t>The Resource Context </a:t>
            </a:r>
            <a:endParaRPr sz="3800"/>
          </a:p>
        </p:txBody>
      </p:sp>
      <p:sp>
        <p:nvSpPr>
          <p:cNvPr id="240" name="Google Shape;240;p6"/>
          <p:cNvSpPr txBox="1"/>
          <p:nvPr/>
        </p:nvSpPr>
        <p:spPr>
          <a:xfrm>
            <a:off x="11808000" y="7127398"/>
            <a:ext cx="64800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8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20,000 +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11808000" y="8390496"/>
            <a:ext cx="6480000" cy="1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Disability Staff</a:t>
            </a:r>
            <a:endParaRPr/>
          </a:p>
        </p:txBody>
      </p:sp>
      <p:sp>
        <p:nvSpPr>
          <p:cNvPr id="242" name="Google Shape;242;p6"/>
          <p:cNvSpPr txBox="1"/>
          <p:nvPr/>
        </p:nvSpPr>
        <p:spPr>
          <a:xfrm>
            <a:off x="11808000" y="384554"/>
            <a:ext cx="64800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8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129,750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1808000" y="1647652"/>
            <a:ext cx="6480000" cy="1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Health Staff</a:t>
            </a:r>
            <a:endParaRPr/>
          </a:p>
        </p:txBody>
      </p:sp>
      <p:sp>
        <p:nvSpPr>
          <p:cNvPr id="244" name="Google Shape;244;p6"/>
          <p:cNvSpPr txBox="1"/>
          <p:nvPr/>
        </p:nvSpPr>
        <p:spPr>
          <a:xfrm>
            <a:off x="17639550" y="9934300"/>
            <a:ext cx="5487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IE" sz="1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6" descr="Graphical user inter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07199" y="3672307"/>
            <a:ext cx="1681601" cy="157966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6"/>
          <p:cNvSpPr/>
          <p:nvPr/>
        </p:nvSpPr>
        <p:spPr>
          <a:xfrm>
            <a:off x="11808000" y="5251970"/>
            <a:ext cx="6480000" cy="1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Stabilising to €23bn in 2024 and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€24bn in 2025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"/>
          <p:cNvSpPr txBox="1">
            <a:spLocks noGrp="1"/>
          </p:cNvSpPr>
          <p:nvPr>
            <p:ph type="body" idx="2"/>
          </p:nvPr>
        </p:nvSpPr>
        <p:spPr>
          <a:xfrm>
            <a:off x="295700" y="1657650"/>
            <a:ext cx="12609600" cy="6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3000"/>
          </a:p>
          <a:p>
            <a:pPr marL="4572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IE" sz="3000"/>
              <a:t>The Next was the six new regions and a revised HSE Centre.</a:t>
            </a:r>
            <a:endParaRPr sz="2600"/>
          </a:p>
          <a:p>
            <a:pPr marL="1016000" lvl="1" indent="-469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→"/>
            </a:pPr>
            <a:r>
              <a:rPr lang="en-IE" sz="3000" b="0">
                <a:solidFill>
                  <a:schemeClr val="dk1"/>
                </a:solidFill>
              </a:rPr>
              <a:t>That Next in 2023 is the Now in 2024</a:t>
            </a:r>
            <a:endParaRPr sz="5000"/>
          </a:p>
          <a:p>
            <a:pPr marL="91440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3000" b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IE" sz="3000"/>
              <a:t>The Next was addressing a significant resource cost challenge Pay/Non Pay</a:t>
            </a:r>
            <a:endParaRPr sz="2600"/>
          </a:p>
          <a:p>
            <a:pPr marL="1016000" lvl="1" indent="-469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→"/>
            </a:pPr>
            <a:r>
              <a:rPr lang="en-IE" sz="3000" b="0">
                <a:solidFill>
                  <a:schemeClr val="dk1"/>
                </a:solidFill>
              </a:rPr>
              <a:t>That Next in 2023 is the Now in 2024</a:t>
            </a:r>
            <a:endParaRPr sz="5000"/>
          </a:p>
          <a:p>
            <a:pPr marL="91440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endParaRPr sz="3000" b="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IE" sz="3000"/>
              <a:t>The Next was improved access – but…</a:t>
            </a:r>
            <a:endParaRPr sz="2600"/>
          </a:p>
          <a:p>
            <a:pPr marL="0" lvl="0" indent="0" algn="l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600"/>
          </a:p>
        </p:txBody>
      </p:sp>
      <p:sp>
        <p:nvSpPr>
          <p:cNvPr id="252" name="Google Shape;252;p7"/>
          <p:cNvSpPr txBox="1">
            <a:spLocks noGrp="1"/>
          </p:cNvSpPr>
          <p:nvPr>
            <p:ph type="body" idx="1"/>
          </p:nvPr>
        </p:nvSpPr>
        <p:spPr>
          <a:xfrm>
            <a:off x="2203100" y="584162"/>
            <a:ext cx="87948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IE" sz="3800"/>
              <a:t>The Change </a:t>
            </a:r>
            <a:endParaRPr sz="3800"/>
          </a:p>
        </p:txBody>
      </p:sp>
      <p:sp>
        <p:nvSpPr>
          <p:cNvPr id="253" name="Google Shape;253;p7"/>
          <p:cNvSpPr txBox="1"/>
          <p:nvPr/>
        </p:nvSpPr>
        <p:spPr>
          <a:xfrm>
            <a:off x="17571525" y="9866800"/>
            <a:ext cx="5487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IE" sz="1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9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8301" y="2573391"/>
            <a:ext cx="4364325" cy="5656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"/>
          <p:cNvSpPr txBox="1">
            <a:spLocks noGrp="1"/>
          </p:cNvSpPr>
          <p:nvPr>
            <p:ph type="body" idx="2"/>
          </p:nvPr>
        </p:nvSpPr>
        <p:spPr>
          <a:xfrm>
            <a:off x="295700" y="2182200"/>
            <a:ext cx="17648100" cy="6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3100"/>
          </a:p>
          <a:p>
            <a:pPr marL="457200" lvl="0" indent="-425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lang="en-IE" sz="3100"/>
              <a:t>It will be our Next for some time because…</a:t>
            </a:r>
            <a:endParaRPr sz="2700"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/>
          </a:p>
          <a:p>
            <a:pPr marL="457200" lvl="0" indent="-425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lang="en-IE" sz="3100" i="1"/>
              <a:t>2031 is Here - </a:t>
            </a:r>
            <a:endParaRPr sz="2700" i="1"/>
          </a:p>
        </p:txBody>
      </p:sp>
      <p:sp>
        <p:nvSpPr>
          <p:cNvPr id="260" name="Google Shape;260;p8"/>
          <p:cNvSpPr txBox="1">
            <a:spLocks noGrp="1"/>
          </p:cNvSpPr>
          <p:nvPr>
            <p:ph type="body" idx="1"/>
          </p:nvPr>
        </p:nvSpPr>
        <p:spPr>
          <a:xfrm>
            <a:off x="2160000" y="555012"/>
            <a:ext cx="87948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IE" sz="3800"/>
              <a:t>But…</a:t>
            </a:r>
            <a:endParaRPr sz="3800"/>
          </a:p>
        </p:txBody>
      </p:sp>
      <p:sp>
        <p:nvSpPr>
          <p:cNvPr id="261" name="Google Shape;261;p8"/>
          <p:cNvSpPr txBox="1"/>
          <p:nvPr/>
        </p:nvSpPr>
        <p:spPr>
          <a:xfrm>
            <a:off x="17571525" y="9866800"/>
            <a:ext cx="5487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IE" sz="1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9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"/>
          <p:cNvSpPr txBox="1">
            <a:spLocks noGrp="1"/>
          </p:cNvSpPr>
          <p:nvPr>
            <p:ph type="body" idx="2"/>
          </p:nvPr>
        </p:nvSpPr>
        <p:spPr>
          <a:xfrm>
            <a:off x="295700" y="2182200"/>
            <a:ext cx="17648100" cy="6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0160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IE" sz="4000" b="1" i="1">
                <a:solidFill>
                  <a:schemeClr val="accent5"/>
                </a:solidFill>
              </a:rPr>
              <a:t>Productivity</a:t>
            </a:r>
            <a:r>
              <a:rPr lang="en-IE" sz="4000" b="1">
                <a:solidFill>
                  <a:schemeClr val="accent5"/>
                </a:solidFill>
              </a:rPr>
              <a:t> in Health Care</a:t>
            </a:r>
            <a:endParaRPr/>
          </a:p>
          <a:p>
            <a:pPr marL="10160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 b="1">
              <a:solidFill>
                <a:schemeClr val="accent5"/>
              </a:solidFill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IE" sz="2800"/>
              <a:t>It is not a dirty word</a:t>
            </a:r>
            <a:endParaRPr/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IE" sz="2800"/>
              <a:t>It is about how we use what we have differently</a:t>
            </a:r>
            <a:endParaRPr/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IE" sz="2800"/>
              <a:t>It is about resource utilisation, modalities of care, new ways of working</a:t>
            </a:r>
            <a:endParaRPr/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IE" sz="2800"/>
              <a:t>It is about all resource not just new every time</a:t>
            </a:r>
            <a:endParaRPr/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IE" sz="2800"/>
              <a:t>It is about outcomes</a:t>
            </a:r>
            <a:endParaRPr/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IE" sz="2800"/>
              <a:t>It is about patient safety</a:t>
            </a:r>
            <a:endParaRPr/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IE" sz="2800"/>
              <a:t>And… </a:t>
            </a:r>
            <a:endParaRPr/>
          </a:p>
        </p:txBody>
      </p:sp>
      <p:sp>
        <p:nvSpPr>
          <p:cNvPr id="267" name="Google Shape;267;p9"/>
          <p:cNvSpPr txBox="1">
            <a:spLocks noGrp="1"/>
          </p:cNvSpPr>
          <p:nvPr>
            <p:ph type="body" idx="1"/>
          </p:nvPr>
        </p:nvSpPr>
        <p:spPr>
          <a:xfrm>
            <a:off x="2160000" y="555012"/>
            <a:ext cx="87948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IE" sz="3800"/>
              <a:t>The response now and next</a:t>
            </a:r>
            <a:endParaRPr sz="3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endParaRPr sz="3800"/>
          </a:p>
        </p:txBody>
      </p:sp>
      <p:sp>
        <p:nvSpPr>
          <p:cNvPr id="268" name="Google Shape;268;p9"/>
          <p:cNvSpPr txBox="1"/>
          <p:nvPr/>
        </p:nvSpPr>
        <p:spPr>
          <a:xfrm>
            <a:off x="17571525" y="9866800"/>
            <a:ext cx="5487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IE" sz="1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9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HSE Colours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6B4E6"/>
      </a:accent1>
      <a:accent2>
        <a:srgbClr val="CACC27"/>
      </a:accent2>
      <a:accent3>
        <a:srgbClr val="005999"/>
      </a:accent3>
      <a:accent4>
        <a:srgbClr val="F69246"/>
      </a:accent4>
      <a:accent5>
        <a:srgbClr val="005E52"/>
      </a:accent5>
      <a:accent6>
        <a:srgbClr val="75B5B8"/>
      </a:accent6>
      <a:hlink>
        <a:srgbClr val="00B0F0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F3A9E8D51AC34D88BEBDC6697AB1BA" ma:contentTypeVersion="15" ma:contentTypeDescription="Create a new document." ma:contentTypeScope="" ma:versionID="daee46c5d739559f00b2e9ec427b1150">
  <xsd:schema xmlns:xsd="http://www.w3.org/2001/XMLSchema" xmlns:xs="http://www.w3.org/2001/XMLSchema" xmlns:p="http://schemas.microsoft.com/office/2006/metadata/properties" xmlns:ns2="563d7928-de39-40eb-aaef-3504eb7eef23" xmlns:ns3="a6522d93-ccde-437d-a793-b289ee708a2f" targetNamespace="http://schemas.microsoft.com/office/2006/metadata/properties" ma:root="true" ma:fieldsID="1889ccf00e1b2cfcc8339fd1afb14c8d" ns2:_="" ns3:_="">
    <xsd:import namespace="563d7928-de39-40eb-aaef-3504eb7eef23"/>
    <xsd:import namespace="a6522d93-ccde-437d-a793-b289ee708a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3d7928-de39-40eb-aaef-3504eb7eef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2090d37-0cf0-4191-99ae-e11c03e71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22d93-ccde-437d-a793-b289ee708a2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58787e5-1a83-4099-8018-dcd51ec2f4c3}" ma:internalName="TaxCatchAll" ma:showField="CatchAllData" ma:web="a6522d93-ccde-437d-a793-b289ee708a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817728-C75C-465B-9A78-F91FF770ABA6}"/>
</file>

<file path=customXml/itemProps2.xml><?xml version="1.0" encoding="utf-8"?>
<ds:datastoreItem xmlns:ds="http://schemas.openxmlformats.org/officeDocument/2006/customXml" ds:itemID="{E22E9294-6DBA-4280-AFC1-28F277527F6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Custom</PresentationFormat>
  <Paragraphs>95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1_Office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Caroline McDermott (5)</dc:creator>
  <cp:lastModifiedBy>Matthew Lynch (IE)</cp:lastModifiedBy>
  <cp:revision>1</cp:revision>
  <dcterms:modified xsi:type="dcterms:W3CDTF">2024-09-10T11:30:52Z</dcterms:modified>
</cp:coreProperties>
</file>