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4" r:id="rId3"/>
    <p:sldMasterId id="2147483682" r:id="rId4"/>
    <p:sldMasterId id="2147483689" r:id="rId5"/>
  </p:sldMasterIdLst>
  <p:notesMasterIdLst>
    <p:notesMasterId r:id="rId4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8288000" cy="10287000"/>
  <p:notesSz cx="6858000" cy="9144000"/>
  <p:embeddedFontLst>
    <p:embeddedFont>
      <p:font typeface="Georgia" panose="02040502050405020303" pitchFamily="18" charset="0"/>
      <p:regular r:id="rId47"/>
      <p:bold r:id="rId48"/>
      <p:italic r:id="rId49"/>
      <p:boldItalic r:id="rId50"/>
    </p:embeddedFont>
    <p:embeddedFont>
      <p:font typeface="Libre Franklin Medium"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gn3mUlv5JW2+hZkE63IsT4mIafn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902971-1F8E-4AF1-A7F0-B16084FA0984}">
  <a:tblStyle styleId="{3C902971-1F8E-4AF1-A7F0-B16084FA098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216"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customschemas.google.com/relationships/presentationmetadata" Target="meta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customXml" Target="../customXml/item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omyg\Dropbox\Presentations\2024\Dublin%20Castle\Waiting%20list%20Diabetes%20July%202023%20to%20August%202023_.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Sheet1!$B$2</c:f>
              <c:strCache>
                <c:ptCount val="1"/>
                <c:pt idx="0">
                  <c:v>&lt;6 months</c:v>
                </c:pt>
              </c:strCache>
            </c:strRef>
          </c:tx>
          <c:spPr>
            <a:solidFill>
              <a:schemeClr val="accent2">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Galway University Hosptial</c:v>
                </c:pt>
                <c:pt idx="1">
                  <c:v>Roscommon Universtiy Hospital</c:v>
                </c:pt>
              </c:strCache>
            </c:strRef>
          </c:cat>
          <c:val>
            <c:numRef>
              <c:f>Sheet1!$B$3:$B$4</c:f>
              <c:numCache>
                <c:formatCode>General</c:formatCode>
                <c:ptCount val="2"/>
                <c:pt idx="0" formatCode="0">
                  <c:v>76</c:v>
                </c:pt>
                <c:pt idx="1">
                  <c:v>5</c:v>
                </c:pt>
              </c:numCache>
            </c:numRef>
          </c:val>
          <c:extLst>
            <c:ext xmlns:c16="http://schemas.microsoft.com/office/drawing/2014/chart" uri="{C3380CC4-5D6E-409C-BE32-E72D297353CC}">
              <c16:uniqueId val="{00000000-2977-4AE3-880D-6875C43D67FD}"/>
            </c:ext>
          </c:extLst>
        </c:ser>
        <c:ser>
          <c:idx val="1"/>
          <c:order val="1"/>
          <c:tx>
            <c:strRef>
              <c:f>Sheet1!$C$2</c:f>
              <c:strCache>
                <c:ptCount val="1"/>
                <c:pt idx="0">
                  <c:v>6-12 months</c:v>
                </c:pt>
              </c:strCache>
            </c:strRef>
          </c:tx>
          <c:spPr>
            <a:solidFill>
              <a:schemeClr val="accent2">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Galway University Hosptial</c:v>
                </c:pt>
                <c:pt idx="1">
                  <c:v>Roscommon Universtiy Hospital</c:v>
                </c:pt>
              </c:strCache>
            </c:strRef>
          </c:cat>
          <c:val>
            <c:numRef>
              <c:f>Sheet1!$C$3:$C$4</c:f>
              <c:numCache>
                <c:formatCode>General</c:formatCode>
                <c:ptCount val="2"/>
                <c:pt idx="0" formatCode="0">
                  <c:v>25</c:v>
                </c:pt>
                <c:pt idx="1">
                  <c:v>14</c:v>
                </c:pt>
              </c:numCache>
            </c:numRef>
          </c:val>
          <c:extLst>
            <c:ext xmlns:c16="http://schemas.microsoft.com/office/drawing/2014/chart" uri="{C3380CC4-5D6E-409C-BE32-E72D297353CC}">
              <c16:uniqueId val="{00000001-2977-4AE3-880D-6875C43D67FD}"/>
            </c:ext>
          </c:extLst>
        </c:ser>
        <c:ser>
          <c:idx val="2"/>
          <c:order val="2"/>
          <c:tx>
            <c:strRef>
              <c:f>Sheet1!$D$2</c:f>
              <c:strCache>
                <c:ptCount val="1"/>
                <c:pt idx="0">
                  <c:v>&gt;12 months</c:v>
                </c:pt>
              </c:strCache>
            </c:strRef>
          </c:tx>
          <c:spPr>
            <a:solidFill>
              <a:schemeClr val="accent2">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Galway University Hosptial</c:v>
                </c:pt>
                <c:pt idx="1">
                  <c:v>Roscommon Universtiy Hospital</c:v>
                </c:pt>
              </c:strCache>
            </c:strRef>
          </c:cat>
          <c:val>
            <c:numRef>
              <c:f>Sheet1!$D$3:$D$4</c:f>
              <c:numCache>
                <c:formatCode>General</c:formatCode>
                <c:ptCount val="2"/>
                <c:pt idx="0" formatCode="0">
                  <c:v>29</c:v>
                </c:pt>
                <c:pt idx="1">
                  <c:v>75</c:v>
                </c:pt>
              </c:numCache>
            </c:numRef>
          </c:val>
          <c:extLst>
            <c:ext xmlns:c16="http://schemas.microsoft.com/office/drawing/2014/chart" uri="{C3380CC4-5D6E-409C-BE32-E72D297353CC}">
              <c16:uniqueId val="{00000002-2977-4AE3-880D-6875C43D67FD}"/>
            </c:ext>
          </c:extLst>
        </c:ser>
        <c:ser>
          <c:idx val="3"/>
          <c:order val="3"/>
          <c:tx>
            <c:strRef>
              <c:f>Sheet1!$E$2</c:f>
              <c:strCache>
                <c:ptCount val="1"/>
                <c:pt idx="0">
                  <c:v>Total</c:v>
                </c:pt>
              </c:strCache>
            </c:strRef>
          </c:tx>
          <c:spPr>
            <a:solidFill>
              <a:schemeClr val="accent2">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Sheet1!$A$3:$A$4</c:f>
              <c:strCache>
                <c:ptCount val="2"/>
                <c:pt idx="0">
                  <c:v>Galway University Hosptial</c:v>
                </c:pt>
                <c:pt idx="1">
                  <c:v>Roscommon Universtiy Hospital</c:v>
                </c:pt>
              </c:strCache>
            </c:strRef>
          </c:cat>
          <c:val>
            <c:numRef>
              <c:f>Sheet1!$E$3:$E$4</c:f>
              <c:numCache>
                <c:formatCode>General</c:formatCode>
                <c:ptCount val="2"/>
                <c:pt idx="0" formatCode="0">
                  <c:v>130</c:v>
                </c:pt>
                <c:pt idx="1">
                  <c:v>94</c:v>
                </c:pt>
              </c:numCache>
            </c:numRef>
          </c:val>
          <c:extLst>
            <c:ext xmlns:c16="http://schemas.microsoft.com/office/drawing/2014/chart" uri="{C3380CC4-5D6E-409C-BE32-E72D297353CC}">
              <c16:uniqueId val="{00000003-2977-4AE3-880D-6875C43D67FD}"/>
            </c:ext>
          </c:extLst>
        </c:ser>
        <c:dLbls>
          <c:showLegendKey val="0"/>
          <c:showVal val="0"/>
          <c:showCatName val="0"/>
          <c:showSerName val="0"/>
          <c:showPercent val="0"/>
          <c:showBubbleSize val="0"/>
        </c:dLbls>
        <c:gapWidth val="219"/>
        <c:axId val="914639904"/>
        <c:axId val="914639424"/>
      </c:barChart>
      <c:catAx>
        <c:axId val="91463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914639424"/>
        <c:crosses val="autoZero"/>
        <c:auto val="1"/>
        <c:lblAlgn val="ctr"/>
        <c:lblOffset val="100"/>
        <c:noMultiLvlLbl val="0"/>
      </c:catAx>
      <c:valAx>
        <c:axId val="914639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14639904"/>
        <c:crosses val="autoZero"/>
        <c:crossBetween val="between"/>
      </c:valAx>
      <c:spPr>
        <a:noFill/>
        <a:ln>
          <a:noFill/>
        </a:ln>
        <a:effectLst/>
      </c:spPr>
    </c:plotArea>
    <c:legend>
      <c:legendPos val="b"/>
      <c:legendEntry>
        <c:idx val="3"/>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Sheet1!$A$12</c:f>
              <c:strCache>
                <c:ptCount val="1"/>
                <c:pt idx="0">
                  <c:v>Jul-23</c:v>
                </c:pt>
              </c:strCache>
            </c:strRef>
          </c:tx>
          <c:spPr>
            <a:solidFill>
              <a:schemeClr val="accent6">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Sheet1!$B$11:$I$11</c:f>
              <c:strCache>
                <c:ptCount val="8"/>
                <c:pt idx="0">
                  <c:v>&lt;6 months</c:v>
                </c:pt>
                <c:pt idx="1">
                  <c:v>6-12 months</c:v>
                </c:pt>
                <c:pt idx="2">
                  <c:v>&gt;12 months</c:v>
                </c:pt>
                <c:pt idx="3">
                  <c:v>Total</c:v>
                </c:pt>
                <c:pt idx="4">
                  <c:v>&lt;6 months</c:v>
                </c:pt>
                <c:pt idx="5">
                  <c:v>6-12 months</c:v>
                </c:pt>
                <c:pt idx="6">
                  <c:v>&gt;12 months</c:v>
                </c:pt>
                <c:pt idx="7">
                  <c:v>Total</c:v>
                </c:pt>
              </c:strCache>
              <c:extLst/>
            </c:strRef>
          </c:cat>
          <c:val>
            <c:numRef>
              <c:f>Sheet1!$B$12:$I$12</c:f>
              <c:numCache>
                <c:formatCode>0</c:formatCode>
                <c:ptCount val="8"/>
                <c:pt idx="0">
                  <c:v>76</c:v>
                </c:pt>
                <c:pt idx="1">
                  <c:v>25</c:v>
                </c:pt>
                <c:pt idx="2">
                  <c:v>29</c:v>
                </c:pt>
                <c:pt idx="3">
                  <c:v>130</c:v>
                </c:pt>
                <c:pt idx="4" formatCode="General">
                  <c:v>5</c:v>
                </c:pt>
                <c:pt idx="5" formatCode="General">
                  <c:v>14</c:v>
                </c:pt>
                <c:pt idx="6" formatCode="General">
                  <c:v>75</c:v>
                </c:pt>
                <c:pt idx="7" formatCode="General">
                  <c:v>94</c:v>
                </c:pt>
              </c:numCache>
            </c:numRef>
          </c:val>
          <c:extLst>
            <c:ext xmlns:c16="http://schemas.microsoft.com/office/drawing/2014/chart" uri="{C3380CC4-5D6E-409C-BE32-E72D297353CC}">
              <c16:uniqueId val="{00000000-D001-49BC-B80C-9BBDA0E2C93A}"/>
            </c:ext>
          </c:extLst>
        </c:ser>
        <c:ser>
          <c:idx val="1"/>
          <c:order val="1"/>
          <c:tx>
            <c:strRef>
              <c:f>Sheet1!$A$13</c:f>
              <c:strCache>
                <c:ptCount val="1"/>
                <c:pt idx="0">
                  <c:v>Aug-24</c:v>
                </c:pt>
              </c:strCache>
            </c:strRef>
          </c:tx>
          <c:spPr>
            <a:solidFill>
              <a:schemeClr val="accent6">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Sheet1!$B$11:$I$11</c:f>
              <c:strCache>
                <c:ptCount val="8"/>
                <c:pt idx="0">
                  <c:v>&lt;6 months</c:v>
                </c:pt>
                <c:pt idx="1">
                  <c:v>6-12 months</c:v>
                </c:pt>
                <c:pt idx="2">
                  <c:v>&gt;12 months</c:v>
                </c:pt>
                <c:pt idx="3">
                  <c:v>Total</c:v>
                </c:pt>
                <c:pt idx="4">
                  <c:v>&lt;6 months</c:v>
                </c:pt>
                <c:pt idx="5">
                  <c:v>6-12 months</c:v>
                </c:pt>
                <c:pt idx="6">
                  <c:v>&gt;12 months</c:v>
                </c:pt>
                <c:pt idx="7">
                  <c:v>Total</c:v>
                </c:pt>
              </c:strCache>
              <c:extLst/>
            </c:strRef>
          </c:cat>
          <c:val>
            <c:numRef>
              <c:f>Sheet1!$B$13:$I$13</c:f>
              <c:numCache>
                <c:formatCode>General</c:formatCode>
                <c:ptCount val="8"/>
                <c:pt idx="0" formatCode="0">
                  <c:v>28</c:v>
                </c:pt>
                <c:pt idx="1">
                  <c:v>0</c:v>
                </c:pt>
                <c:pt idx="2">
                  <c:v>0</c:v>
                </c:pt>
                <c:pt idx="3">
                  <c:v>28</c:v>
                </c:pt>
                <c:pt idx="4">
                  <c:v>14</c:v>
                </c:pt>
                <c:pt idx="5">
                  <c:v>1</c:v>
                </c:pt>
                <c:pt idx="6">
                  <c:v>16</c:v>
                </c:pt>
                <c:pt idx="7">
                  <c:v>31</c:v>
                </c:pt>
              </c:numCache>
            </c:numRef>
          </c:val>
          <c:extLst>
            <c:ext xmlns:c16="http://schemas.microsoft.com/office/drawing/2014/chart" uri="{C3380CC4-5D6E-409C-BE32-E72D297353CC}">
              <c16:uniqueId val="{00000001-D001-49BC-B80C-9BBDA0E2C93A}"/>
            </c:ext>
          </c:extLst>
        </c:ser>
        <c:dLbls>
          <c:showLegendKey val="0"/>
          <c:showVal val="0"/>
          <c:showCatName val="0"/>
          <c:showSerName val="0"/>
          <c:showPercent val="0"/>
          <c:showBubbleSize val="0"/>
        </c:dLbls>
        <c:gapWidth val="185"/>
        <c:axId val="722878560"/>
        <c:axId val="722879040"/>
      </c:barChart>
      <c:catAx>
        <c:axId val="722878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722879040"/>
        <c:crosses val="autoZero"/>
        <c:auto val="1"/>
        <c:lblAlgn val="ctr"/>
        <c:lblOffset val="100"/>
        <c:noMultiLvlLbl val="0"/>
      </c:catAx>
      <c:valAx>
        <c:axId val="722879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722878560"/>
        <c:crosses val="autoZero"/>
        <c:crossBetween val="between"/>
      </c:valAx>
      <c:spPr>
        <a:noFill/>
        <a:ln>
          <a:noFill/>
        </a:ln>
        <a:effectLst/>
      </c:spPr>
    </c:plotArea>
    <c:legend>
      <c:legendPos val="b"/>
      <c:layout>
        <c:manualLayout>
          <c:xMode val="edge"/>
          <c:yMode val="edge"/>
          <c:x val="0.61694421917246711"/>
          <c:y val="4.4997300299546385E-2"/>
          <c:w val="0.34373800575621605"/>
          <c:h val="6.2750471526389517E-2"/>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2" name="Google Shape;3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5" name="Google Shape;3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3" name="Google Shape;3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fb8f9b22b4_0_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0" name="Google Shape;380;g2fb8f9b22b4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fb8f9b22b4_0_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fb8f9b22b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fb8f9b22b4_0_1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fb8f9b22b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3" name="Google Shape;53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0" name="Google Shape;5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2" name="Google Shape;55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8" name="Google Shape;56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5" name="Google Shape;5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5" name="Google Shape;605;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7" name="Google Shape;61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4" name="Google Shape;62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3" name="Google Shape;63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2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9" name="Google Shape;64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6" name="Google Shape;6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3" name="Google Shape;67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4" name="Google Shape;68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6" name="Google Shape;7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4" name="Google Shape;71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7" name="Google Shape;72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37" name="Google Shape;7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4" name="Google Shape;74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fb8f9b22b4_1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2fb8f9b22b4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3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0" name="Google Shape;77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9" name="Google Shape;80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fb8f9b22b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fb8f9b22b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2" name="Google Shape;84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0" name="Google Shape;87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2fb8f9b22b4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7" name="Google Shape;877;g2fb8f9b22b4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0" name="Google Shape;3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6" name="Google Shape;3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82"/>
          <p:cNvSpPr txBox="1">
            <a:spLocks noGrp="1"/>
          </p:cNvSpPr>
          <p:nvPr>
            <p:ph type="title"/>
          </p:nvPr>
        </p:nvSpPr>
        <p:spPr>
          <a:xfrm>
            <a:off x="1259682" y="685800"/>
            <a:ext cx="5898300" cy="24003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8" name="Google Shape;58;p82"/>
          <p:cNvSpPr>
            <a:spLocks noGrp="1"/>
          </p:cNvSpPr>
          <p:nvPr>
            <p:ph type="pic" idx="2"/>
          </p:nvPr>
        </p:nvSpPr>
        <p:spPr>
          <a:xfrm>
            <a:off x="7774782" y="1481138"/>
            <a:ext cx="9258300" cy="7310400"/>
          </a:xfrm>
          <a:prstGeom prst="rect">
            <a:avLst/>
          </a:prstGeom>
          <a:noFill/>
          <a:ln>
            <a:noFill/>
          </a:ln>
        </p:spPr>
      </p:sp>
      <p:sp>
        <p:nvSpPr>
          <p:cNvPr id="59" name="Google Shape;59;p82"/>
          <p:cNvSpPr txBox="1">
            <a:spLocks noGrp="1"/>
          </p:cNvSpPr>
          <p:nvPr>
            <p:ph type="body" idx="1"/>
          </p:nvPr>
        </p:nvSpPr>
        <p:spPr>
          <a:xfrm>
            <a:off x="1259682" y="3086100"/>
            <a:ext cx="5898300" cy="57174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800"/>
              </a:spcBef>
              <a:spcAft>
                <a:spcPts val="0"/>
              </a:spcAft>
              <a:buClr>
                <a:schemeClr val="dk1"/>
              </a:buClr>
              <a:buSzPts val="2100"/>
              <a:buNone/>
              <a:defRPr sz="21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500"/>
              <a:buNone/>
              <a:defRPr sz="1500"/>
            </a:lvl4pPr>
            <a:lvl5pPr marL="2286000" lvl="4" indent="-228600" algn="l">
              <a:lnSpc>
                <a:spcPct val="90000"/>
              </a:lnSpc>
              <a:spcBef>
                <a:spcPts val="8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60" name="Google Shape;60;p82"/>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1" name="Google Shape;61;p82"/>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2" name="Google Shape;62;p82"/>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83"/>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5" name="Google Shape;65;p83"/>
          <p:cNvSpPr txBox="1">
            <a:spLocks noGrp="1"/>
          </p:cNvSpPr>
          <p:nvPr>
            <p:ph type="body" idx="1"/>
          </p:nvPr>
        </p:nvSpPr>
        <p:spPr>
          <a:xfrm rot="5400000">
            <a:off x="5880600" y="-1884863"/>
            <a:ext cx="6526800" cy="157734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66" name="Google Shape;66;p83"/>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7" name="Google Shape;67;p83"/>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68" name="Google Shape;68;p83"/>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84"/>
          <p:cNvSpPr txBox="1">
            <a:spLocks noGrp="1"/>
          </p:cNvSpPr>
          <p:nvPr>
            <p:ph type="title"/>
          </p:nvPr>
        </p:nvSpPr>
        <p:spPr>
          <a:xfrm rot="5400000">
            <a:off x="10700250" y="2934938"/>
            <a:ext cx="8717700" cy="39432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1" name="Google Shape;71;p84"/>
          <p:cNvSpPr txBox="1">
            <a:spLocks noGrp="1"/>
          </p:cNvSpPr>
          <p:nvPr>
            <p:ph type="body" idx="1"/>
          </p:nvPr>
        </p:nvSpPr>
        <p:spPr>
          <a:xfrm rot="5400000">
            <a:off x="2699250" y="-894113"/>
            <a:ext cx="8717700" cy="116013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72" name="Google Shape;72;p84"/>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3" name="Google Shape;73;p84"/>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74" name="Google Shape;74;p84"/>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8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
        <p:cNvGrpSpPr/>
        <p:nvPr/>
      </p:nvGrpSpPr>
      <p:grpSpPr>
        <a:xfrm>
          <a:off x="0" y="0"/>
          <a:ext cx="0" cy="0"/>
          <a:chOff x="0" y="0"/>
          <a:chExt cx="0" cy="0"/>
        </a:xfrm>
      </p:grpSpPr>
      <p:sp>
        <p:nvSpPr>
          <p:cNvPr id="83" name="Google Shape;83;p52"/>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5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5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
        <p:cNvGrpSpPr/>
        <p:nvPr/>
      </p:nvGrpSpPr>
      <p:grpSpPr>
        <a:xfrm>
          <a:off x="0" y="0"/>
          <a:ext cx="0" cy="0"/>
          <a:chOff x="0" y="0"/>
          <a:chExt cx="0" cy="0"/>
        </a:xfrm>
      </p:grpSpPr>
      <p:sp>
        <p:nvSpPr>
          <p:cNvPr id="88" name="Google Shape;88;p85"/>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85"/>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90" name="Google Shape;90;p8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8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
        <p:cNvGrpSpPr/>
        <p:nvPr/>
      </p:nvGrpSpPr>
      <p:grpSpPr>
        <a:xfrm>
          <a:off x="0" y="0"/>
          <a:ext cx="0" cy="0"/>
          <a:chOff x="0" y="0"/>
          <a:chExt cx="0" cy="0"/>
        </a:xfrm>
      </p:grpSpPr>
      <p:sp>
        <p:nvSpPr>
          <p:cNvPr id="94" name="Google Shape;94;p8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8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6" name="Google Shape;96;p8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8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8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9"/>
        <p:cNvGrpSpPr/>
        <p:nvPr/>
      </p:nvGrpSpPr>
      <p:grpSpPr>
        <a:xfrm>
          <a:off x="0" y="0"/>
          <a:ext cx="0" cy="0"/>
          <a:chOff x="0" y="0"/>
          <a:chExt cx="0" cy="0"/>
        </a:xfrm>
      </p:grpSpPr>
      <p:sp>
        <p:nvSpPr>
          <p:cNvPr id="100" name="Google Shape;100;p87"/>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87"/>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102" name="Google Shape;102;p8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8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8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
        <p:cNvGrpSpPr/>
        <p:nvPr/>
      </p:nvGrpSpPr>
      <p:grpSpPr>
        <a:xfrm>
          <a:off x="0" y="0"/>
          <a:ext cx="0" cy="0"/>
          <a:chOff x="0" y="0"/>
          <a:chExt cx="0" cy="0"/>
        </a:xfrm>
      </p:grpSpPr>
      <p:sp>
        <p:nvSpPr>
          <p:cNvPr id="106" name="Google Shape;106;p8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88"/>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8" name="Google Shape;108;p88"/>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09" name="Google Shape;109;p8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8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8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
        <p:cNvGrpSpPr/>
        <p:nvPr/>
      </p:nvGrpSpPr>
      <p:grpSpPr>
        <a:xfrm>
          <a:off x="0" y="0"/>
          <a:ext cx="0" cy="0"/>
          <a:chOff x="0" y="0"/>
          <a:chExt cx="0" cy="0"/>
        </a:xfrm>
      </p:grpSpPr>
      <p:sp>
        <p:nvSpPr>
          <p:cNvPr id="113" name="Google Shape;113;p89"/>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89"/>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15" name="Google Shape;115;p89"/>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6" name="Google Shape;116;p89"/>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17" name="Google Shape;117;p89"/>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8" name="Google Shape;118;p8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8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8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46"/>
          <p:cNvPicPr preferRelativeResize="0"/>
          <p:nvPr/>
        </p:nvPicPr>
        <p:blipFill rotWithShape="1">
          <a:blip r:embed="rId3">
            <a:alphaModFix/>
          </a:blip>
          <a:srcRect/>
          <a:stretch/>
        </p:blipFill>
        <p:spPr>
          <a:xfrm>
            <a:off x="2232001" y="1224000"/>
            <a:ext cx="3111776" cy="23976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
        <p:nvSpPr>
          <p:cNvPr id="122" name="Google Shape;122;p9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9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9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
        <p:cNvGrpSpPr/>
        <p:nvPr/>
      </p:nvGrpSpPr>
      <p:grpSpPr>
        <a:xfrm>
          <a:off x="0" y="0"/>
          <a:ext cx="0" cy="0"/>
          <a:chOff x="0" y="0"/>
          <a:chExt cx="0" cy="0"/>
        </a:xfrm>
      </p:grpSpPr>
      <p:sp>
        <p:nvSpPr>
          <p:cNvPr id="126" name="Google Shape;126;p91"/>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91"/>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128" name="Google Shape;128;p91"/>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29" name="Google Shape;129;p9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9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9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2"/>
        <p:cNvGrpSpPr/>
        <p:nvPr/>
      </p:nvGrpSpPr>
      <p:grpSpPr>
        <a:xfrm>
          <a:off x="0" y="0"/>
          <a:ext cx="0" cy="0"/>
          <a:chOff x="0" y="0"/>
          <a:chExt cx="0" cy="0"/>
        </a:xfrm>
      </p:grpSpPr>
      <p:sp>
        <p:nvSpPr>
          <p:cNvPr id="133" name="Google Shape;133;p92"/>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92"/>
          <p:cNvSpPr>
            <a:spLocks noGrp="1"/>
          </p:cNvSpPr>
          <p:nvPr>
            <p:ph type="pic" idx="2"/>
          </p:nvPr>
        </p:nvSpPr>
        <p:spPr>
          <a:xfrm>
            <a:off x="7774782" y="1481138"/>
            <a:ext cx="9258300" cy="7310438"/>
          </a:xfrm>
          <a:prstGeom prst="rect">
            <a:avLst/>
          </a:prstGeom>
          <a:noFill/>
          <a:ln>
            <a:noFill/>
          </a:ln>
        </p:spPr>
      </p:sp>
      <p:sp>
        <p:nvSpPr>
          <p:cNvPr id="135" name="Google Shape;135;p92"/>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36" name="Google Shape;136;p9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9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9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9"/>
        <p:cNvGrpSpPr/>
        <p:nvPr/>
      </p:nvGrpSpPr>
      <p:grpSpPr>
        <a:xfrm>
          <a:off x="0" y="0"/>
          <a:ext cx="0" cy="0"/>
          <a:chOff x="0" y="0"/>
          <a:chExt cx="0" cy="0"/>
        </a:xfrm>
      </p:grpSpPr>
      <p:sp>
        <p:nvSpPr>
          <p:cNvPr id="140" name="Google Shape;140;p9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93"/>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2" name="Google Shape;142;p9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9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9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5"/>
        <p:cNvGrpSpPr/>
        <p:nvPr/>
      </p:nvGrpSpPr>
      <p:grpSpPr>
        <a:xfrm>
          <a:off x="0" y="0"/>
          <a:ext cx="0" cy="0"/>
          <a:chOff x="0" y="0"/>
          <a:chExt cx="0" cy="0"/>
        </a:xfrm>
      </p:grpSpPr>
      <p:sp>
        <p:nvSpPr>
          <p:cNvPr id="146" name="Google Shape;146;p94"/>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94"/>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8" name="Google Shape;148;p9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9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9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48"/>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59" name="Google Shape;159;p48"/>
          <p:cNvSpPr txBox="1">
            <a:spLocks noGrp="1"/>
          </p:cNvSpPr>
          <p:nvPr>
            <p:ph type="body" idx="1"/>
          </p:nvPr>
        </p:nvSpPr>
        <p:spPr>
          <a:xfrm>
            <a:off x="2160000" y="53827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60" name="Google Shape;160;p48"/>
          <p:cNvSpPr txBox="1">
            <a:spLocks noGrp="1"/>
          </p:cNvSpPr>
          <p:nvPr>
            <p:ph type="body" idx="2"/>
          </p:nvPr>
        </p:nvSpPr>
        <p:spPr>
          <a:xfrm>
            <a:off x="2160000" y="2448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49"/>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63" name="Google Shape;163;p49"/>
          <p:cNvSpPr txBox="1">
            <a:spLocks noGrp="1"/>
          </p:cNvSpPr>
          <p:nvPr>
            <p:ph type="body" idx="1"/>
          </p:nvPr>
        </p:nvSpPr>
        <p:spPr>
          <a:xfrm>
            <a:off x="2160000" y="216000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64" name="Google Shape;164;p49"/>
          <p:cNvSpPr txBox="1">
            <a:spLocks noGrp="1"/>
          </p:cNvSpPr>
          <p:nvPr>
            <p:ph type="body" idx="2"/>
          </p:nvPr>
        </p:nvSpPr>
        <p:spPr>
          <a:xfrm>
            <a:off x="2160000" y="4032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65"/>
        <p:cNvGrpSpPr/>
        <p:nvPr/>
      </p:nvGrpSpPr>
      <p:grpSpPr>
        <a:xfrm>
          <a:off x="0" y="0"/>
          <a:ext cx="0" cy="0"/>
          <a:chOff x="0" y="0"/>
          <a:chExt cx="0" cy="0"/>
        </a:xfrm>
      </p:grpSpPr>
      <p:pic>
        <p:nvPicPr>
          <p:cNvPr id="166" name="Google Shape;166;p95"/>
          <p:cNvPicPr preferRelativeResize="0"/>
          <p:nvPr/>
        </p:nvPicPr>
        <p:blipFill rotWithShape="1">
          <a:blip r:embed="rId3">
            <a:alphaModFix/>
          </a:blip>
          <a:srcRect/>
          <a:stretch/>
        </p:blipFill>
        <p:spPr>
          <a:xfrm>
            <a:off x="576002" y="576004"/>
            <a:ext cx="1223999" cy="943082"/>
          </a:xfrm>
          <a:prstGeom prst="rect">
            <a:avLst/>
          </a:prstGeom>
          <a:noFill/>
          <a:ln>
            <a:noFill/>
          </a:ln>
        </p:spPr>
      </p:pic>
      <p:sp>
        <p:nvSpPr>
          <p:cNvPr id="167" name="Google Shape;167;p95"/>
          <p:cNvSpPr txBox="1">
            <a:spLocks noGrp="1"/>
          </p:cNvSpPr>
          <p:nvPr>
            <p:ph type="body" idx="1"/>
          </p:nvPr>
        </p:nvSpPr>
        <p:spPr>
          <a:xfrm>
            <a:off x="2160000" y="216000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68" name="Google Shape;168;p95"/>
          <p:cNvSpPr txBox="1">
            <a:spLocks noGrp="1"/>
          </p:cNvSpPr>
          <p:nvPr>
            <p:ph type="body" idx="2"/>
          </p:nvPr>
        </p:nvSpPr>
        <p:spPr>
          <a:xfrm>
            <a:off x="2160000" y="4032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lt1"/>
              </a:buClr>
              <a:buSzPts val="2400"/>
              <a:buNone/>
              <a:defRPr sz="2400" b="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169"/>
        <p:cNvGrpSpPr/>
        <p:nvPr/>
      </p:nvGrpSpPr>
      <p:grpSpPr>
        <a:xfrm>
          <a:off x="0" y="0"/>
          <a:ext cx="0" cy="0"/>
          <a:chOff x="0" y="0"/>
          <a:chExt cx="0" cy="0"/>
        </a:xfrm>
      </p:grpSpPr>
      <p:sp>
        <p:nvSpPr>
          <p:cNvPr id="170" name="Google Shape;170;p96"/>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71" name="Google Shape;171;p96"/>
          <p:cNvSpPr txBox="1">
            <a:spLocks noGrp="1"/>
          </p:cNvSpPr>
          <p:nvPr>
            <p:ph type="body" idx="1"/>
          </p:nvPr>
        </p:nvSpPr>
        <p:spPr>
          <a:xfrm>
            <a:off x="2448000" y="602180"/>
            <a:ext cx="12237600" cy="1171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457200" algn="l">
              <a:lnSpc>
                <a:spcPct val="90000"/>
              </a:lnSpc>
              <a:spcBef>
                <a:spcPts val="800"/>
              </a:spcBef>
              <a:spcAft>
                <a:spcPts val="0"/>
              </a:spcAft>
              <a:buClr>
                <a:schemeClr val="dk1"/>
              </a:buClr>
              <a:buSzPts val="3600"/>
              <a:buChar char="•"/>
              <a:defRPr/>
            </a:lvl2pPr>
            <a:lvl3pPr marL="1371600" lvl="2" indent="-457200" algn="l">
              <a:lnSpc>
                <a:spcPct val="90000"/>
              </a:lnSpc>
              <a:spcBef>
                <a:spcPts val="800"/>
              </a:spcBef>
              <a:spcAft>
                <a:spcPts val="0"/>
              </a:spcAft>
              <a:buClr>
                <a:schemeClr val="dk1"/>
              </a:buClr>
              <a:buSzPts val="3600"/>
              <a:buChar char="•"/>
              <a:defRPr/>
            </a:lvl3pPr>
            <a:lvl4pPr marL="1828800" lvl="3" indent="-457200" algn="l">
              <a:lnSpc>
                <a:spcPct val="90000"/>
              </a:lnSpc>
              <a:spcBef>
                <a:spcPts val="800"/>
              </a:spcBef>
              <a:spcAft>
                <a:spcPts val="0"/>
              </a:spcAft>
              <a:buClr>
                <a:schemeClr val="dk1"/>
              </a:buClr>
              <a:buSzPts val="3600"/>
              <a:buChar char="•"/>
              <a:defRPr/>
            </a:lvl4pPr>
            <a:lvl5pPr marL="2286000" lvl="4" indent="-457200" algn="l">
              <a:lnSpc>
                <a:spcPct val="90000"/>
              </a:lnSpc>
              <a:spcBef>
                <a:spcPts val="800"/>
              </a:spcBef>
              <a:spcAft>
                <a:spcPts val="0"/>
              </a:spcAft>
              <a:buClr>
                <a:schemeClr val="dk1"/>
              </a:buClr>
              <a:buSzPts val="3600"/>
              <a:buChar char="•"/>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72" name="Google Shape;172;p96"/>
          <p:cNvSpPr>
            <a:spLocks noGrp="1"/>
          </p:cNvSpPr>
          <p:nvPr>
            <p:ph type="pic" idx="2"/>
          </p:nvPr>
        </p:nvSpPr>
        <p:spPr>
          <a:xfrm>
            <a:off x="0" y="1819202"/>
            <a:ext cx="18221400" cy="81756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173"/>
        <p:cNvGrpSpPr/>
        <p:nvPr/>
      </p:nvGrpSpPr>
      <p:grpSpPr>
        <a:xfrm>
          <a:off x="0" y="0"/>
          <a:ext cx="0" cy="0"/>
          <a:chOff x="0" y="0"/>
          <a:chExt cx="0" cy="0"/>
        </a:xfrm>
      </p:grpSpPr>
      <p:pic>
        <p:nvPicPr>
          <p:cNvPr id="174" name="Google Shape;174;p97"/>
          <p:cNvPicPr preferRelativeResize="0"/>
          <p:nvPr/>
        </p:nvPicPr>
        <p:blipFill rotWithShape="1">
          <a:blip r:embed="rId3">
            <a:alphaModFix/>
          </a:blip>
          <a:srcRect/>
          <a:stretch/>
        </p:blipFill>
        <p:spPr>
          <a:xfrm>
            <a:off x="576002" y="576004"/>
            <a:ext cx="1223999" cy="943082"/>
          </a:xfrm>
          <a:prstGeom prst="rect">
            <a:avLst/>
          </a:prstGeom>
          <a:noFill/>
          <a:ln>
            <a:noFill/>
          </a:ln>
        </p:spPr>
      </p:pic>
      <p:sp>
        <p:nvSpPr>
          <p:cNvPr id="175" name="Google Shape;175;p97"/>
          <p:cNvSpPr txBox="1">
            <a:spLocks noGrp="1"/>
          </p:cNvSpPr>
          <p:nvPr>
            <p:ph type="body" idx="1"/>
          </p:nvPr>
        </p:nvSpPr>
        <p:spPr>
          <a:xfrm>
            <a:off x="2160000" y="4752000"/>
            <a:ext cx="8136000" cy="1828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6600"/>
              <a:buNone/>
              <a:defRPr sz="660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dk1"/>
              </a:buClr>
              <a:buSzPts val="6600"/>
              <a:buNone/>
              <a:defRPr sz="6600">
                <a:latin typeface="Arial"/>
                <a:ea typeface="Arial"/>
                <a:cs typeface="Arial"/>
                <a:sym typeface="Arial"/>
              </a:defRPr>
            </a:lvl2pPr>
            <a:lvl3pPr marL="1371600" lvl="2" indent="-647700" algn="l">
              <a:lnSpc>
                <a:spcPct val="90000"/>
              </a:lnSpc>
              <a:spcBef>
                <a:spcPts val="800"/>
              </a:spcBef>
              <a:spcAft>
                <a:spcPts val="0"/>
              </a:spcAft>
              <a:buClr>
                <a:schemeClr val="dk1"/>
              </a:buClr>
              <a:buSzPts val="6600"/>
              <a:buChar char="•"/>
              <a:defRPr sz="6600">
                <a:latin typeface="Arial"/>
                <a:ea typeface="Arial"/>
                <a:cs typeface="Arial"/>
                <a:sym typeface="Arial"/>
              </a:defRPr>
            </a:lvl3pPr>
            <a:lvl4pPr marL="1828800" lvl="3" indent="-647700" algn="l">
              <a:lnSpc>
                <a:spcPct val="90000"/>
              </a:lnSpc>
              <a:spcBef>
                <a:spcPts val="800"/>
              </a:spcBef>
              <a:spcAft>
                <a:spcPts val="0"/>
              </a:spcAft>
              <a:buClr>
                <a:schemeClr val="dk1"/>
              </a:buClr>
              <a:buSzPts val="6600"/>
              <a:buChar char="•"/>
              <a:defRPr sz="6600">
                <a:latin typeface="Arial"/>
                <a:ea typeface="Arial"/>
                <a:cs typeface="Arial"/>
                <a:sym typeface="Arial"/>
              </a:defRPr>
            </a:lvl4pPr>
            <a:lvl5pPr marL="2286000" lvl="4" indent="-647700" algn="l">
              <a:lnSpc>
                <a:spcPct val="90000"/>
              </a:lnSpc>
              <a:spcBef>
                <a:spcPts val="800"/>
              </a:spcBef>
              <a:spcAft>
                <a:spcPts val="0"/>
              </a:spcAft>
              <a:buClr>
                <a:schemeClr val="dk1"/>
              </a:buClr>
              <a:buSzPts val="6600"/>
              <a:buChar char="•"/>
              <a:defRPr sz="6600">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53"/>
          <p:cNvSpPr txBox="1"/>
          <p:nvPr/>
        </p:nvSpPr>
        <p:spPr>
          <a:xfrm>
            <a:off x="2448000" y="648002"/>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6" name="Google Shape;16;p53"/>
          <p:cNvSpPr txBox="1">
            <a:spLocks noGrp="1"/>
          </p:cNvSpPr>
          <p:nvPr>
            <p:ph type="body" idx="1"/>
          </p:nvPr>
        </p:nvSpPr>
        <p:spPr>
          <a:xfrm>
            <a:off x="2160000" y="53827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17" name="Google Shape;17;p53"/>
          <p:cNvSpPr txBox="1">
            <a:spLocks noGrp="1"/>
          </p:cNvSpPr>
          <p:nvPr>
            <p:ph type="body" idx="2"/>
          </p:nvPr>
        </p:nvSpPr>
        <p:spPr>
          <a:xfrm>
            <a:off x="2160000" y="2448002"/>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
        <p:nvSpPr>
          <p:cNvPr id="177" name="Google Shape;177;p98"/>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78" name="Google Shape;178;p98"/>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79" name="Google Shape;179;p98"/>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80"/>
        <p:cNvGrpSpPr/>
        <p:nvPr/>
      </p:nvGrpSpPr>
      <p:grpSpPr>
        <a:xfrm>
          <a:off x="0" y="0"/>
          <a:ext cx="0" cy="0"/>
          <a:chOff x="0" y="0"/>
          <a:chExt cx="0" cy="0"/>
        </a:xfrm>
      </p:grpSpPr>
      <p:sp>
        <p:nvSpPr>
          <p:cNvPr id="181" name="Google Shape;181;p99"/>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82" name="Google Shape;182;p99"/>
          <p:cNvSpPr txBox="1">
            <a:spLocks noGrp="1"/>
          </p:cNvSpPr>
          <p:nvPr>
            <p:ph type="body" idx="1"/>
          </p:nvPr>
        </p:nvSpPr>
        <p:spPr>
          <a:xfrm>
            <a:off x="2448000" y="3095999"/>
            <a:ext cx="12237600" cy="5881800"/>
          </a:xfrm>
          <a:prstGeom prst="rect">
            <a:avLst/>
          </a:prstGeom>
          <a:noFill/>
          <a:ln>
            <a:noFill/>
          </a:ln>
        </p:spPr>
        <p:txBody>
          <a:bodyPr spcFirstLastPara="1" wrap="square" lIns="0" tIns="0" rIns="0" bIns="0" anchor="t" anchorCtr="0">
            <a:normAutofit/>
          </a:bodyPr>
          <a:lstStyle>
            <a:lvl1pPr marL="457200" lvl="0" indent="-381000" algn="l">
              <a:lnSpc>
                <a:spcPct val="120000"/>
              </a:lnSpc>
              <a:spcBef>
                <a:spcPts val="1500"/>
              </a:spcBef>
              <a:spcAft>
                <a:spcPts val="0"/>
              </a:spcAft>
              <a:buClr>
                <a:schemeClr val="dk1"/>
              </a:buClr>
              <a:buSzPts val="2400"/>
              <a:buChar char="•"/>
              <a:defRPr sz="2400">
                <a:latin typeface="Arial"/>
                <a:ea typeface="Arial"/>
                <a:cs typeface="Arial"/>
                <a:sym typeface="Arial"/>
              </a:defRPr>
            </a:lvl1pPr>
            <a:lvl2pPr marL="914400" lvl="1" indent="-381000" algn="l">
              <a:lnSpc>
                <a:spcPct val="120000"/>
              </a:lnSpc>
              <a:spcBef>
                <a:spcPts val="800"/>
              </a:spcBef>
              <a:spcAft>
                <a:spcPts val="0"/>
              </a:spcAft>
              <a:buClr>
                <a:schemeClr val="dk1"/>
              </a:buClr>
              <a:buSzPts val="2400"/>
              <a:buChar char="•"/>
              <a:defRPr sz="2400">
                <a:latin typeface="Arial"/>
                <a:ea typeface="Arial"/>
                <a:cs typeface="Arial"/>
                <a:sym typeface="Arial"/>
              </a:defRPr>
            </a:lvl2pPr>
            <a:lvl3pPr marL="1371600" lvl="2" indent="-381000" algn="l">
              <a:lnSpc>
                <a:spcPct val="120000"/>
              </a:lnSpc>
              <a:spcBef>
                <a:spcPts val="800"/>
              </a:spcBef>
              <a:spcAft>
                <a:spcPts val="0"/>
              </a:spcAft>
              <a:buClr>
                <a:schemeClr val="dk1"/>
              </a:buClr>
              <a:buSzPts val="2400"/>
              <a:buChar char="•"/>
              <a:defRPr sz="2400">
                <a:latin typeface="Arial"/>
                <a:ea typeface="Arial"/>
                <a:cs typeface="Arial"/>
                <a:sym typeface="Arial"/>
              </a:defRPr>
            </a:lvl3pPr>
            <a:lvl4pPr marL="1828800" lvl="3" indent="-381000" algn="l">
              <a:lnSpc>
                <a:spcPct val="120000"/>
              </a:lnSpc>
              <a:spcBef>
                <a:spcPts val="800"/>
              </a:spcBef>
              <a:spcAft>
                <a:spcPts val="0"/>
              </a:spcAft>
              <a:buClr>
                <a:schemeClr val="dk1"/>
              </a:buClr>
              <a:buSzPts val="2400"/>
              <a:buChar char="•"/>
              <a:defRPr sz="2400">
                <a:latin typeface="Arial"/>
                <a:ea typeface="Arial"/>
                <a:cs typeface="Arial"/>
                <a:sym typeface="Arial"/>
              </a:defRPr>
            </a:lvl4pPr>
            <a:lvl5pPr marL="2286000" lvl="4" indent="-381000" algn="l">
              <a:lnSpc>
                <a:spcPct val="120000"/>
              </a:lnSpc>
              <a:spcBef>
                <a:spcPts val="800"/>
              </a:spcBef>
              <a:spcAft>
                <a:spcPts val="0"/>
              </a:spcAft>
              <a:buClr>
                <a:schemeClr val="dk1"/>
              </a:buClr>
              <a:buSzPts val="2400"/>
              <a:buChar char="•"/>
              <a:defRPr sz="2400">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83" name="Google Shape;183;p99"/>
          <p:cNvSpPr txBox="1">
            <a:spLocks noGrp="1"/>
          </p:cNvSpPr>
          <p:nvPr>
            <p:ph type="body" idx="2"/>
          </p:nvPr>
        </p:nvSpPr>
        <p:spPr>
          <a:xfrm>
            <a:off x="2448000" y="602180"/>
            <a:ext cx="12237600" cy="1171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457200" algn="l">
              <a:lnSpc>
                <a:spcPct val="90000"/>
              </a:lnSpc>
              <a:spcBef>
                <a:spcPts val="800"/>
              </a:spcBef>
              <a:spcAft>
                <a:spcPts val="0"/>
              </a:spcAft>
              <a:buClr>
                <a:schemeClr val="dk1"/>
              </a:buClr>
              <a:buSzPts val="3600"/>
              <a:buChar char="•"/>
              <a:defRPr/>
            </a:lvl2pPr>
            <a:lvl3pPr marL="1371600" lvl="2" indent="-457200" algn="l">
              <a:lnSpc>
                <a:spcPct val="90000"/>
              </a:lnSpc>
              <a:spcBef>
                <a:spcPts val="800"/>
              </a:spcBef>
              <a:spcAft>
                <a:spcPts val="0"/>
              </a:spcAft>
              <a:buClr>
                <a:schemeClr val="dk1"/>
              </a:buClr>
              <a:buSzPts val="3600"/>
              <a:buChar char="•"/>
              <a:defRPr/>
            </a:lvl3pPr>
            <a:lvl4pPr marL="1828800" lvl="3" indent="-457200" algn="l">
              <a:lnSpc>
                <a:spcPct val="90000"/>
              </a:lnSpc>
              <a:spcBef>
                <a:spcPts val="800"/>
              </a:spcBef>
              <a:spcAft>
                <a:spcPts val="0"/>
              </a:spcAft>
              <a:buClr>
                <a:schemeClr val="dk1"/>
              </a:buClr>
              <a:buSzPts val="3600"/>
              <a:buChar char="•"/>
              <a:defRPr/>
            </a:lvl4pPr>
            <a:lvl5pPr marL="2286000" lvl="4" indent="-457200" algn="l">
              <a:lnSpc>
                <a:spcPct val="90000"/>
              </a:lnSpc>
              <a:spcBef>
                <a:spcPts val="800"/>
              </a:spcBef>
              <a:spcAft>
                <a:spcPts val="0"/>
              </a:spcAft>
              <a:buClr>
                <a:schemeClr val="dk1"/>
              </a:buClr>
              <a:buSzPts val="3600"/>
              <a:buChar char="•"/>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55"/>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92" name="Google Shape;192;p55"/>
          <p:cNvSpPr txBox="1">
            <a:spLocks noGrp="1"/>
          </p:cNvSpPr>
          <p:nvPr>
            <p:ph type="body" idx="1"/>
          </p:nvPr>
        </p:nvSpPr>
        <p:spPr>
          <a:xfrm>
            <a:off x="2160000" y="53827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93" name="Google Shape;193;p55"/>
          <p:cNvSpPr txBox="1">
            <a:spLocks noGrp="1"/>
          </p:cNvSpPr>
          <p:nvPr>
            <p:ph type="body" idx="2"/>
          </p:nvPr>
        </p:nvSpPr>
        <p:spPr>
          <a:xfrm>
            <a:off x="2160000" y="2448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94"/>
        <p:cNvGrpSpPr/>
        <p:nvPr/>
      </p:nvGrpSpPr>
      <p:grpSpPr>
        <a:xfrm>
          <a:off x="0" y="0"/>
          <a:ext cx="0" cy="0"/>
          <a:chOff x="0" y="0"/>
          <a:chExt cx="0" cy="0"/>
        </a:xfrm>
      </p:grpSpPr>
      <p:sp>
        <p:nvSpPr>
          <p:cNvPr id="195" name="Google Shape;195;p61"/>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196" name="Google Shape;196;p61"/>
          <p:cNvSpPr txBox="1">
            <a:spLocks noGrp="1"/>
          </p:cNvSpPr>
          <p:nvPr>
            <p:ph type="body" idx="1"/>
          </p:nvPr>
        </p:nvSpPr>
        <p:spPr>
          <a:xfrm>
            <a:off x="2448000" y="3095998"/>
            <a:ext cx="12237600" cy="5881800"/>
          </a:xfrm>
          <a:prstGeom prst="rect">
            <a:avLst/>
          </a:prstGeom>
          <a:noFill/>
          <a:ln>
            <a:noFill/>
          </a:ln>
        </p:spPr>
        <p:txBody>
          <a:bodyPr spcFirstLastPara="1" wrap="square" lIns="0" tIns="0" rIns="0" bIns="0" anchor="t" anchorCtr="0">
            <a:normAutofit/>
          </a:bodyPr>
          <a:lstStyle>
            <a:lvl1pPr marL="457200" lvl="0" indent="-381000" algn="l">
              <a:lnSpc>
                <a:spcPct val="120000"/>
              </a:lnSpc>
              <a:spcBef>
                <a:spcPts val="1500"/>
              </a:spcBef>
              <a:spcAft>
                <a:spcPts val="0"/>
              </a:spcAft>
              <a:buClr>
                <a:schemeClr val="dk1"/>
              </a:buClr>
              <a:buSzPts val="2400"/>
              <a:buChar char="•"/>
              <a:defRPr sz="2400">
                <a:latin typeface="Arial"/>
                <a:ea typeface="Arial"/>
                <a:cs typeface="Arial"/>
                <a:sym typeface="Arial"/>
              </a:defRPr>
            </a:lvl1pPr>
            <a:lvl2pPr marL="914400" lvl="1" indent="-381000" algn="l">
              <a:lnSpc>
                <a:spcPct val="120000"/>
              </a:lnSpc>
              <a:spcBef>
                <a:spcPts val="800"/>
              </a:spcBef>
              <a:spcAft>
                <a:spcPts val="0"/>
              </a:spcAft>
              <a:buClr>
                <a:schemeClr val="dk1"/>
              </a:buClr>
              <a:buSzPts val="2400"/>
              <a:buChar char="•"/>
              <a:defRPr sz="2400">
                <a:latin typeface="Arial"/>
                <a:ea typeface="Arial"/>
                <a:cs typeface="Arial"/>
                <a:sym typeface="Arial"/>
              </a:defRPr>
            </a:lvl2pPr>
            <a:lvl3pPr marL="1371600" lvl="2" indent="-381000" algn="l">
              <a:lnSpc>
                <a:spcPct val="120000"/>
              </a:lnSpc>
              <a:spcBef>
                <a:spcPts val="800"/>
              </a:spcBef>
              <a:spcAft>
                <a:spcPts val="0"/>
              </a:spcAft>
              <a:buClr>
                <a:schemeClr val="dk1"/>
              </a:buClr>
              <a:buSzPts val="2400"/>
              <a:buChar char="•"/>
              <a:defRPr sz="2400">
                <a:latin typeface="Arial"/>
                <a:ea typeface="Arial"/>
                <a:cs typeface="Arial"/>
                <a:sym typeface="Arial"/>
              </a:defRPr>
            </a:lvl3pPr>
            <a:lvl4pPr marL="1828800" lvl="3" indent="-381000" algn="l">
              <a:lnSpc>
                <a:spcPct val="120000"/>
              </a:lnSpc>
              <a:spcBef>
                <a:spcPts val="800"/>
              </a:spcBef>
              <a:spcAft>
                <a:spcPts val="0"/>
              </a:spcAft>
              <a:buClr>
                <a:schemeClr val="dk1"/>
              </a:buClr>
              <a:buSzPts val="2400"/>
              <a:buChar char="•"/>
              <a:defRPr sz="2400">
                <a:latin typeface="Arial"/>
                <a:ea typeface="Arial"/>
                <a:cs typeface="Arial"/>
                <a:sym typeface="Arial"/>
              </a:defRPr>
            </a:lvl4pPr>
            <a:lvl5pPr marL="2286000" lvl="4" indent="-381000" algn="l">
              <a:lnSpc>
                <a:spcPct val="120000"/>
              </a:lnSpc>
              <a:spcBef>
                <a:spcPts val="800"/>
              </a:spcBef>
              <a:spcAft>
                <a:spcPts val="0"/>
              </a:spcAft>
              <a:buClr>
                <a:schemeClr val="dk1"/>
              </a:buClr>
              <a:buSzPts val="2400"/>
              <a:buChar char="•"/>
              <a:defRPr sz="2400">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197" name="Google Shape;197;p61"/>
          <p:cNvSpPr txBox="1">
            <a:spLocks noGrp="1"/>
          </p:cNvSpPr>
          <p:nvPr>
            <p:ph type="body" idx="2"/>
          </p:nvPr>
        </p:nvSpPr>
        <p:spPr>
          <a:xfrm>
            <a:off x="2448000" y="602180"/>
            <a:ext cx="12237600" cy="1171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457200" algn="l">
              <a:lnSpc>
                <a:spcPct val="90000"/>
              </a:lnSpc>
              <a:spcBef>
                <a:spcPts val="800"/>
              </a:spcBef>
              <a:spcAft>
                <a:spcPts val="0"/>
              </a:spcAft>
              <a:buClr>
                <a:schemeClr val="dk1"/>
              </a:buClr>
              <a:buSzPts val="3600"/>
              <a:buChar char="•"/>
              <a:defRPr/>
            </a:lvl2pPr>
            <a:lvl3pPr marL="1371600" lvl="2" indent="-457200" algn="l">
              <a:lnSpc>
                <a:spcPct val="90000"/>
              </a:lnSpc>
              <a:spcBef>
                <a:spcPts val="800"/>
              </a:spcBef>
              <a:spcAft>
                <a:spcPts val="0"/>
              </a:spcAft>
              <a:buClr>
                <a:schemeClr val="dk1"/>
              </a:buClr>
              <a:buSzPts val="3600"/>
              <a:buChar char="•"/>
              <a:defRPr/>
            </a:lvl3pPr>
            <a:lvl4pPr marL="1828800" lvl="3" indent="-457200" algn="l">
              <a:lnSpc>
                <a:spcPct val="90000"/>
              </a:lnSpc>
              <a:spcBef>
                <a:spcPts val="800"/>
              </a:spcBef>
              <a:spcAft>
                <a:spcPts val="0"/>
              </a:spcAft>
              <a:buClr>
                <a:schemeClr val="dk1"/>
              </a:buClr>
              <a:buSzPts val="3600"/>
              <a:buChar char="•"/>
              <a:defRPr/>
            </a:lvl4pPr>
            <a:lvl5pPr marL="2286000" lvl="4" indent="-457200" algn="l">
              <a:lnSpc>
                <a:spcPct val="90000"/>
              </a:lnSpc>
              <a:spcBef>
                <a:spcPts val="800"/>
              </a:spcBef>
              <a:spcAft>
                <a:spcPts val="0"/>
              </a:spcAft>
              <a:buClr>
                <a:schemeClr val="dk1"/>
              </a:buClr>
              <a:buSzPts val="3600"/>
              <a:buChar char="•"/>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p62"/>
          <p:cNvPicPr preferRelativeResize="0"/>
          <p:nvPr/>
        </p:nvPicPr>
        <p:blipFill rotWithShape="1">
          <a:blip r:embed="rId3">
            <a:alphaModFix/>
          </a:blip>
          <a:srcRect/>
          <a:stretch/>
        </p:blipFill>
        <p:spPr>
          <a:xfrm>
            <a:off x="576002" y="576002"/>
            <a:ext cx="1223998" cy="943082"/>
          </a:xfrm>
          <a:prstGeom prst="rect">
            <a:avLst/>
          </a:prstGeom>
          <a:noFill/>
          <a:ln>
            <a:noFill/>
          </a:ln>
        </p:spPr>
      </p:pic>
      <p:sp>
        <p:nvSpPr>
          <p:cNvPr id="200" name="Google Shape;200;p62"/>
          <p:cNvSpPr txBox="1">
            <a:spLocks noGrp="1"/>
          </p:cNvSpPr>
          <p:nvPr>
            <p:ph type="body" idx="1"/>
          </p:nvPr>
        </p:nvSpPr>
        <p:spPr>
          <a:xfrm>
            <a:off x="2160000" y="216000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201" name="Google Shape;201;p62"/>
          <p:cNvSpPr txBox="1">
            <a:spLocks noGrp="1"/>
          </p:cNvSpPr>
          <p:nvPr>
            <p:ph type="body" idx="2"/>
          </p:nvPr>
        </p:nvSpPr>
        <p:spPr>
          <a:xfrm>
            <a:off x="2160000" y="4032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lt1"/>
              </a:buClr>
              <a:buSzPts val="2400"/>
              <a:buNone/>
              <a:defRPr sz="2400" b="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202"/>
        <p:cNvGrpSpPr/>
        <p:nvPr/>
      </p:nvGrpSpPr>
      <p:grpSpPr>
        <a:xfrm>
          <a:off x="0" y="0"/>
          <a:ext cx="0" cy="0"/>
          <a:chOff x="0" y="0"/>
          <a:chExt cx="0" cy="0"/>
        </a:xfrm>
      </p:grpSpPr>
      <p:sp>
        <p:nvSpPr>
          <p:cNvPr id="203" name="Google Shape;203;p63"/>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204" name="Google Shape;204;p63"/>
          <p:cNvSpPr txBox="1">
            <a:spLocks noGrp="1"/>
          </p:cNvSpPr>
          <p:nvPr>
            <p:ph type="body" idx="1"/>
          </p:nvPr>
        </p:nvSpPr>
        <p:spPr>
          <a:xfrm>
            <a:off x="2448000" y="602180"/>
            <a:ext cx="12237600" cy="1171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457200" algn="l">
              <a:lnSpc>
                <a:spcPct val="90000"/>
              </a:lnSpc>
              <a:spcBef>
                <a:spcPts val="800"/>
              </a:spcBef>
              <a:spcAft>
                <a:spcPts val="0"/>
              </a:spcAft>
              <a:buClr>
                <a:schemeClr val="dk1"/>
              </a:buClr>
              <a:buSzPts val="3600"/>
              <a:buChar char="•"/>
              <a:defRPr/>
            </a:lvl2pPr>
            <a:lvl3pPr marL="1371600" lvl="2" indent="-457200" algn="l">
              <a:lnSpc>
                <a:spcPct val="90000"/>
              </a:lnSpc>
              <a:spcBef>
                <a:spcPts val="800"/>
              </a:spcBef>
              <a:spcAft>
                <a:spcPts val="0"/>
              </a:spcAft>
              <a:buClr>
                <a:schemeClr val="dk1"/>
              </a:buClr>
              <a:buSzPts val="3600"/>
              <a:buChar char="•"/>
              <a:defRPr/>
            </a:lvl3pPr>
            <a:lvl4pPr marL="1828800" lvl="3" indent="-457200" algn="l">
              <a:lnSpc>
                <a:spcPct val="90000"/>
              </a:lnSpc>
              <a:spcBef>
                <a:spcPts val="800"/>
              </a:spcBef>
              <a:spcAft>
                <a:spcPts val="0"/>
              </a:spcAft>
              <a:buClr>
                <a:schemeClr val="dk1"/>
              </a:buClr>
              <a:buSzPts val="3600"/>
              <a:buChar char="•"/>
              <a:defRPr/>
            </a:lvl4pPr>
            <a:lvl5pPr marL="2286000" lvl="4" indent="-457200" algn="l">
              <a:lnSpc>
                <a:spcPct val="90000"/>
              </a:lnSpc>
              <a:spcBef>
                <a:spcPts val="800"/>
              </a:spcBef>
              <a:spcAft>
                <a:spcPts val="0"/>
              </a:spcAft>
              <a:buClr>
                <a:schemeClr val="dk1"/>
              </a:buClr>
              <a:buSzPts val="3600"/>
              <a:buChar char="•"/>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205" name="Google Shape;205;p63"/>
          <p:cNvSpPr>
            <a:spLocks noGrp="1"/>
          </p:cNvSpPr>
          <p:nvPr>
            <p:ph type="pic" idx="2"/>
          </p:nvPr>
        </p:nvSpPr>
        <p:spPr>
          <a:xfrm>
            <a:off x="0" y="1819202"/>
            <a:ext cx="18221400" cy="81756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206"/>
        <p:cNvGrpSpPr/>
        <p:nvPr/>
      </p:nvGrpSpPr>
      <p:grpSpPr>
        <a:xfrm>
          <a:off x="0" y="0"/>
          <a:ext cx="0" cy="0"/>
          <a:chOff x="0" y="0"/>
          <a:chExt cx="0" cy="0"/>
        </a:xfrm>
      </p:grpSpPr>
      <p:pic>
        <p:nvPicPr>
          <p:cNvPr id="207" name="Google Shape;207;p64"/>
          <p:cNvPicPr preferRelativeResize="0"/>
          <p:nvPr/>
        </p:nvPicPr>
        <p:blipFill rotWithShape="1">
          <a:blip r:embed="rId3">
            <a:alphaModFix/>
          </a:blip>
          <a:srcRect/>
          <a:stretch/>
        </p:blipFill>
        <p:spPr>
          <a:xfrm>
            <a:off x="576002" y="576002"/>
            <a:ext cx="1223998" cy="943082"/>
          </a:xfrm>
          <a:prstGeom prst="rect">
            <a:avLst/>
          </a:prstGeom>
          <a:noFill/>
          <a:ln>
            <a:noFill/>
          </a:ln>
        </p:spPr>
      </p:pic>
      <p:sp>
        <p:nvSpPr>
          <p:cNvPr id="208" name="Google Shape;208;p64"/>
          <p:cNvSpPr txBox="1">
            <a:spLocks noGrp="1"/>
          </p:cNvSpPr>
          <p:nvPr>
            <p:ph type="body" idx="1"/>
          </p:nvPr>
        </p:nvSpPr>
        <p:spPr>
          <a:xfrm>
            <a:off x="2160000" y="4752000"/>
            <a:ext cx="8136000" cy="1828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6600"/>
              <a:buNone/>
              <a:defRPr sz="660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dk1"/>
              </a:buClr>
              <a:buSzPts val="6600"/>
              <a:buNone/>
              <a:defRPr sz="6600">
                <a:latin typeface="Arial"/>
                <a:ea typeface="Arial"/>
                <a:cs typeface="Arial"/>
                <a:sym typeface="Arial"/>
              </a:defRPr>
            </a:lvl2pPr>
            <a:lvl3pPr marL="1371600" lvl="2" indent="-647700" algn="l">
              <a:lnSpc>
                <a:spcPct val="90000"/>
              </a:lnSpc>
              <a:spcBef>
                <a:spcPts val="800"/>
              </a:spcBef>
              <a:spcAft>
                <a:spcPts val="0"/>
              </a:spcAft>
              <a:buClr>
                <a:schemeClr val="dk1"/>
              </a:buClr>
              <a:buSzPts val="6600"/>
              <a:buChar char="•"/>
              <a:defRPr sz="6600">
                <a:latin typeface="Arial"/>
                <a:ea typeface="Arial"/>
                <a:cs typeface="Arial"/>
                <a:sym typeface="Arial"/>
              </a:defRPr>
            </a:lvl3pPr>
            <a:lvl4pPr marL="1828800" lvl="3" indent="-647700" algn="l">
              <a:lnSpc>
                <a:spcPct val="90000"/>
              </a:lnSpc>
              <a:spcBef>
                <a:spcPts val="800"/>
              </a:spcBef>
              <a:spcAft>
                <a:spcPts val="0"/>
              </a:spcAft>
              <a:buClr>
                <a:schemeClr val="dk1"/>
              </a:buClr>
              <a:buSzPts val="6600"/>
              <a:buChar char="•"/>
              <a:defRPr sz="6600">
                <a:latin typeface="Arial"/>
                <a:ea typeface="Arial"/>
                <a:cs typeface="Arial"/>
                <a:sym typeface="Arial"/>
              </a:defRPr>
            </a:lvl4pPr>
            <a:lvl5pPr marL="2286000" lvl="4" indent="-647700" algn="l">
              <a:lnSpc>
                <a:spcPct val="90000"/>
              </a:lnSpc>
              <a:spcBef>
                <a:spcPts val="800"/>
              </a:spcBef>
              <a:spcAft>
                <a:spcPts val="0"/>
              </a:spcAft>
              <a:buClr>
                <a:schemeClr val="dk1"/>
              </a:buClr>
              <a:buSzPts val="6600"/>
              <a:buChar char="•"/>
              <a:defRPr sz="6600">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209"/>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216"/>
        <p:cNvGrpSpPr/>
        <p:nvPr/>
      </p:nvGrpSpPr>
      <p:grpSpPr>
        <a:xfrm>
          <a:off x="0" y="0"/>
          <a:ext cx="0" cy="0"/>
          <a:chOff x="0" y="0"/>
          <a:chExt cx="0" cy="0"/>
        </a:xfrm>
      </p:grpSpPr>
      <p:pic>
        <p:nvPicPr>
          <p:cNvPr id="217" name="Google Shape;217;p58"/>
          <p:cNvPicPr preferRelativeResize="0"/>
          <p:nvPr/>
        </p:nvPicPr>
        <p:blipFill rotWithShape="1">
          <a:blip r:embed="rId3">
            <a:alphaModFix/>
          </a:blip>
          <a:srcRect/>
          <a:stretch/>
        </p:blipFill>
        <p:spPr>
          <a:xfrm>
            <a:off x="2232001" y="1224000"/>
            <a:ext cx="3111776" cy="23976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218"/>
        <p:cNvGrpSpPr/>
        <p:nvPr/>
      </p:nvGrpSpPr>
      <p:grpSpPr>
        <a:xfrm>
          <a:off x="0" y="0"/>
          <a:ext cx="0" cy="0"/>
          <a:chOff x="0" y="0"/>
          <a:chExt cx="0" cy="0"/>
        </a:xfrm>
      </p:grpSpPr>
      <p:sp>
        <p:nvSpPr>
          <p:cNvPr id="219" name="Google Shape;219;p112"/>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220" name="Google Shape;220;p112"/>
          <p:cNvSpPr txBox="1">
            <a:spLocks noGrp="1"/>
          </p:cNvSpPr>
          <p:nvPr>
            <p:ph type="body" idx="1"/>
          </p:nvPr>
        </p:nvSpPr>
        <p:spPr>
          <a:xfrm>
            <a:off x="2448000" y="3095999"/>
            <a:ext cx="12237600" cy="5881800"/>
          </a:xfrm>
          <a:prstGeom prst="rect">
            <a:avLst/>
          </a:prstGeom>
          <a:noFill/>
          <a:ln>
            <a:noFill/>
          </a:ln>
        </p:spPr>
        <p:txBody>
          <a:bodyPr spcFirstLastPara="1" wrap="square" lIns="0" tIns="0" rIns="0" bIns="0" anchor="t" anchorCtr="0">
            <a:normAutofit/>
          </a:bodyPr>
          <a:lstStyle>
            <a:lvl1pPr marL="457200" lvl="0" indent="-381000" algn="l">
              <a:lnSpc>
                <a:spcPct val="120000"/>
              </a:lnSpc>
              <a:spcBef>
                <a:spcPts val="1500"/>
              </a:spcBef>
              <a:spcAft>
                <a:spcPts val="0"/>
              </a:spcAft>
              <a:buClr>
                <a:schemeClr val="dk1"/>
              </a:buClr>
              <a:buSzPts val="2400"/>
              <a:buChar char="•"/>
              <a:defRPr sz="2400">
                <a:latin typeface="Arial"/>
                <a:ea typeface="Arial"/>
                <a:cs typeface="Arial"/>
                <a:sym typeface="Arial"/>
              </a:defRPr>
            </a:lvl1pPr>
            <a:lvl2pPr marL="914400" lvl="1" indent="-381000" algn="l">
              <a:lnSpc>
                <a:spcPct val="120000"/>
              </a:lnSpc>
              <a:spcBef>
                <a:spcPts val="800"/>
              </a:spcBef>
              <a:spcAft>
                <a:spcPts val="0"/>
              </a:spcAft>
              <a:buClr>
                <a:schemeClr val="dk1"/>
              </a:buClr>
              <a:buSzPts val="2400"/>
              <a:buChar char="•"/>
              <a:defRPr sz="2400">
                <a:latin typeface="Arial"/>
                <a:ea typeface="Arial"/>
                <a:cs typeface="Arial"/>
                <a:sym typeface="Arial"/>
              </a:defRPr>
            </a:lvl2pPr>
            <a:lvl3pPr marL="1371600" lvl="2" indent="-381000" algn="l">
              <a:lnSpc>
                <a:spcPct val="120000"/>
              </a:lnSpc>
              <a:spcBef>
                <a:spcPts val="800"/>
              </a:spcBef>
              <a:spcAft>
                <a:spcPts val="0"/>
              </a:spcAft>
              <a:buClr>
                <a:schemeClr val="dk1"/>
              </a:buClr>
              <a:buSzPts val="2400"/>
              <a:buChar char="•"/>
              <a:defRPr sz="2400">
                <a:latin typeface="Arial"/>
                <a:ea typeface="Arial"/>
                <a:cs typeface="Arial"/>
                <a:sym typeface="Arial"/>
              </a:defRPr>
            </a:lvl3pPr>
            <a:lvl4pPr marL="1828800" lvl="3" indent="-381000" algn="l">
              <a:lnSpc>
                <a:spcPct val="120000"/>
              </a:lnSpc>
              <a:spcBef>
                <a:spcPts val="800"/>
              </a:spcBef>
              <a:spcAft>
                <a:spcPts val="0"/>
              </a:spcAft>
              <a:buClr>
                <a:schemeClr val="dk1"/>
              </a:buClr>
              <a:buSzPts val="2400"/>
              <a:buChar char="•"/>
              <a:defRPr sz="2400">
                <a:latin typeface="Arial"/>
                <a:ea typeface="Arial"/>
                <a:cs typeface="Arial"/>
                <a:sym typeface="Arial"/>
              </a:defRPr>
            </a:lvl4pPr>
            <a:lvl5pPr marL="2286000" lvl="4" indent="-381000" algn="l">
              <a:lnSpc>
                <a:spcPct val="120000"/>
              </a:lnSpc>
              <a:spcBef>
                <a:spcPts val="800"/>
              </a:spcBef>
              <a:spcAft>
                <a:spcPts val="0"/>
              </a:spcAft>
              <a:buClr>
                <a:schemeClr val="dk1"/>
              </a:buClr>
              <a:buSzPts val="2400"/>
              <a:buChar char="•"/>
              <a:defRPr sz="2400">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221" name="Google Shape;221;p112"/>
          <p:cNvSpPr txBox="1">
            <a:spLocks noGrp="1"/>
          </p:cNvSpPr>
          <p:nvPr>
            <p:ph type="body" idx="2"/>
          </p:nvPr>
        </p:nvSpPr>
        <p:spPr>
          <a:xfrm>
            <a:off x="2448000" y="602180"/>
            <a:ext cx="12237600" cy="1171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457200" algn="l">
              <a:lnSpc>
                <a:spcPct val="90000"/>
              </a:lnSpc>
              <a:spcBef>
                <a:spcPts val="800"/>
              </a:spcBef>
              <a:spcAft>
                <a:spcPts val="0"/>
              </a:spcAft>
              <a:buClr>
                <a:schemeClr val="dk1"/>
              </a:buClr>
              <a:buSzPts val="3600"/>
              <a:buChar char="•"/>
              <a:defRPr/>
            </a:lvl2pPr>
            <a:lvl3pPr marL="1371600" lvl="2" indent="-457200" algn="l">
              <a:lnSpc>
                <a:spcPct val="90000"/>
              </a:lnSpc>
              <a:spcBef>
                <a:spcPts val="800"/>
              </a:spcBef>
              <a:spcAft>
                <a:spcPts val="0"/>
              </a:spcAft>
              <a:buClr>
                <a:schemeClr val="dk1"/>
              </a:buClr>
              <a:buSzPts val="3600"/>
              <a:buChar char="•"/>
              <a:defRPr/>
            </a:lvl3pPr>
            <a:lvl4pPr marL="1828800" lvl="3" indent="-457200" algn="l">
              <a:lnSpc>
                <a:spcPct val="90000"/>
              </a:lnSpc>
              <a:spcBef>
                <a:spcPts val="800"/>
              </a:spcBef>
              <a:spcAft>
                <a:spcPts val="0"/>
              </a:spcAft>
              <a:buClr>
                <a:schemeClr val="dk1"/>
              </a:buClr>
              <a:buSzPts val="3600"/>
              <a:buChar char="•"/>
              <a:defRPr/>
            </a:lvl4pPr>
            <a:lvl5pPr marL="2286000" lvl="4" indent="-457200" algn="l">
              <a:lnSpc>
                <a:spcPct val="90000"/>
              </a:lnSpc>
              <a:spcBef>
                <a:spcPts val="800"/>
              </a:spcBef>
              <a:spcAft>
                <a:spcPts val="0"/>
              </a:spcAft>
              <a:buClr>
                <a:schemeClr val="dk1"/>
              </a:buClr>
              <a:buSzPts val="3600"/>
              <a:buChar char="•"/>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6"/>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20" name="Google Shape;20;p56"/>
          <p:cNvSpPr txBox="1">
            <a:spLocks noGrp="1"/>
          </p:cNvSpPr>
          <p:nvPr>
            <p:ph type="body" idx="1"/>
          </p:nvPr>
        </p:nvSpPr>
        <p:spPr>
          <a:xfrm>
            <a:off x="2160000" y="216000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21" name="Google Shape;21;p56"/>
          <p:cNvSpPr txBox="1">
            <a:spLocks noGrp="1"/>
          </p:cNvSpPr>
          <p:nvPr>
            <p:ph type="body" idx="2"/>
          </p:nvPr>
        </p:nvSpPr>
        <p:spPr>
          <a:xfrm>
            <a:off x="2160000" y="4032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222"/>
        <p:cNvGrpSpPr/>
        <p:nvPr/>
      </p:nvGrpSpPr>
      <p:grpSpPr>
        <a:xfrm>
          <a:off x="0" y="0"/>
          <a:ext cx="0" cy="0"/>
          <a:chOff x="0" y="0"/>
          <a:chExt cx="0" cy="0"/>
        </a:xfrm>
      </p:grpSpPr>
      <p:pic>
        <p:nvPicPr>
          <p:cNvPr id="223" name="Google Shape;223;p113"/>
          <p:cNvPicPr preferRelativeResize="0"/>
          <p:nvPr/>
        </p:nvPicPr>
        <p:blipFill rotWithShape="1">
          <a:blip r:embed="rId3">
            <a:alphaModFix/>
          </a:blip>
          <a:srcRect/>
          <a:stretch/>
        </p:blipFill>
        <p:spPr>
          <a:xfrm>
            <a:off x="576002" y="576004"/>
            <a:ext cx="1223999" cy="943082"/>
          </a:xfrm>
          <a:prstGeom prst="rect">
            <a:avLst/>
          </a:prstGeom>
          <a:noFill/>
          <a:ln>
            <a:noFill/>
          </a:ln>
        </p:spPr>
      </p:pic>
      <p:sp>
        <p:nvSpPr>
          <p:cNvPr id="224" name="Google Shape;224;p113"/>
          <p:cNvSpPr txBox="1">
            <a:spLocks noGrp="1"/>
          </p:cNvSpPr>
          <p:nvPr>
            <p:ph type="body" idx="1"/>
          </p:nvPr>
        </p:nvSpPr>
        <p:spPr>
          <a:xfrm>
            <a:off x="2160000" y="216000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225" name="Google Shape;225;p113"/>
          <p:cNvSpPr txBox="1">
            <a:spLocks noGrp="1"/>
          </p:cNvSpPr>
          <p:nvPr>
            <p:ph type="body" idx="2"/>
          </p:nvPr>
        </p:nvSpPr>
        <p:spPr>
          <a:xfrm>
            <a:off x="2160000" y="4032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lt1"/>
              </a:buClr>
              <a:buSzPts val="2400"/>
              <a:buNone/>
              <a:defRPr sz="2400" b="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p114"/>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228" name="Google Shape;228;p114"/>
          <p:cNvSpPr txBox="1">
            <a:spLocks noGrp="1"/>
          </p:cNvSpPr>
          <p:nvPr>
            <p:ph type="body" idx="1"/>
          </p:nvPr>
        </p:nvSpPr>
        <p:spPr>
          <a:xfrm>
            <a:off x="2448000" y="602180"/>
            <a:ext cx="12237600" cy="11712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500"/>
              </a:spcBef>
              <a:spcAft>
                <a:spcPts val="0"/>
              </a:spcAft>
              <a:buClr>
                <a:schemeClr val="lt1"/>
              </a:buClr>
              <a:buSzPts val="4800"/>
              <a:buNone/>
              <a:defRPr sz="4800" b="1">
                <a:solidFill>
                  <a:schemeClr val="lt1"/>
                </a:solidFill>
                <a:latin typeface="Arial"/>
                <a:ea typeface="Arial"/>
                <a:cs typeface="Arial"/>
                <a:sym typeface="Arial"/>
              </a:defRPr>
            </a:lvl1pPr>
            <a:lvl2pPr marL="914400" lvl="1" indent="-457200" algn="l">
              <a:lnSpc>
                <a:spcPct val="90000"/>
              </a:lnSpc>
              <a:spcBef>
                <a:spcPts val="800"/>
              </a:spcBef>
              <a:spcAft>
                <a:spcPts val="0"/>
              </a:spcAft>
              <a:buClr>
                <a:schemeClr val="dk1"/>
              </a:buClr>
              <a:buSzPts val="3600"/>
              <a:buChar char="•"/>
              <a:defRPr/>
            </a:lvl2pPr>
            <a:lvl3pPr marL="1371600" lvl="2" indent="-457200" algn="l">
              <a:lnSpc>
                <a:spcPct val="90000"/>
              </a:lnSpc>
              <a:spcBef>
                <a:spcPts val="800"/>
              </a:spcBef>
              <a:spcAft>
                <a:spcPts val="0"/>
              </a:spcAft>
              <a:buClr>
                <a:schemeClr val="dk1"/>
              </a:buClr>
              <a:buSzPts val="3600"/>
              <a:buChar char="•"/>
              <a:defRPr/>
            </a:lvl3pPr>
            <a:lvl4pPr marL="1828800" lvl="3" indent="-457200" algn="l">
              <a:lnSpc>
                <a:spcPct val="90000"/>
              </a:lnSpc>
              <a:spcBef>
                <a:spcPts val="800"/>
              </a:spcBef>
              <a:spcAft>
                <a:spcPts val="0"/>
              </a:spcAft>
              <a:buClr>
                <a:schemeClr val="dk1"/>
              </a:buClr>
              <a:buSzPts val="3600"/>
              <a:buChar char="•"/>
              <a:defRPr/>
            </a:lvl4pPr>
            <a:lvl5pPr marL="2286000" lvl="4" indent="-457200" algn="l">
              <a:lnSpc>
                <a:spcPct val="90000"/>
              </a:lnSpc>
              <a:spcBef>
                <a:spcPts val="800"/>
              </a:spcBef>
              <a:spcAft>
                <a:spcPts val="0"/>
              </a:spcAft>
              <a:buClr>
                <a:schemeClr val="dk1"/>
              </a:buClr>
              <a:buSzPts val="3600"/>
              <a:buChar char="•"/>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229" name="Google Shape;229;p114"/>
          <p:cNvSpPr>
            <a:spLocks noGrp="1"/>
          </p:cNvSpPr>
          <p:nvPr>
            <p:ph type="pic" idx="2"/>
          </p:nvPr>
        </p:nvSpPr>
        <p:spPr>
          <a:xfrm>
            <a:off x="0" y="1819202"/>
            <a:ext cx="18221400" cy="81756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230"/>
        <p:cNvGrpSpPr/>
        <p:nvPr/>
      </p:nvGrpSpPr>
      <p:grpSpPr>
        <a:xfrm>
          <a:off x="0" y="0"/>
          <a:ext cx="0" cy="0"/>
          <a:chOff x="0" y="0"/>
          <a:chExt cx="0" cy="0"/>
        </a:xfrm>
      </p:grpSpPr>
      <p:pic>
        <p:nvPicPr>
          <p:cNvPr id="231" name="Google Shape;231;p115"/>
          <p:cNvPicPr preferRelativeResize="0"/>
          <p:nvPr/>
        </p:nvPicPr>
        <p:blipFill rotWithShape="1">
          <a:blip r:embed="rId3">
            <a:alphaModFix/>
          </a:blip>
          <a:srcRect/>
          <a:stretch/>
        </p:blipFill>
        <p:spPr>
          <a:xfrm>
            <a:off x="576002" y="576004"/>
            <a:ext cx="1223999" cy="943082"/>
          </a:xfrm>
          <a:prstGeom prst="rect">
            <a:avLst/>
          </a:prstGeom>
          <a:noFill/>
          <a:ln>
            <a:noFill/>
          </a:ln>
        </p:spPr>
      </p:pic>
      <p:sp>
        <p:nvSpPr>
          <p:cNvPr id="232" name="Google Shape;232;p115"/>
          <p:cNvSpPr txBox="1">
            <a:spLocks noGrp="1"/>
          </p:cNvSpPr>
          <p:nvPr>
            <p:ph type="body" idx="1"/>
          </p:nvPr>
        </p:nvSpPr>
        <p:spPr>
          <a:xfrm>
            <a:off x="2160000" y="4752000"/>
            <a:ext cx="8136000" cy="18288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chemeClr val="lt1"/>
              </a:buClr>
              <a:buSzPts val="6600"/>
              <a:buNone/>
              <a:defRPr sz="6600">
                <a:solidFill>
                  <a:schemeClr val="lt1"/>
                </a:solidFill>
                <a:latin typeface="Arial"/>
                <a:ea typeface="Arial"/>
                <a:cs typeface="Arial"/>
                <a:sym typeface="Arial"/>
              </a:defRPr>
            </a:lvl1pPr>
            <a:lvl2pPr marL="914400" lvl="1" indent="-228600" algn="l">
              <a:lnSpc>
                <a:spcPct val="90000"/>
              </a:lnSpc>
              <a:spcBef>
                <a:spcPts val="800"/>
              </a:spcBef>
              <a:spcAft>
                <a:spcPts val="0"/>
              </a:spcAft>
              <a:buClr>
                <a:schemeClr val="dk1"/>
              </a:buClr>
              <a:buSzPts val="6600"/>
              <a:buNone/>
              <a:defRPr sz="6600">
                <a:latin typeface="Arial"/>
                <a:ea typeface="Arial"/>
                <a:cs typeface="Arial"/>
                <a:sym typeface="Arial"/>
              </a:defRPr>
            </a:lvl2pPr>
            <a:lvl3pPr marL="1371600" lvl="2" indent="-647700" algn="l">
              <a:lnSpc>
                <a:spcPct val="90000"/>
              </a:lnSpc>
              <a:spcBef>
                <a:spcPts val="800"/>
              </a:spcBef>
              <a:spcAft>
                <a:spcPts val="0"/>
              </a:spcAft>
              <a:buClr>
                <a:schemeClr val="dk1"/>
              </a:buClr>
              <a:buSzPts val="6600"/>
              <a:buChar char="•"/>
              <a:defRPr sz="6600">
                <a:latin typeface="Arial"/>
                <a:ea typeface="Arial"/>
                <a:cs typeface="Arial"/>
                <a:sym typeface="Arial"/>
              </a:defRPr>
            </a:lvl3pPr>
            <a:lvl4pPr marL="1828800" lvl="3" indent="-647700" algn="l">
              <a:lnSpc>
                <a:spcPct val="90000"/>
              </a:lnSpc>
              <a:spcBef>
                <a:spcPts val="800"/>
              </a:spcBef>
              <a:spcAft>
                <a:spcPts val="0"/>
              </a:spcAft>
              <a:buClr>
                <a:schemeClr val="dk1"/>
              </a:buClr>
              <a:buSzPts val="6600"/>
              <a:buChar char="•"/>
              <a:defRPr sz="6600">
                <a:latin typeface="Arial"/>
                <a:ea typeface="Arial"/>
                <a:cs typeface="Arial"/>
                <a:sym typeface="Arial"/>
              </a:defRPr>
            </a:lvl4pPr>
            <a:lvl5pPr marL="2286000" lvl="4" indent="-647700" algn="l">
              <a:lnSpc>
                <a:spcPct val="90000"/>
              </a:lnSpc>
              <a:spcBef>
                <a:spcPts val="800"/>
              </a:spcBef>
              <a:spcAft>
                <a:spcPts val="0"/>
              </a:spcAft>
              <a:buClr>
                <a:schemeClr val="dk1"/>
              </a:buClr>
              <a:buSzPts val="6600"/>
              <a:buChar char="•"/>
              <a:defRPr sz="6600">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blipFill>
          <a:blip r:embed="rId2">
            <a:alphaModFix/>
          </a:blip>
          <a:stretch>
            <a:fillRect/>
          </a:stretch>
        </a:blipFill>
        <a:effectLst/>
      </p:bgPr>
    </p:bg>
    <p:spTree>
      <p:nvGrpSpPr>
        <p:cNvPr id="1" name="Shape 233"/>
        <p:cNvGrpSpPr/>
        <p:nvPr/>
      </p:nvGrpSpPr>
      <p:grpSpPr>
        <a:xfrm>
          <a:off x="0" y="0"/>
          <a:ext cx="0" cy="0"/>
          <a:chOff x="0" y="0"/>
          <a:chExt cx="0" cy="0"/>
        </a:xfrm>
      </p:grpSpPr>
      <p:sp>
        <p:nvSpPr>
          <p:cNvPr id="234" name="Google Shape;234;p116"/>
          <p:cNvSpPr txBox="1"/>
          <p:nvPr/>
        </p:nvSpPr>
        <p:spPr>
          <a:xfrm>
            <a:off x="2448000" y="648000"/>
            <a:ext cx="15773400" cy="1125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chemeClr val="lt1"/>
              </a:solidFill>
              <a:latin typeface="Arial"/>
              <a:ea typeface="Arial"/>
              <a:cs typeface="Arial"/>
              <a:sym typeface="Arial"/>
            </a:endParaRPr>
          </a:p>
        </p:txBody>
      </p:sp>
      <p:sp>
        <p:nvSpPr>
          <p:cNvPr id="235" name="Google Shape;235;p116"/>
          <p:cNvSpPr txBox="1">
            <a:spLocks noGrp="1"/>
          </p:cNvSpPr>
          <p:nvPr>
            <p:ph type="body" idx="1"/>
          </p:nvPr>
        </p:nvSpPr>
        <p:spPr>
          <a:xfrm>
            <a:off x="2160000" y="538272"/>
            <a:ext cx="6480000" cy="162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500"/>
              </a:spcBef>
              <a:spcAft>
                <a:spcPts val="0"/>
              </a:spcAft>
              <a:buClr>
                <a:srgbClr val="75B5B8"/>
              </a:buClr>
              <a:buSzPts val="4800"/>
              <a:buNone/>
              <a:defRPr sz="4800" b="1">
                <a:solidFill>
                  <a:srgbClr val="75B5B8"/>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
        <p:nvSpPr>
          <p:cNvPr id="236" name="Google Shape;236;p116"/>
          <p:cNvSpPr txBox="1">
            <a:spLocks noGrp="1"/>
          </p:cNvSpPr>
          <p:nvPr>
            <p:ph type="body" idx="2"/>
          </p:nvPr>
        </p:nvSpPr>
        <p:spPr>
          <a:xfrm>
            <a:off x="2160000" y="2448000"/>
            <a:ext cx="6480000" cy="40950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50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2pPr>
            <a:lvl3pPr marL="1371600" lvl="2"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3pPr>
            <a:lvl4pPr marL="1828800" lvl="3"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4pPr>
            <a:lvl5pPr marL="2286000" lvl="4" indent="-228600" algn="l">
              <a:lnSpc>
                <a:spcPct val="90000"/>
              </a:lnSpc>
              <a:spcBef>
                <a:spcPts val="800"/>
              </a:spcBef>
              <a:spcAft>
                <a:spcPts val="0"/>
              </a:spcAft>
              <a:buClr>
                <a:schemeClr val="lt1"/>
              </a:buClr>
              <a:buSzPts val="4800"/>
              <a:buNone/>
              <a:defRPr sz="4800" b="1">
                <a:solidFill>
                  <a:schemeClr val="lt1"/>
                </a:solidFill>
                <a:latin typeface="Arial"/>
                <a:ea typeface="Arial"/>
                <a:cs typeface="Arial"/>
                <a:sym typeface="Arial"/>
              </a:defRPr>
            </a:lvl5pPr>
            <a:lvl6pPr marL="2743200" lvl="5" indent="-457200" algn="l">
              <a:lnSpc>
                <a:spcPct val="90000"/>
              </a:lnSpc>
              <a:spcBef>
                <a:spcPts val="800"/>
              </a:spcBef>
              <a:spcAft>
                <a:spcPts val="0"/>
              </a:spcAft>
              <a:buClr>
                <a:schemeClr val="dk1"/>
              </a:buClr>
              <a:buSzPts val="3600"/>
              <a:buChar char="•"/>
              <a:defRPr/>
            </a:lvl6pPr>
            <a:lvl7pPr marL="3200400" lvl="6" indent="-457200" algn="l">
              <a:lnSpc>
                <a:spcPct val="90000"/>
              </a:lnSpc>
              <a:spcBef>
                <a:spcPts val="800"/>
              </a:spcBef>
              <a:spcAft>
                <a:spcPts val="0"/>
              </a:spcAft>
              <a:buClr>
                <a:schemeClr val="dk1"/>
              </a:buClr>
              <a:buSzPts val="3600"/>
              <a:buChar char="•"/>
              <a:defRPr/>
            </a:lvl7pPr>
            <a:lvl8pPr marL="3657600" lvl="7" indent="-457200" algn="l">
              <a:lnSpc>
                <a:spcPct val="90000"/>
              </a:lnSpc>
              <a:spcBef>
                <a:spcPts val="800"/>
              </a:spcBef>
              <a:spcAft>
                <a:spcPts val="0"/>
              </a:spcAft>
              <a:buClr>
                <a:schemeClr val="dk1"/>
              </a:buClr>
              <a:buSzPts val="3600"/>
              <a:buChar char="•"/>
              <a:defRPr/>
            </a:lvl8pPr>
            <a:lvl9pPr marL="4114800" lvl="8" indent="-457200" algn="l">
              <a:lnSpc>
                <a:spcPct val="90000"/>
              </a:lnSpc>
              <a:spcBef>
                <a:spcPts val="800"/>
              </a:spcBef>
              <a:spcAft>
                <a:spcPts val="0"/>
              </a:spcAft>
              <a:buClr>
                <a:schemeClr val="dk1"/>
              </a:buClr>
              <a:buSzPts val="36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23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77"/>
          <p:cNvSpPr txBox="1">
            <a:spLocks noGrp="1"/>
          </p:cNvSpPr>
          <p:nvPr>
            <p:ph type="title"/>
          </p:nvPr>
        </p:nvSpPr>
        <p:spPr>
          <a:xfrm>
            <a:off x="1247775" y="2564607"/>
            <a:ext cx="15773400" cy="42792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4" name="Google Shape;24;p77"/>
          <p:cNvSpPr txBox="1">
            <a:spLocks noGrp="1"/>
          </p:cNvSpPr>
          <p:nvPr>
            <p:ph type="body" idx="1"/>
          </p:nvPr>
        </p:nvSpPr>
        <p:spPr>
          <a:xfrm>
            <a:off x="1247775" y="6884194"/>
            <a:ext cx="15773400" cy="22506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800"/>
              </a:spcBef>
              <a:spcAft>
                <a:spcPts val="0"/>
              </a:spcAft>
              <a:buClr>
                <a:srgbClr val="888888"/>
              </a:buClr>
              <a:buSzPts val="3000"/>
              <a:buNone/>
              <a:defRPr sz="3000">
                <a:solidFill>
                  <a:srgbClr val="888888"/>
                </a:solidFill>
              </a:defRPr>
            </a:lvl2pPr>
            <a:lvl3pPr marL="1371600" lvl="2" indent="-228600" algn="l">
              <a:lnSpc>
                <a:spcPct val="90000"/>
              </a:lnSpc>
              <a:spcBef>
                <a:spcPts val="800"/>
              </a:spcBef>
              <a:spcAft>
                <a:spcPts val="0"/>
              </a:spcAft>
              <a:buClr>
                <a:srgbClr val="888888"/>
              </a:buClr>
              <a:buSzPts val="2700"/>
              <a:buNone/>
              <a:defRPr sz="2700">
                <a:solidFill>
                  <a:srgbClr val="888888"/>
                </a:solidFill>
              </a:defRPr>
            </a:lvl3pPr>
            <a:lvl4pPr marL="1828800" lvl="3" indent="-228600" algn="l">
              <a:lnSpc>
                <a:spcPct val="90000"/>
              </a:lnSpc>
              <a:spcBef>
                <a:spcPts val="800"/>
              </a:spcBef>
              <a:spcAft>
                <a:spcPts val="0"/>
              </a:spcAft>
              <a:buClr>
                <a:srgbClr val="888888"/>
              </a:buClr>
              <a:buSzPts val="2400"/>
              <a:buNone/>
              <a:defRPr sz="2400">
                <a:solidFill>
                  <a:srgbClr val="888888"/>
                </a:solidFill>
              </a:defRPr>
            </a:lvl4pPr>
            <a:lvl5pPr marL="2286000" lvl="4" indent="-228600" algn="l">
              <a:lnSpc>
                <a:spcPct val="90000"/>
              </a:lnSpc>
              <a:spcBef>
                <a:spcPts val="800"/>
              </a:spcBef>
              <a:spcAft>
                <a:spcPts val="0"/>
              </a:spcAft>
              <a:buClr>
                <a:srgbClr val="888888"/>
              </a:buClr>
              <a:buSzPts val="2400"/>
              <a:buNone/>
              <a:defRPr sz="2400">
                <a:solidFill>
                  <a:srgbClr val="888888"/>
                </a:solidFill>
              </a:defRPr>
            </a:lvl5pPr>
            <a:lvl6pPr marL="2743200" lvl="5" indent="-228600" algn="l">
              <a:lnSpc>
                <a:spcPct val="90000"/>
              </a:lnSpc>
              <a:spcBef>
                <a:spcPts val="800"/>
              </a:spcBef>
              <a:spcAft>
                <a:spcPts val="0"/>
              </a:spcAft>
              <a:buClr>
                <a:srgbClr val="888888"/>
              </a:buClr>
              <a:buSzPts val="2400"/>
              <a:buNone/>
              <a:defRPr sz="2400">
                <a:solidFill>
                  <a:srgbClr val="888888"/>
                </a:solidFill>
              </a:defRPr>
            </a:lvl6pPr>
            <a:lvl7pPr marL="3200400" lvl="6" indent="-228600" algn="l">
              <a:lnSpc>
                <a:spcPct val="90000"/>
              </a:lnSpc>
              <a:spcBef>
                <a:spcPts val="800"/>
              </a:spcBef>
              <a:spcAft>
                <a:spcPts val="0"/>
              </a:spcAft>
              <a:buClr>
                <a:srgbClr val="888888"/>
              </a:buClr>
              <a:buSzPts val="2400"/>
              <a:buNone/>
              <a:defRPr sz="2400">
                <a:solidFill>
                  <a:srgbClr val="888888"/>
                </a:solidFill>
              </a:defRPr>
            </a:lvl7pPr>
            <a:lvl8pPr marL="3657600" lvl="7" indent="-228600" algn="l">
              <a:lnSpc>
                <a:spcPct val="90000"/>
              </a:lnSpc>
              <a:spcBef>
                <a:spcPts val="800"/>
              </a:spcBef>
              <a:spcAft>
                <a:spcPts val="0"/>
              </a:spcAft>
              <a:buClr>
                <a:srgbClr val="888888"/>
              </a:buClr>
              <a:buSzPts val="2400"/>
              <a:buNone/>
              <a:defRPr sz="2400">
                <a:solidFill>
                  <a:srgbClr val="888888"/>
                </a:solidFill>
              </a:defRPr>
            </a:lvl8pPr>
            <a:lvl9pPr marL="4114800" lvl="8" indent="-228600" algn="l">
              <a:lnSpc>
                <a:spcPct val="90000"/>
              </a:lnSpc>
              <a:spcBef>
                <a:spcPts val="800"/>
              </a:spcBef>
              <a:spcAft>
                <a:spcPts val="0"/>
              </a:spcAft>
              <a:buClr>
                <a:srgbClr val="888888"/>
              </a:buClr>
              <a:buSzPts val="2400"/>
              <a:buNone/>
              <a:defRPr sz="2400">
                <a:solidFill>
                  <a:srgbClr val="888888"/>
                </a:solidFill>
              </a:defRPr>
            </a:lvl9pPr>
          </a:lstStyle>
          <a:p>
            <a:endParaRPr/>
          </a:p>
        </p:txBody>
      </p:sp>
      <p:sp>
        <p:nvSpPr>
          <p:cNvPr id="25" name="Google Shape;25;p77"/>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6" name="Google Shape;26;p77"/>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7" name="Google Shape;27;p77"/>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78"/>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0" name="Google Shape;30;p78"/>
          <p:cNvSpPr txBox="1">
            <a:spLocks noGrp="1"/>
          </p:cNvSpPr>
          <p:nvPr>
            <p:ph type="body" idx="1"/>
          </p:nvPr>
        </p:nvSpPr>
        <p:spPr>
          <a:xfrm>
            <a:off x="1257300" y="2738438"/>
            <a:ext cx="7772400" cy="65268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31" name="Google Shape;31;p78"/>
          <p:cNvSpPr txBox="1">
            <a:spLocks noGrp="1"/>
          </p:cNvSpPr>
          <p:nvPr>
            <p:ph type="body" idx="2"/>
          </p:nvPr>
        </p:nvSpPr>
        <p:spPr>
          <a:xfrm>
            <a:off x="9258300" y="2738438"/>
            <a:ext cx="7772400" cy="65268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32" name="Google Shape;32;p78"/>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3" name="Google Shape;33;p78"/>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4" name="Google Shape;34;p78"/>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79"/>
          <p:cNvSpPr txBox="1">
            <a:spLocks noGrp="1"/>
          </p:cNvSpPr>
          <p:nvPr>
            <p:ph type="title"/>
          </p:nvPr>
        </p:nvSpPr>
        <p:spPr>
          <a:xfrm>
            <a:off x="1259682"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7" name="Google Shape;37;p79"/>
          <p:cNvSpPr txBox="1">
            <a:spLocks noGrp="1"/>
          </p:cNvSpPr>
          <p:nvPr>
            <p:ph type="body" idx="1"/>
          </p:nvPr>
        </p:nvSpPr>
        <p:spPr>
          <a:xfrm>
            <a:off x="1259682" y="2521745"/>
            <a:ext cx="7737000" cy="1235700"/>
          </a:xfrm>
          <a:prstGeom prst="rect">
            <a:avLst/>
          </a:prstGeom>
          <a:noFill/>
          <a:ln>
            <a:noFill/>
          </a:ln>
        </p:spPr>
        <p:txBody>
          <a:bodyPr spcFirstLastPara="1" wrap="square" lIns="137150" tIns="68550" rIns="137150" bIns="6855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800"/>
              </a:spcBef>
              <a:spcAft>
                <a:spcPts val="0"/>
              </a:spcAft>
              <a:buClr>
                <a:schemeClr val="dk1"/>
              </a:buClr>
              <a:buSzPts val="3000"/>
              <a:buNone/>
              <a:defRPr sz="3000" b="1"/>
            </a:lvl2pPr>
            <a:lvl3pPr marL="1371600" lvl="2" indent="-228600" algn="l">
              <a:lnSpc>
                <a:spcPct val="90000"/>
              </a:lnSpc>
              <a:spcBef>
                <a:spcPts val="800"/>
              </a:spcBef>
              <a:spcAft>
                <a:spcPts val="0"/>
              </a:spcAft>
              <a:buClr>
                <a:schemeClr val="dk1"/>
              </a:buClr>
              <a:buSzPts val="2700"/>
              <a:buNone/>
              <a:defRPr sz="2700" b="1"/>
            </a:lvl3pPr>
            <a:lvl4pPr marL="1828800" lvl="3" indent="-228600" algn="l">
              <a:lnSpc>
                <a:spcPct val="90000"/>
              </a:lnSpc>
              <a:spcBef>
                <a:spcPts val="800"/>
              </a:spcBef>
              <a:spcAft>
                <a:spcPts val="0"/>
              </a:spcAft>
              <a:buClr>
                <a:schemeClr val="dk1"/>
              </a:buClr>
              <a:buSzPts val="2400"/>
              <a:buNone/>
              <a:defRPr sz="2400" b="1"/>
            </a:lvl4pPr>
            <a:lvl5pPr marL="2286000" lvl="4" indent="-228600" algn="l">
              <a:lnSpc>
                <a:spcPct val="90000"/>
              </a:lnSpc>
              <a:spcBef>
                <a:spcPts val="8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38" name="Google Shape;38;p79"/>
          <p:cNvSpPr txBox="1">
            <a:spLocks noGrp="1"/>
          </p:cNvSpPr>
          <p:nvPr>
            <p:ph type="body" idx="2"/>
          </p:nvPr>
        </p:nvSpPr>
        <p:spPr>
          <a:xfrm>
            <a:off x="1259682" y="3757613"/>
            <a:ext cx="7737000" cy="55269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39" name="Google Shape;39;p79"/>
          <p:cNvSpPr txBox="1">
            <a:spLocks noGrp="1"/>
          </p:cNvSpPr>
          <p:nvPr>
            <p:ph type="body" idx="3"/>
          </p:nvPr>
        </p:nvSpPr>
        <p:spPr>
          <a:xfrm>
            <a:off x="9258300" y="2521745"/>
            <a:ext cx="7774500" cy="1235700"/>
          </a:xfrm>
          <a:prstGeom prst="rect">
            <a:avLst/>
          </a:prstGeom>
          <a:noFill/>
          <a:ln>
            <a:noFill/>
          </a:ln>
        </p:spPr>
        <p:txBody>
          <a:bodyPr spcFirstLastPara="1" wrap="square" lIns="137150" tIns="68550" rIns="137150" bIns="6855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800"/>
              </a:spcBef>
              <a:spcAft>
                <a:spcPts val="0"/>
              </a:spcAft>
              <a:buClr>
                <a:schemeClr val="dk1"/>
              </a:buClr>
              <a:buSzPts val="3000"/>
              <a:buNone/>
              <a:defRPr sz="3000" b="1"/>
            </a:lvl2pPr>
            <a:lvl3pPr marL="1371600" lvl="2" indent="-228600" algn="l">
              <a:lnSpc>
                <a:spcPct val="90000"/>
              </a:lnSpc>
              <a:spcBef>
                <a:spcPts val="800"/>
              </a:spcBef>
              <a:spcAft>
                <a:spcPts val="0"/>
              </a:spcAft>
              <a:buClr>
                <a:schemeClr val="dk1"/>
              </a:buClr>
              <a:buSzPts val="2700"/>
              <a:buNone/>
              <a:defRPr sz="2700" b="1"/>
            </a:lvl3pPr>
            <a:lvl4pPr marL="1828800" lvl="3" indent="-228600" algn="l">
              <a:lnSpc>
                <a:spcPct val="90000"/>
              </a:lnSpc>
              <a:spcBef>
                <a:spcPts val="800"/>
              </a:spcBef>
              <a:spcAft>
                <a:spcPts val="0"/>
              </a:spcAft>
              <a:buClr>
                <a:schemeClr val="dk1"/>
              </a:buClr>
              <a:buSzPts val="2400"/>
              <a:buNone/>
              <a:defRPr sz="2400" b="1"/>
            </a:lvl4pPr>
            <a:lvl5pPr marL="2286000" lvl="4" indent="-228600" algn="l">
              <a:lnSpc>
                <a:spcPct val="90000"/>
              </a:lnSpc>
              <a:spcBef>
                <a:spcPts val="800"/>
              </a:spcBef>
              <a:spcAft>
                <a:spcPts val="0"/>
              </a:spcAft>
              <a:buClr>
                <a:schemeClr val="dk1"/>
              </a:buClr>
              <a:buSzPts val="2400"/>
              <a:buNone/>
              <a:defRPr sz="2400" b="1"/>
            </a:lvl5pPr>
            <a:lvl6pPr marL="2743200" lvl="5" indent="-228600" algn="l">
              <a:lnSpc>
                <a:spcPct val="90000"/>
              </a:lnSpc>
              <a:spcBef>
                <a:spcPts val="800"/>
              </a:spcBef>
              <a:spcAft>
                <a:spcPts val="0"/>
              </a:spcAft>
              <a:buClr>
                <a:schemeClr val="dk1"/>
              </a:buClr>
              <a:buSzPts val="2400"/>
              <a:buNone/>
              <a:defRPr sz="2400" b="1"/>
            </a:lvl6pPr>
            <a:lvl7pPr marL="3200400" lvl="6" indent="-228600" algn="l">
              <a:lnSpc>
                <a:spcPct val="90000"/>
              </a:lnSpc>
              <a:spcBef>
                <a:spcPts val="800"/>
              </a:spcBef>
              <a:spcAft>
                <a:spcPts val="0"/>
              </a:spcAft>
              <a:buClr>
                <a:schemeClr val="dk1"/>
              </a:buClr>
              <a:buSzPts val="2400"/>
              <a:buNone/>
              <a:defRPr sz="2400" b="1"/>
            </a:lvl7pPr>
            <a:lvl8pPr marL="3657600" lvl="7" indent="-228600" algn="l">
              <a:lnSpc>
                <a:spcPct val="90000"/>
              </a:lnSpc>
              <a:spcBef>
                <a:spcPts val="800"/>
              </a:spcBef>
              <a:spcAft>
                <a:spcPts val="0"/>
              </a:spcAft>
              <a:buClr>
                <a:schemeClr val="dk1"/>
              </a:buClr>
              <a:buSzPts val="2400"/>
              <a:buNone/>
              <a:defRPr sz="2400" b="1"/>
            </a:lvl8pPr>
            <a:lvl9pPr marL="4114800" lvl="8" indent="-228600" algn="l">
              <a:lnSpc>
                <a:spcPct val="90000"/>
              </a:lnSpc>
              <a:spcBef>
                <a:spcPts val="800"/>
              </a:spcBef>
              <a:spcAft>
                <a:spcPts val="0"/>
              </a:spcAft>
              <a:buClr>
                <a:schemeClr val="dk1"/>
              </a:buClr>
              <a:buSzPts val="2400"/>
              <a:buNone/>
              <a:defRPr sz="2400" b="1"/>
            </a:lvl9pPr>
          </a:lstStyle>
          <a:p>
            <a:endParaRPr/>
          </a:p>
        </p:txBody>
      </p:sp>
      <p:sp>
        <p:nvSpPr>
          <p:cNvPr id="40" name="Google Shape;40;p79"/>
          <p:cNvSpPr txBox="1">
            <a:spLocks noGrp="1"/>
          </p:cNvSpPr>
          <p:nvPr>
            <p:ph type="body" idx="4"/>
          </p:nvPr>
        </p:nvSpPr>
        <p:spPr>
          <a:xfrm>
            <a:off x="9258300" y="3757613"/>
            <a:ext cx="7774500" cy="5526900"/>
          </a:xfrm>
          <a:prstGeom prst="rect">
            <a:avLst/>
          </a:prstGeom>
          <a:noFill/>
          <a:ln>
            <a:noFill/>
          </a:ln>
        </p:spPr>
        <p:txBody>
          <a:bodyPr spcFirstLastPara="1" wrap="square" lIns="137150" tIns="68550" rIns="137150" bIns="68550" anchor="t" anchorCtr="0">
            <a:normAutofit/>
          </a:bodyPr>
          <a:lstStyle>
            <a:lvl1pPr marL="457200" lvl="0" indent="-400050" algn="l">
              <a:lnSpc>
                <a:spcPct val="90000"/>
              </a:lnSpc>
              <a:spcBef>
                <a:spcPts val="1500"/>
              </a:spcBef>
              <a:spcAft>
                <a:spcPts val="0"/>
              </a:spcAft>
              <a:buClr>
                <a:schemeClr val="dk1"/>
              </a:buClr>
              <a:buSzPts val="2700"/>
              <a:buChar char="•"/>
              <a:defRPr/>
            </a:lvl1pPr>
            <a:lvl2pPr marL="914400" lvl="1" indent="-400050" algn="l">
              <a:lnSpc>
                <a:spcPct val="90000"/>
              </a:lnSpc>
              <a:spcBef>
                <a:spcPts val="800"/>
              </a:spcBef>
              <a:spcAft>
                <a:spcPts val="0"/>
              </a:spcAft>
              <a:buClr>
                <a:schemeClr val="dk1"/>
              </a:buClr>
              <a:buSzPts val="2700"/>
              <a:buChar char="•"/>
              <a:defRPr/>
            </a:lvl2pPr>
            <a:lvl3pPr marL="1371600" lvl="2" indent="-400050" algn="l">
              <a:lnSpc>
                <a:spcPct val="90000"/>
              </a:lnSpc>
              <a:spcBef>
                <a:spcPts val="800"/>
              </a:spcBef>
              <a:spcAft>
                <a:spcPts val="0"/>
              </a:spcAft>
              <a:buClr>
                <a:schemeClr val="dk1"/>
              </a:buClr>
              <a:buSzPts val="2700"/>
              <a:buChar char="•"/>
              <a:defRPr/>
            </a:lvl3pPr>
            <a:lvl4pPr marL="1828800" lvl="3" indent="-400050" algn="l">
              <a:lnSpc>
                <a:spcPct val="90000"/>
              </a:lnSpc>
              <a:spcBef>
                <a:spcPts val="800"/>
              </a:spcBef>
              <a:spcAft>
                <a:spcPts val="0"/>
              </a:spcAft>
              <a:buClr>
                <a:schemeClr val="dk1"/>
              </a:buClr>
              <a:buSzPts val="2700"/>
              <a:buChar char="•"/>
              <a:defRPr/>
            </a:lvl4pPr>
            <a:lvl5pPr marL="2286000" lvl="4" indent="-400050" algn="l">
              <a:lnSpc>
                <a:spcPct val="90000"/>
              </a:lnSpc>
              <a:spcBef>
                <a:spcPts val="800"/>
              </a:spcBef>
              <a:spcAft>
                <a:spcPts val="0"/>
              </a:spcAft>
              <a:buClr>
                <a:schemeClr val="dk1"/>
              </a:buClr>
              <a:buSzPts val="2700"/>
              <a:buChar char="•"/>
              <a:defRPr/>
            </a:lvl5pPr>
            <a:lvl6pPr marL="2743200" lvl="5" indent="-400050" algn="l">
              <a:lnSpc>
                <a:spcPct val="90000"/>
              </a:lnSpc>
              <a:spcBef>
                <a:spcPts val="800"/>
              </a:spcBef>
              <a:spcAft>
                <a:spcPts val="0"/>
              </a:spcAft>
              <a:buClr>
                <a:schemeClr val="dk1"/>
              </a:buClr>
              <a:buSzPts val="2700"/>
              <a:buChar char="•"/>
              <a:defRPr/>
            </a:lvl6pPr>
            <a:lvl7pPr marL="3200400" lvl="6" indent="-400050" algn="l">
              <a:lnSpc>
                <a:spcPct val="90000"/>
              </a:lnSpc>
              <a:spcBef>
                <a:spcPts val="800"/>
              </a:spcBef>
              <a:spcAft>
                <a:spcPts val="0"/>
              </a:spcAft>
              <a:buClr>
                <a:schemeClr val="dk1"/>
              </a:buClr>
              <a:buSzPts val="2700"/>
              <a:buChar char="•"/>
              <a:defRPr/>
            </a:lvl7pPr>
            <a:lvl8pPr marL="3657600" lvl="7" indent="-400050" algn="l">
              <a:lnSpc>
                <a:spcPct val="90000"/>
              </a:lnSpc>
              <a:spcBef>
                <a:spcPts val="800"/>
              </a:spcBef>
              <a:spcAft>
                <a:spcPts val="0"/>
              </a:spcAft>
              <a:buClr>
                <a:schemeClr val="dk1"/>
              </a:buClr>
              <a:buSzPts val="2700"/>
              <a:buChar char="•"/>
              <a:defRPr/>
            </a:lvl8pPr>
            <a:lvl9pPr marL="4114800" lvl="8" indent="-400050" algn="l">
              <a:lnSpc>
                <a:spcPct val="90000"/>
              </a:lnSpc>
              <a:spcBef>
                <a:spcPts val="800"/>
              </a:spcBef>
              <a:spcAft>
                <a:spcPts val="0"/>
              </a:spcAft>
              <a:buClr>
                <a:schemeClr val="dk1"/>
              </a:buClr>
              <a:buSzPts val="2700"/>
              <a:buChar char="•"/>
              <a:defRPr/>
            </a:lvl9pPr>
          </a:lstStyle>
          <a:p>
            <a:endParaRPr/>
          </a:p>
        </p:txBody>
      </p:sp>
      <p:sp>
        <p:nvSpPr>
          <p:cNvPr id="41" name="Google Shape;41;p79"/>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2" name="Google Shape;42;p79"/>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3" name="Google Shape;43;p79"/>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80"/>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lvl="0" algn="l">
              <a:lnSpc>
                <a:spcPct val="90000"/>
              </a:lnSpc>
              <a:spcBef>
                <a:spcPts val="0"/>
              </a:spcBef>
              <a:spcAft>
                <a:spcPts val="0"/>
              </a:spcAft>
              <a:buClr>
                <a:schemeClr val="dk1"/>
              </a:buClr>
              <a:buSzPts val="27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6" name="Google Shape;46;p80"/>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7" name="Google Shape;47;p80"/>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8" name="Google Shape;48;p80"/>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81"/>
          <p:cNvSpPr txBox="1">
            <a:spLocks noGrp="1"/>
          </p:cNvSpPr>
          <p:nvPr>
            <p:ph type="title"/>
          </p:nvPr>
        </p:nvSpPr>
        <p:spPr>
          <a:xfrm>
            <a:off x="1259682" y="685800"/>
            <a:ext cx="5898300" cy="2400300"/>
          </a:xfrm>
          <a:prstGeom prst="rect">
            <a:avLst/>
          </a:prstGeom>
          <a:noFill/>
          <a:ln>
            <a:noFill/>
          </a:ln>
        </p:spPr>
        <p:txBody>
          <a:bodyPr spcFirstLastPara="1" wrap="square" lIns="137150" tIns="68550" rIns="137150" bIns="6855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1" name="Google Shape;51;p81"/>
          <p:cNvSpPr txBox="1">
            <a:spLocks noGrp="1"/>
          </p:cNvSpPr>
          <p:nvPr>
            <p:ph type="body" idx="1"/>
          </p:nvPr>
        </p:nvSpPr>
        <p:spPr>
          <a:xfrm>
            <a:off x="7774782" y="1481138"/>
            <a:ext cx="9258300" cy="7310400"/>
          </a:xfrm>
          <a:prstGeom prst="rect">
            <a:avLst/>
          </a:prstGeom>
          <a:noFill/>
          <a:ln>
            <a:noFill/>
          </a:ln>
        </p:spPr>
        <p:txBody>
          <a:bodyPr spcFirstLastPara="1" wrap="square" lIns="137150" tIns="68550" rIns="137150" bIns="6855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800"/>
              </a:spcBef>
              <a:spcAft>
                <a:spcPts val="0"/>
              </a:spcAft>
              <a:buClr>
                <a:schemeClr val="dk1"/>
              </a:buClr>
              <a:buSzPts val="4200"/>
              <a:buChar char="•"/>
              <a:defRPr sz="4200"/>
            </a:lvl2pPr>
            <a:lvl3pPr marL="1371600" lvl="2" indent="-457200" algn="l">
              <a:lnSpc>
                <a:spcPct val="90000"/>
              </a:lnSpc>
              <a:spcBef>
                <a:spcPts val="800"/>
              </a:spcBef>
              <a:spcAft>
                <a:spcPts val="0"/>
              </a:spcAft>
              <a:buClr>
                <a:schemeClr val="dk1"/>
              </a:buClr>
              <a:buSzPts val="3600"/>
              <a:buChar char="•"/>
              <a:defRPr sz="3600"/>
            </a:lvl3pPr>
            <a:lvl4pPr marL="1828800" lvl="3" indent="-419100" algn="l">
              <a:lnSpc>
                <a:spcPct val="90000"/>
              </a:lnSpc>
              <a:spcBef>
                <a:spcPts val="800"/>
              </a:spcBef>
              <a:spcAft>
                <a:spcPts val="0"/>
              </a:spcAft>
              <a:buClr>
                <a:schemeClr val="dk1"/>
              </a:buClr>
              <a:buSzPts val="3000"/>
              <a:buChar char="•"/>
              <a:defRPr sz="3000"/>
            </a:lvl4pPr>
            <a:lvl5pPr marL="2286000" lvl="4" indent="-419100" algn="l">
              <a:lnSpc>
                <a:spcPct val="90000"/>
              </a:lnSpc>
              <a:spcBef>
                <a:spcPts val="800"/>
              </a:spcBef>
              <a:spcAft>
                <a:spcPts val="0"/>
              </a:spcAft>
              <a:buClr>
                <a:schemeClr val="dk1"/>
              </a:buClr>
              <a:buSzPts val="3000"/>
              <a:buChar char="•"/>
              <a:defRPr sz="3000"/>
            </a:lvl5pPr>
            <a:lvl6pPr marL="2743200" lvl="5" indent="-419100" algn="l">
              <a:lnSpc>
                <a:spcPct val="90000"/>
              </a:lnSpc>
              <a:spcBef>
                <a:spcPts val="800"/>
              </a:spcBef>
              <a:spcAft>
                <a:spcPts val="0"/>
              </a:spcAft>
              <a:buClr>
                <a:schemeClr val="dk1"/>
              </a:buClr>
              <a:buSzPts val="3000"/>
              <a:buChar char="•"/>
              <a:defRPr sz="3000"/>
            </a:lvl6pPr>
            <a:lvl7pPr marL="3200400" lvl="6" indent="-419100" algn="l">
              <a:lnSpc>
                <a:spcPct val="90000"/>
              </a:lnSpc>
              <a:spcBef>
                <a:spcPts val="800"/>
              </a:spcBef>
              <a:spcAft>
                <a:spcPts val="0"/>
              </a:spcAft>
              <a:buClr>
                <a:schemeClr val="dk1"/>
              </a:buClr>
              <a:buSzPts val="3000"/>
              <a:buChar char="•"/>
              <a:defRPr sz="3000"/>
            </a:lvl7pPr>
            <a:lvl8pPr marL="3657600" lvl="7" indent="-419100" algn="l">
              <a:lnSpc>
                <a:spcPct val="90000"/>
              </a:lnSpc>
              <a:spcBef>
                <a:spcPts val="800"/>
              </a:spcBef>
              <a:spcAft>
                <a:spcPts val="0"/>
              </a:spcAft>
              <a:buClr>
                <a:schemeClr val="dk1"/>
              </a:buClr>
              <a:buSzPts val="3000"/>
              <a:buChar char="•"/>
              <a:defRPr sz="3000"/>
            </a:lvl8pPr>
            <a:lvl9pPr marL="4114800" lvl="8" indent="-419100" algn="l">
              <a:lnSpc>
                <a:spcPct val="90000"/>
              </a:lnSpc>
              <a:spcBef>
                <a:spcPts val="800"/>
              </a:spcBef>
              <a:spcAft>
                <a:spcPts val="0"/>
              </a:spcAft>
              <a:buClr>
                <a:schemeClr val="dk1"/>
              </a:buClr>
              <a:buSzPts val="3000"/>
              <a:buChar char="•"/>
              <a:defRPr sz="3000"/>
            </a:lvl9pPr>
          </a:lstStyle>
          <a:p>
            <a:endParaRPr/>
          </a:p>
        </p:txBody>
      </p:sp>
      <p:sp>
        <p:nvSpPr>
          <p:cNvPr id="52" name="Google Shape;52;p81"/>
          <p:cNvSpPr txBox="1">
            <a:spLocks noGrp="1"/>
          </p:cNvSpPr>
          <p:nvPr>
            <p:ph type="body" idx="2"/>
          </p:nvPr>
        </p:nvSpPr>
        <p:spPr>
          <a:xfrm>
            <a:off x="1259682" y="3086100"/>
            <a:ext cx="5898300" cy="5717400"/>
          </a:xfrm>
          <a:prstGeom prst="rect">
            <a:avLst/>
          </a:prstGeom>
          <a:noFill/>
          <a:ln>
            <a:noFill/>
          </a:ln>
        </p:spPr>
        <p:txBody>
          <a:bodyPr spcFirstLastPara="1" wrap="square" lIns="137150" tIns="68550" rIns="137150" bIns="6855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800"/>
              </a:spcBef>
              <a:spcAft>
                <a:spcPts val="0"/>
              </a:spcAft>
              <a:buClr>
                <a:schemeClr val="dk1"/>
              </a:buClr>
              <a:buSzPts val="2100"/>
              <a:buNone/>
              <a:defRPr sz="2100"/>
            </a:lvl2pPr>
            <a:lvl3pPr marL="1371600" lvl="2" indent="-228600" algn="l">
              <a:lnSpc>
                <a:spcPct val="90000"/>
              </a:lnSpc>
              <a:spcBef>
                <a:spcPts val="800"/>
              </a:spcBef>
              <a:spcAft>
                <a:spcPts val="0"/>
              </a:spcAft>
              <a:buClr>
                <a:schemeClr val="dk1"/>
              </a:buClr>
              <a:buSzPts val="1800"/>
              <a:buNone/>
              <a:defRPr sz="1800"/>
            </a:lvl3pPr>
            <a:lvl4pPr marL="1828800" lvl="3" indent="-228600" algn="l">
              <a:lnSpc>
                <a:spcPct val="90000"/>
              </a:lnSpc>
              <a:spcBef>
                <a:spcPts val="800"/>
              </a:spcBef>
              <a:spcAft>
                <a:spcPts val="0"/>
              </a:spcAft>
              <a:buClr>
                <a:schemeClr val="dk1"/>
              </a:buClr>
              <a:buSzPts val="1500"/>
              <a:buNone/>
              <a:defRPr sz="1500"/>
            </a:lvl4pPr>
            <a:lvl5pPr marL="2286000" lvl="4" indent="-228600" algn="l">
              <a:lnSpc>
                <a:spcPct val="90000"/>
              </a:lnSpc>
              <a:spcBef>
                <a:spcPts val="800"/>
              </a:spcBef>
              <a:spcAft>
                <a:spcPts val="0"/>
              </a:spcAft>
              <a:buClr>
                <a:schemeClr val="dk1"/>
              </a:buClr>
              <a:buSzPts val="1500"/>
              <a:buNone/>
              <a:defRPr sz="1500"/>
            </a:lvl5pPr>
            <a:lvl6pPr marL="2743200" lvl="5" indent="-228600" algn="l">
              <a:lnSpc>
                <a:spcPct val="90000"/>
              </a:lnSpc>
              <a:spcBef>
                <a:spcPts val="800"/>
              </a:spcBef>
              <a:spcAft>
                <a:spcPts val="0"/>
              </a:spcAft>
              <a:buClr>
                <a:schemeClr val="dk1"/>
              </a:buClr>
              <a:buSzPts val="1500"/>
              <a:buNone/>
              <a:defRPr sz="1500"/>
            </a:lvl6pPr>
            <a:lvl7pPr marL="3200400" lvl="6" indent="-228600" algn="l">
              <a:lnSpc>
                <a:spcPct val="90000"/>
              </a:lnSpc>
              <a:spcBef>
                <a:spcPts val="800"/>
              </a:spcBef>
              <a:spcAft>
                <a:spcPts val="0"/>
              </a:spcAft>
              <a:buClr>
                <a:schemeClr val="dk1"/>
              </a:buClr>
              <a:buSzPts val="1500"/>
              <a:buNone/>
              <a:defRPr sz="1500"/>
            </a:lvl7pPr>
            <a:lvl8pPr marL="3657600" lvl="7" indent="-228600" algn="l">
              <a:lnSpc>
                <a:spcPct val="90000"/>
              </a:lnSpc>
              <a:spcBef>
                <a:spcPts val="800"/>
              </a:spcBef>
              <a:spcAft>
                <a:spcPts val="0"/>
              </a:spcAft>
              <a:buClr>
                <a:schemeClr val="dk1"/>
              </a:buClr>
              <a:buSzPts val="1500"/>
              <a:buNone/>
              <a:defRPr sz="1500"/>
            </a:lvl8pPr>
            <a:lvl9pPr marL="4114800" lvl="8" indent="-228600" algn="l">
              <a:lnSpc>
                <a:spcPct val="90000"/>
              </a:lnSpc>
              <a:spcBef>
                <a:spcPts val="800"/>
              </a:spcBef>
              <a:spcAft>
                <a:spcPts val="0"/>
              </a:spcAft>
              <a:buClr>
                <a:schemeClr val="dk1"/>
              </a:buClr>
              <a:buSzPts val="1500"/>
              <a:buNone/>
              <a:defRPr sz="1500"/>
            </a:lvl9pPr>
          </a:lstStyle>
          <a:p>
            <a:endParaRPr/>
          </a:p>
        </p:txBody>
      </p:sp>
      <p:sp>
        <p:nvSpPr>
          <p:cNvPr id="53" name="Google Shape;53;p81"/>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4" name="Google Shape;54;p81"/>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55" name="Google Shape;55;p81"/>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lvl="0"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800"/>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2"/>
          <p:cNvSpPr txBox="1">
            <a:spLocks noGrp="1"/>
          </p:cNvSpPr>
          <p:nvPr>
            <p:ph type="title"/>
          </p:nvPr>
        </p:nvSpPr>
        <p:spPr>
          <a:xfrm>
            <a:off x="1257300" y="547688"/>
            <a:ext cx="15773400" cy="1988700"/>
          </a:xfrm>
          <a:prstGeom prst="rect">
            <a:avLst/>
          </a:prstGeom>
          <a:noFill/>
          <a:ln>
            <a:noFill/>
          </a:ln>
        </p:spPr>
        <p:txBody>
          <a:bodyPr spcFirstLastPara="1" wrap="square" lIns="137150" tIns="68550" rIns="137150" bIns="6855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100"/>
              <a:buFont typeface="Arial"/>
              <a:buNone/>
              <a:defRPr sz="2700" b="0" i="0" u="none" strike="noStrike" cap="none">
                <a:solidFill>
                  <a:srgbClr val="000000"/>
                </a:solidFill>
                <a:latin typeface="Arial"/>
                <a:ea typeface="Arial"/>
                <a:cs typeface="Arial"/>
                <a:sym typeface="Arial"/>
              </a:defRPr>
            </a:lvl9pPr>
          </a:lstStyle>
          <a:p>
            <a:endParaRPr/>
          </a:p>
        </p:txBody>
      </p:sp>
      <p:sp>
        <p:nvSpPr>
          <p:cNvPr id="7" name="Google Shape;7;p42"/>
          <p:cNvSpPr txBox="1">
            <a:spLocks noGrp="1"/>
          </p:cNvSpPr>
          <p:nvPr>
            <p:ph type="body" idx="1"/>
          </p:nvPr>
        </p:nvSpPr>
        <p:spPr>
          <a:xfrm>
            <a:off x="1257300" y="2738438"/>
            <a:ext cx="15773400" cy="6526800"/>
          </a:xfrm>
          <a:prstGeom prst="rect">
            <a:avLst/>
          </a:prstGeom>
          <a:noFill/>
          <a:ln>
            <a:noFill/>
          </a:ln>
        </p:spPr>
        <p:txBody>
          <a:bodyPr spcFirstLastPara="1" wrap="square" lIns="137150" tIns="68550" rIns="137150" bIns="6855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8" name="Google Shape;8;p42"/>
          <p:cNvSpPr txBox="1">
            <a:spLocks noGrp="1"/>
          </p:cNvSpPr>
          <p:nvPr>
            <p:ph type="dt" idx="10"/>
          </p:nvPr>
        </p:nvSpPr>
        <p:spPr>
          <a:xfrm>
            <a:off x="1257300" y="9534525"/>
            <a:ext cx="4114800" cy="547800"/>
          </a:xfrm>
          <a:prstGeom prst="rect">
            <a:avLst/>
          </a:prstGeom>
          <a:noFill/>
          <a:ln>
            <a:noFill/>
          </a:ln>
        </p:spPr>
        <p:txBody>
          <a:bodyPr spcFirstLastPara="1" wrap="square" lIns="137150" tIns="68550" rIns="137150" bIns="68550" anchor="ctr" anchorCtr="0">
            <a:noAutofit/>
          </a:bodyPr>
          <a:lstStyle>
            <a:lvl1pPr marR="0" lvl="0" algn="l" rtl="0">
              <a:lnSpc>
                <a:spcPct val="100000"/>
              </a:lnSpc>
              <a:spcBef>
                <a:spcPts val="0"/>
              </a:spcBef>
              <a:spcAft>
                <a:spcPts val="0"/>
              </a:spcAft>
              <a:buClr>
                <a:srgbClr val="000000"/>
              </a:buClr>
              <a:buSzPts val="21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9" name="Google Shape;9;p42"/>
          <p:cNvSpPr txBox="1">
            <a:spLocks noGrp="1"/>
          </p:cNvSpPr>
          <p:nvPr>
            <p:ph type="ftr" idx="11"/>
          </p:nvPr>
        </p:nvSpPr>
        <p:spPr>
          <a:xfrm>
            <a:off x="6057900" y="9534525"/>
            <a:ext cx="6172200" cy="547800"/>
          </a:xfrm>
          <a:prstGeom prst="rect">
            <a:avLst/>
          </a:prstGeom>
          <a:noFill/>
          <a:ln>
            <a:noFill/>
          </a:ln>
        </p:spPr>
        <p:txBody>
          <a:bodyPr spcFirstLastPara="1" wrap="square" lIns="137150" tIns="68550" rIns="137150" bIns="68550" anchor="ctr" anchorCtr="0">
            <a:noAutofit/>
          </a:bodyPr>
          <a:lstStyle>
            <a:lvl1pPr marR="0" lvl="0" algn="ctr" rtl="0">
              <a:lnSpc>
                <a:spcPct val="100000"/>
              </a:lnSpc>
              <a:spcBef>
                <a:spcPts val="0"/>
              </a:spcBef>
              <a:spcAft>
                <a:spcPts val="0"/>
              </a:spcAft>
              <a:buClr>
                <a:srgbClr val="000000"/>
              </a:buClr>
              <a:buSzPts val="21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10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10" name="Google Shape;10;p42"/>
          <p:cNvSpPr txBox="1">
            <a:spLocks noGrp="1"/>
          </p:cNvSpPr>
          <p:nvPr>
            <p:ph type="sldNum" idx="12"/>
          </p:nvPr>
        </p:nvSpPr>
        <p:spPr>
          <a:xfrm>
            <a:off x="12915900" y="9534525"/>
            <a:ext cx="4114800" cy="547800"/>
          </a:xfrm>
          <a:prstGeom prst="rect">
            <a:avLst/>
          </a:prstGeom>
          <a:noFill/>
          <a:ln>
            <a:noFill/>
          </a:ln>
        </p:spPr>
        <p:txBody>
          <a:bodyPr spcFirstLastPara="1" wrap="square" lIns="137150" tIns="68550" rIns="137150" bIns="6855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6" name="Google Shape;76;p44"/>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44"/>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78" name="Google Shape;78;p4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9" name="Google Shape;79;p4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0" name="Google Shape;80;p4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47"/>
          <p:cNvSpPr txBox="1">
            <a:spLocks noGrp="1"/>
          </p:cNvSpPr>
          <p:nvPr>
            <p:ph type="title"/>
          </p:nvPr>
        </p:nvSpPr>
        <p:spPr>
          <a:xfrm>
            <a:off x="1257300" y="547688"/>
            <a:ext cx="15773400" cy="1988400"/>
          </a:xfrm>
          <a:prstGeom prst="rect">
            <a:avLst/>
          </a:prstGeom>
          <a:noFill/>
          <a:ln>
            <a:noFill/>
          </a:ln>
        </p:spPr>
        <p:txBody>
          <a:bodyPr spcFirstLastPara="1" wrap="square" lIns="182850" tIns="91400" rIns="182850" bIns="914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153" name="Google Shape;153;p47"/>
          <p:cNvSpPr txBox="1">
            <a:spLocks noGrp="1"/>
          </p:cNvSpPr>
          <p:nvPr>
            <p:ph type="body" idx="1"/>
          </p:nvPr>
        </p:nvSpPr>
        <p:spPr>
          <a:xfrm>
            <a:off x="1257300" y="2738438"/>
            <a:ext cx="15773400" cy="6526800"/>
          </a:xfrm>
          <a:prstGeom prst="rect">
            <a:avLst/>
          </a:prstGeom>
          <a:noFill/>
          <a:ln>
            <a:noFill/>
          </a:ln>
        </p:spPr>
        <p:txBody>
          <a:bodyPr spcFirstLastPara="1" wrap="square" lIns="182850" tIns="91400" rIns="182850" bIns="914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54" name="Google Shape;154;p47"/>
          <p:cNvSpPr txBox="1">
            <a:spLocks noGrp="1"/>
          </p:cNvSpPr>
          <p:nvPr>
            <p:ph type="dt" idx="10"/>
          </p:nvPr>
        </p:nvSpPr>
        <p:spPr>
          <a:xfrm>
            <a:off x="1257300" y="9534527"/>
            <a:ext cx="4114800" cy="5478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55" name="Google Shape;155;p47"/>
          <p:cNvSpPr txBox="1">
            <a:spLocks noGrp="1"/>
          </p:cNvSpPr>
          <p:nvPr>
            <p:ph type="ftr" idx="11"/>
          </p:nvPr>
        </p:nvSpPr>
        <p:spPr>
          <a:xfrm>
            <a:off x="6057900" y="9534527"/>
            <a:ext cx="6172200" cy="5478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56" name="Google Shape;156;p47"/>
          <p:cNvSpPr txBox="1">
            <a:spLocks noGrp="1"/>
          </p:cNvSpPr>
          <p:nvPr>
            <p:ph type="sldNum" idx="12"/>
          </p:nvPr>
        </p:nvSpPr>
        <p:spPr>
          <a:xfrm>
            <a:off x="14034350" y="9467601"/>
            <a:ext cx="4114800" cy="5478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54"/>
          <p:cNvSpPr txBox="1">
            <a:spLocks noGrp="1"/>
          </p:cNvSpPr>
          <p:nvPr>
            <p:ph type="title"/>
          </p:nvPr>
        </p:nvSpPr>
        <p:spPr>
          <a:xfrm>
            <a:off x="1257300" y="547688"/>
            <a:ext cx="15773400" cy="1988400"/>
          </a:xfrm>
          <a:prstGeom prst="rect">
            <a:avLst/>
          </a:prstGeom>
          <a:noFill/>
          <a:ln>
            <a:noFill/>
          </a:ln>
        </p:spPr>
        <p:txBody>
          <a:bodyPr spcFirstLastPara="1" wrap="square" lIns="182850" tIns="91400" rIns="182850" bIns="914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186" name="Google Shape;186;p54"/>
          <p:cNvSpPr txBox="1">
            <a:spLocks noGrp="1"/>
          </p:cNvSpPr>
          <p:nvPr>
            <p:ph type="body" idx="1"/>
          </p:nvPr>
        </p:nvSpPr>
        <p:spPr>
          <a:xfrm>
            <a:off x="1257300" y="2738438"/>
            <a:ext cx="15773400" cy="6526800"/>
          </a:xfrm>
          <a:prstGeom prst="rect">
            <a:avLst/>
          </a:prstGeom>
          <a:noFill/>
          <a:ln>
            <a:noFill/>
          </a:ln>
        </p:spPr>
        <p:txBody>
          <a:bodyPr spcFirstLastPara="1" wrap="square" lIns="182850" tIns="91400" rIns="182850" bIns="914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87" name="Google Shape;187;p54"/>
          <p:cNvSpPr txBox="1">
            <a:spLocks noGrp="1"/>
          </p:cNvSpPr>
          <p:nvPr>
            <p:ph type="dt" idx="10"/>
          </p:nvPr>
        </p:nvSpPr>
        <p:spPr>
          <a:xfrm>
            <a:off x="1257300" y="9534526"/>
            <a:ext cx="4114800" cy="5478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88" name="Google Shape;188;p54"/>
          <p:cNvSpPr txBox="1">
            <a:spLocks noGrp="1"/>
          </p:cNvSpPr>
          <p:nvPr>
            <p:ph type="ftr" idx="11"/>
          </p:nvPr>
        </p:nvSpPr>
        <p:spPr>
          <a:xfrm>
            <a:off x="6057900" y="9534526"/>
            <a:ext cx="6172200" cy="5478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189" name="Google Shape;189;p54"/>
          <p:cNvSpPr txBox="1">
            <a:spLocks noGrp="1"/>
          </p:cNvSpPr>
          <p:nvPr>
            <p:ph type="sldNum" idx="12"/>
          </p:nvPr>
        </p:nvSpPr>
        <p:spPr>
          <a:xfrm>
            <a:off x="14034350" y="9467601"/>
            <a:ext cx="4114800" cy="5478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0"/>
        <p:cNvGrpSpPr/>
        <p:nvPr/>
      </p:nvGrpSpPr>
      <p:grpSpPr>
        <a:xfrm>
          <a:off x="0" y="0"/>
          <a:ext cx="0" cy="0"/>
          <a:chOff x="0" y="0"/>
          <a:chExt cx="0" cy="0"/>
        </a:xfrm>
      </p:grpSpPr>
      <p:sp>
        <p:nvSpPr>
          <p:cNvPr id="211" name="Google Shape;211;p57"/>
          <p:cNvSpPr txBox="1">
            <a:spLocks noGrp="1"/>
          </p:cNvSpPr>
          <p:nvPr>
            <p:ph type="title"/>
          </p:nvPr>
        </p:nvSpPr>
        <p:spPr>
          <a:xfrm>
            <a:off x="1257300" y="547688"/>
            <a:ext cx="15773400" cy="1988400"/>
          </a:xfrm>
          <a:prstGeom prst="rect">
            <a:avLst/>
          </a:prstGeom>
          <a:noFill/>
          <a:ln>
            <a:noFill/>
          </a:ln>
        </p:spPr>
        <p:txBody>
          <a:bodyPr spcFirstLastPara="1" wrap="square" lIns="182850" tIns="91400" rIns="182850" bIns="914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rgbClr val="000000"/>
                </a:solidFill>
                <a:latin typeface="Arial"/>
                <a:ea typeface="Arial"/>
                <a:cs typeface="Arial"/>
                <a:sym typeface="Arial"/>
              </a:defRPr>
            </a:lvl9pPr>
          </a:lstStyle>
          <a:p>
            <a:endParaRPr/>
          </a:p>
        </p:txBody>
      </p:sp>
      <p:sp>
        <p:nvSpPr>
          <p:cNvPr id="212" name="Google Shape;212;p57"/>
          <p:cNvSpPr txBox="1">
            <a:spLocks noGrp="1"/>
          </p:cNvSpPr>
          <p:nvPr>
            <p:ph type="body" idx="1"/>
          </p:nvPr>
        </p:nvSpPr>
        <p:spPr>
          <a:xfrm>
            <a:off x="1257300" y="2738438"/>
            <a:ext cx="15773400" cy="6526800"/>
          </a:xfrm>
          <a:prstGeom prst="rect">
            <a:avLst/>
          </a:prstGeom>
          <a:noFill/>
          <a:ln>
            <a:noFill/>
          </a:ln>
        </p:spPr>
        <p:txBody>
          <a:bodyPr spcFirstLastPara="1" wrap="square" lIns="182850" tIns="91400" rIns="182850" bIns="914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8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80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13" name="Google Shape;213;p57"/>
          <p:cNvSpPr txBox="1">
            <a:spLocks noGrp="1"/>
          </p:cNvSpPr>
          <p:nvPr>
            <p:ph type="dt" idx="10"/>
          </p:nvPr>
        </p:nvSpPr>
        <p:spPr>
          <a:xfrm>
            <a:off x="1257300" y="9534527"/>
            <a:ext cx="4114800" cy="547800"/>
          </a:xfrm>
          <a:prstGeom prst="rect">
            <a:avLst/>
          </a:prstGeom>
          <a:noFill/>
          <a:ln>
            <a:noFill/>
          </a:ln>
        </p:spPr>
        <p:txBody>
          <a:bodyPr spcFirstLastPara="1" wrap="square" lIns="182850" tIns="91400" rIns="182850" bIns="91400" anchor="ctr" anchorCtr="0">
            <a:noAutofit/>
          </a:bodyPr>
          <a:lstStyle>
            <a:lvl1pPr marR="0" lvl="0" algn="l" rtl="0">
              <a:lnSpc>
                <a:spcPct val="100000"/>
              </a:lnSpc>
              <a:spcBef>
                <a:spcPts val="0"/>
              </a:spcBef>
              <a:spcAft>
                <a:spcPts val="0"/>
              </a:spcAft>
              <a:buClr>
                <a:srgbClr val="000000"/>
              </a:buClr>
              <a:buSzPts val="28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214" name="Google Shape;214;p57"/>
          <p:cNvSpPr txBox="1">
            <a:spLocks noGrp="1"/>
          </p:cNvSpPr>
          <p:nvPr>
            <p:ph type="ftr" idx="11"/>
          </p:nvPr>
        </p:nvSpPr>
        <p:spPr>
          <a:xfrm>
            <a:off x="6057900" y="9534527"/>
            <a:ext cx="6172200" cy="547800"/>
          </a:xfrm>
          <a:prstGeom prst="rect">
            <a:avLst/>
          </a:prstGeom>
          <a:noFill/>
          <a:ln>
            <a:noFill/>
          </a:ln>
        </p:spPr>
        <p:txBody>
          <a:bodyPr spcFirstLastPara="1" wrap="square" lIns="182850" tIns="91400" rIns="182850" bIns="91400" anchor="ctr" anchorCtr="0">
            <a:noAutofit/>
          </a:bodyPr>
          <a:lstStyle>
            <a:lvl1pPr marR="0" lvl="0" algn="ctr" rtl="0">
              <a:lnSpc>
                <a:spcPct val="100000"/>
              </a:lnSpc>
              <a:spcBef>
                <a:spcPts val="0"/>
              </a:spcBef>
              <a:spcAft>
                <a:spcPts val="0"/>
              </a:spcAft>
              <a:buClr>
                <a:srgbClr val="000000"/>
              </a:buClr>
              <a:buSzPts val="2800"/>
              <a:buFont typeface="Arial"/>
              <a:buNone/>
              <a:defRPr sz="18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2800"/>
              <a:buFont typeface="Arial"/>
              <a:buNone/>
              <a:defRPr sz="3600" b="0" i="0" u="none" strike="noStrike" cap="none">
                <a:solidFill>
                  <a:schemeClr val="dk1"/>
                </a:solidFill>
                <a:latin typeface="Calibri"/>
                <a:ea typeface="Calibri"/>
                <a:cs typeface="Calibri"/>
                <a:sym typeface="Calibri"/>
              </a:defRPr>
            </a:lvl9pPr>
          </a:lstStyle>
          <a:p>
            <a:endParaRPr/>
          </a:p>
        </p:txBody>
      </p:sp>
      <p:sp>
        <p:nvSpPr>
          <p:cNvPr id="215" name="Google Shape;215;p57"/>
          <p:cNvSpPr txBox="1">
            <a:spLocks noGrp="1"/>
          </p:cNvSpPr>
          <p:nvPr>
            <p:ph type="sldNum" idx="12"/>
          </p:nvPr>
        </p:nvSpPr>
        <p:spPr>
          <a:xfrm>
            <a:off x="14034350" y="9467601"/>
            <a:ext cx="4114800" cy="547800"/>
          </a:xfrm>
          <a:prstGeom prst="rect">
            <a:avLst/>
          </a:prstGeom>
          <a:noFill/>
          <a:ln>
            <a:noFill/>
          </a:ln>
        </p:spPr>
        <p:txBody>
          <a:bodyPr spcFirstLastPara="1" wrap="square" lIns="182850" tIns="91400" rIns="182850" bIns="914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jp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8.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21.png"/><Relationship Id="rId11" Type="http://schemas.openxmlformats.org/officeDocument/2006/relationships/image" Target="../media/image32.png"/><Relationship Id="rId5" Type="http://schemas.openxmlformats.org/officeDocument/2006/relationships/image" Target="../media/image30.jpg"/><Relationship Id="rId10" Type="http://schemas.openxmlformats.org/officeDocument/2006/relationships/image" Target="../media/image31.png"/><Relationship Id="rId4" Type="http://schemas.openxmlformats.org/officeDocument/2006/relationships/image" Target="../media/image29.jp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32.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
          <p:cNvSpPr txBox="1"/>
          <p:nvPr/>
        </p:nvSpPr>
        <p:spPr>
          <a:xfrm>
            <a:off x="332701" y="3702800"/>
            <a:ext cx="17622600" cy="1828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IE" sz="7200" i="0" u="none" strike="noStrike" cap="none">
                <a:solidFill>
                  <a:srgbClr val="FFFFFF"/>
                </a:solidFill>
              </a:rPr>
              <a:t>Beyond the Wait, Waiting List Action Plan in Action: </a:t>
            </a:r>
            <a:endParaRPr sz="7200" i="0" u="none" strike="noStrike" cap="none">
              <a:solidFill>
                <a:srgbClr val="FFFFFF"/>
              </a:solidFill>
            </a:endParaRPr>
          </a:p>
          <a:p>
            <a:pPr marL="0" marR="0" lvl="0" indent="0" algn="l" rtl="0">
              <a:lnSpc>
                <a:spcPct val="90000"/>
              </a:lnSpc>
              <a:spcBef>
                <a:spcPts val="0"/>
              </a:spcBef>
              <a:spcAft>
                <a:spcPts val="0"/>
              </a:spcAft>
              <a:buNone/>
            </a:pPr>
            <a:r>
              <a:rPr lang="en-IE" sz="7200" i="0" u="none" strike="noStrike" cap="none">
                <a:solidFill>
                  <a:srgbClr val="FFFFFF"/>
                </a:solidFill>
              </a:rPr>
              <a:t>Improving Access &amp; Delivering Reform</a:t>
            </a:r>
            <a:endParaRPr sz="1500" i="0" u="none" strike="noStrike" cap="none">
              <a:solidFill>
                <a:srgbClr val="000000"/>
              </a:solidFill>
            </a:endParaRPr>
          </a:p>
        </p:txBody>
      </p:sp>
      <p:sp>
        <p:nvSpPr>
          <p:cNvPr id="243" name="Google Shape;243;p2"/>
          <p:cNvSpPr/>
          <p:nvPr/>
        </p:nvSpPr>
        <p:spPr>
          <a:xfrm>
            <a:off x="505376" y="6748400"/>
            <a:ext cx="8671500" cy="492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3600" b="1" i="0" u="none" strike="noStrike" cap="none">
                <a:solidFill>
                  <a:srgbClr val="FFFFFF"/>
                </a:solidFill>
              </a:rPr>
              <a:t>5 September, Convention Centre Dublin</a:t>
            </a:r>
            <a:endParaRPr sz="3600" i="0" u="none" strike="noStrike" cap="none">
              <a:solidFill>
                <a:srgbClr val="000000"/>
              </a:solidFill>
            </a:endParaRPr>
          </a:p>
        </p:txBody>
      </p:sp>
      <p:pic>
        <p:nvPicPr>
          <p:cNvPr id="244" name="Google Shape;244;p2"/>
          <p:cNvPicPr preferRelativeResize="0"/>
          <p:nvPr/>
        </p:nvPicPr>
        <p:blipFill rotWithShape="1">
          <a:blip r:embed="rId3">
            <a:alphaModFix/>
          </a:blip>
          <a:srcRect/>
          <a:stretch/>
        </p:blipFill>
        <p:spPr>
          <a:xfrm>
            <a:off x="743776" y="8625449"/>
            <a:ext cx="3585701" cy="1267800"/>
          </a:xfrm>
          <a:prstGeom prst="rect">
            <a:avLst/>
          </a:prstGeom>
          <a:noFill/>
          <a:ln>
            <a:noFill/>
          </a:ln>
        </p:spPr>
      </p:pic>
      <p:sp>
        <p:nvSpPr>
          <p:cNvPr id="245" name="Google Shape;245;p2"/>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chemeClr val="dk1"/>
                </a:solidFill>
                <a:latin typeface="Arial"/>
                <a:ea typeface="Arial"/>
                <a:cs typeface="Arial"/>
                <a:sym typeface="Arial"/>
              </a:rPr>
              <a:t>1</a:t>
            </a:fld>
            <a:endParaRPr sz="1901" b="1" i="0" u="none" strike="noStrike" cap="none">
              <a:solidFill>
                <a:schemeClr val="dk1"/>
              </a:solidFill>
              <a:latin typeface="Arial"/>
              <a:ea typeface="Arial"/>
              <a:cs typeface="Arial"/>
              <a:sym typeface="Arial"/>
            </a:endParaRPr>
          </a:p>
        </p:txBody>
      </p:sp>
      <p:sp>
        <p:nvSpPr>
          <p:cNvPr id="246" name="Google Shape;246;p2"/>
          <p:cNvSpPr txBox="1"/>
          <p:nvPr/>
        </p:nvSpPr>
        <p:spPr>
          <a:xfrm>
            <a:off x="4852925" y="7882450"/>
            <a:ext cx="12473400" cy="194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E" sz="3400"/>
              <a:t>Sheila McGuinness</a:t>
            </a:r>
            <a:endParaRPr sz="3400">
              <a:solidFill>
                <a:srgbClr val="000000"/>
              </a:solidFill>
            </a:endParaRPr>
          </a:p>
          <a:p>
            <a:pPr marL="0" lvl="0" indent="0" algn="l" rtl="0">
              <a:spcBef>
                <a:spcPts val="0"/>
              </a:spcBef>
              <a:spcAft>
                <a:spcPts val="0"/>
              </a:spcAft>
              <a:buNone/>
            </a:pPr>
            <a:r>
              <a:rPr lang="en-IE" sz="3400"/>
              <a:t>Director of Access, HSE Access and Integration </a:t>
            </a:r>
            <a:endParaRPr sz="34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2"/>
          <p:cNvSpPr txBox="1"/>
          <p:nvPr/>
        </p:nvSpPr>
        <p:spPr>
          <a:xfrm>
            <a:off x="12783563" y="5699681"/>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FFFFFF"/>
                </a:solidFill>
                <a:latin typeface="Arial"/>
                <a:ea typeface="Arial"/>
                <a:cs typeface="Arial"/>
                <a:sym typeface="Arial"/>
              </a:rPr>
              <a:t>84%</a:t>
            </a:r>
            <a:endParaRPr sz="2801" b="0" i="0" u="none" strike="noStrike" cap="none">
              <a:solidFill>
                <a:srgbClr val="000000"/>
              </a:solidFill>
              <a:latin typeface="Arial"/>
              <a:ea typeface="Arial"/>
              <a:cs typeface="Arial"/>
              <a:sym typeface="Arial"/>
            </a:endParaRPr>
          </a:p>
        </p:txBody>
      </p:sp>
      <p:sp>
        <p:nvSpPr>
          <p:cNvPr id="355" name="Google Shape;355;p12"/>
          <p:cNvSpPr/>
          <p:nvPr/>
        </p:nvSpPr>
        <p:spPr>
          <a:xfrm>
            <a:off x="10360097" y="7504562"/>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Highlight a fact or statistic </a:t>
            </a:r>
            <a:br>
              <a:rPr lang="en-IE" sz="3600" b="1" i="0" u="none" strike="noStrike" cap="none">
                <a:solidFill>
                  <a:srgbClr val="FFFFFF"/>
                </a:solidFill>
                <a:latin typeface="Arial"/>
                <a:ea typeface="Arial"/>
                <a:cs typeface="Arial"/>
                <a:sym typeface="Arial"/>
              </a:rPr>
            </a:br>
            <a:r>
              <a:rPr lang="en-IE" sz="3600" b="1" i="0" u="none" strike="noStrike" cap="none">
                <a:solidFill>
                  <a:srgbClr val="FFFFFF"/>
                </a:solidFill>
                <a:latin typeface="Arial"/>
                <a:ea typeface="Arial"/>
                <a:cs typeface="Arial"/>
                <a:sym typeface="Arial"/>
              </a:rPr>
              <a:t>with a short statement</a:t>
            </a:r>
            <a:endParaRPr sz="3600" b="0" i="0" u="none" strike="noStrike" cap="none">
              <a:solidFill>
                <a:srgbClr val="FFFFFF"/>
              </a:solidFill>
              <a:latin typeface="Arial"/>
              <a:ea typeface="Arial"/>
              <a:cs typeface="Arial"/>
              <a:sym typeface="Arial"/>
            </a:endParaRPr>
          </a:p>
        </p:txBody>
      </p:sp>
      <p:sp>
        <p:nvSpPr>
          <p:cNvPr id="356" name="Google Shape;356;p12"/>
          <p:cNvSpPr txBox="1"/>
          <p:nvPr/>
        </p:nvSpPr>
        <p:spPr>
          <a:xfrm>
            <a:off x="2282675" y="3549578"/>
            <a:ext cx="5491800" cy="12189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40000"/>
              </a:lnSpc>
              <a:spcBef>
                <a:spcPts val="150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Allows us to push forward.</a:t>
            </a:r>
            <a:endParaRPr sz="2800" b="1" i="0" u="none" strike="noStrike" cap="none">
              <a:solidFill>
                <a:srgbClr val="000000"/>
              </a:solidFill>
              <a:latin typeface="Arial"/>
              <a:ea typeface="Arial"/>
              <a:cs typeface="Arial"/>
              <a:sym typeface="Arial"/>
            </a:endParaRPr>
          </a:p>
          <a:p>
            <a:pPr marL="457200" marR="0" lvl="0" indent="-406400" algn="l" rtl="0">
              <a:lnSpc>
                <a:spcPct val="140000"/>
              </a:lnSpc>
              <a:spcBef>
                <a:spcPts val="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Builds trust</a:t>
            </a:r>
            <a:endParaRPr sz="2800"/>
          </a:p>
        </p:txBody>
      </p:sp>
      <p:grpSp>
        <p:nvGrpSpPr>
          <p:cNvPr id="357" name="Google Shape;357;p12"/>
          <p:cNvGrpSpPr/>
          <p:nvPr/>
        </p:nvGrpSpPr>
        <p:grpSpPr>
          <a:xfrm>
            <a:off x="10384415" y="1"/>
            <a:ext cx="7948838" cy="9850583"/>
            <a:chOff x="2897236" y="0"/>
            <a:chExt cx="2830168" cy="4759839"/>
          </a:xfrm>
        </p:grpSpPr>
        <p:sp>
          <p:nvSpPr>
            <p:cNvPr id="358" name="Google Shape;358;p12"/>
            <p:cNvSpPr/>
            <p:nvPr/>
          </p:nvSpPr>
          <p:spPr>
            <a:xfrm>
              <a:off x="2897236"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59" name="Google Shape;359;p12"/>
            <p:cNvSpPr txBox="1"/>
            <p:nvPr/>
          </p:nvSpPr>
          <p:spPr>
            <a:xfrm>
              <a:off x="2914553" y="1947729"/>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100000"/>
                </a:lnSpc>
                <a:spcBef>
                  <a:spcPts val="0"/>
                </a:spcBef>
                <a:spcAft>
                  <a:spcPts val="0"/>
                </a:spcAft>
                <a:buNone/>
              </a:pPr>
              <a:r>
                <a:rPr lang="en-IE" sz="6501" b="0" i="0" u="none" strike="noStrike" cap="none">
                  <a:solidFill>
                    <a:srgbClr val="1FA3BC"/>
                  </a:solidFill>
                  <a:latin typeface="Libre Franklin Medium"/>
                  <a:ea typeface="Libre Franklin Medium"/>
                  <a:cs typeface="Libre Franklin Medium"/>
                  <a:sym typeface="Libre Franklin Medium"/>
                </a:rPr>
                <a:t>Resilience</a:t>
              </a:r>
              <a:endParaRPr/>
            </a:p>
          </p:txBody>
        </p:sp>
      </p:grpSp>
      <p:sp>
        <p:nvSpPr>
          <p:cNvPr id="360" name="Google Shape;360;p12" descr="Bullseye with solid fill"/>
          <p:cNvSpPr/>
          <p:nvPr/>
        </p:nvSpPr>
        <p:spPr>
          <a:xfrm>
            <a:off x="13385288" y="2184985"/>
            <a:ext cx="1995726" cy="2065793"/>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61" name="Google Shape;361;p12"/>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Creating a catalyst for change</a:t>
            </a:r>
            <a:endParaRPr sz="3800"/>
          </a:p>
        </p:txBody>
      </p:sp>
      <p:sp>
        <p:nvSpPr>
          <p:cNvPr id="362" name="Google Shape;362;p12"/>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10</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13"/>
          <p:cNvSpPr txBox="1">
            <a:spLocks noGrp="1"/>
          </p:cNvSpPr>
          <p:nvPr>
            <p:ph type="body" idx="2"/>
          </p:nvPr>
        </p:nvSpPr>
        <p:spPr>
          <a:xfrm>
            <a:off x="400119" y="2614946"/>
            <a:ext cx="11945943" cy="5057111"/>
          </a:xfrm>
          <a:prstGeom prst="rect">
            <a:avLst/>
          </a:prstGeom>
          <a:noFill/>
          <a:ln>
            <a:noFill/>
          </a:ln>
        </p:spPr>
        <p:txBody>
          <a:bodyPr spcFirstLastPara="1" wrap="square" lIns="0" tIns="0" rIns="0" bIns="0" anchor="t" anchorCtr="0">
            <a:noAutofit/>
          </a:bodyPr>
          <a:lstStyle/>
          <a:p>
            <a:pPr marL="25401" lvl="0" indent="0" algn="just" rtl="0">
              <a:lnSpc>
                <a:spcPct val="140000"/>
              </a:lnSpc>
              <a:spcBef>
                <a:spcPts val="1500"/>
              </a:spcBef>
              <a:spcAft>
                <a:spcPts val="0"/>
              </a:spcAft>
              <a:buClr>
                <a:srgbClr val="75B5B8"/>
              </a:buClr>
              <a:buSzPts val="2000"/>
              <a:buNone/>
            </a:pPr>
            <a:r>
              <a:rPr lang="en-IE" sz="2600" b="1"/>
              <a:t>“We but mirror the world. All the tendencies present in the outer world are to be found in the world of our body. If we could change ourselves, the tendencies in the world would also change. As a man changes his own nature, so does the attitude of the world change towards him. This is the divine mystery supreme. A wonderful thing it is and the source of our happiness. We need not wait to see what others do.” – Mahatma Gandhi</a:t>
            </a:r>
            <a:endParaRPr sz="2600"/>
          </a:p>
          <a:p>
            <a:pPr marL="0" lvl="0" indent="0" algn="l" rtl="0">
              <a:lnSpc>
                <a:spcPct val="140020"/>
              </a:lnSpc>
              <a:spcBef>
                <a:spcPts val="0"/>
              </a:spcBef>
              <a:spcAft>
                <a:spcPts val="0"/>
              </a:spcAft>
              <a:buSzPts val="2400"/>
              <a:buNone/>
            </a:pPr>
            <a:endParaRPr sz="2600">
              <a:solidFill>
                <a:srgbClr val="0070C0"/>
              </a:solidFill>
            </a:endParaRPr>
          </a:p>
          <a:p>
            <a:pPr marL="0" lvl="0" indent="0" algn="l" rtl="0">
              <a:lnSpc>
                <a:spcPct val="140020"/>
              </a:lnSpc>
              <a:spcBef>
                <a:spcPts val="0"/>
              </a:spcBef>
              <a:spcAft>
                <a:spcPts val="0"/>
              </a:spcAft>
              <a:buSzPts val="2400"/>
              <a:buNone/>
            </a:pPr>
            <a:endParaRPr sz="2600"/>
          </a:p>
        </p:txBody>
      </p:sp>
      <p:sp>
        <p:nvSpPr>
          <p:cNvPr id="368" name="Google Shape;368;p13"/>
          <p:cNvSpPr txBox="1"/>
          <p:nvPr/>
        </p:nvSpPr>
        <p:spPr>
          <a:xfrm>
            <a:off x="17571525" y="9866801"/>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11</a:t>
            </a:fld>
            <a:endParaRPr sz="1901" b="1" i="0" u="none" strike="noStrike" cap="none">
              <a:solidFill>
                <a:srgbClr val="FFFFFF"/>
              </a:solidFill>
              <a:latin typeface="Arial"/>
              <a:ea typeface="Arial"/>
              <a:cs typeface="Arial"/>
              <a:sym typeface="Arial"/>
            </a:endParaRPr>
          </a:p>
        </p:txBody>
      </p:sp>
      <p:sp>
        <p:nvSpPr>
          <p:cNvPr id="369" name="Google Shape;369;p13"/>
          <p:cNvSpPr txBox="1">
            <a:spLocks noGrp="1"/>
          </p:cNvSpPr>
          <p:nvPr>
            <p:ph type="body" idx="1"/>
          </p:nvPr>
        </p:nvSpPr>
        <p:spPr>
          <a:xfrm>
            <a:off x="2082987" y="495330"/>
            <a:ext cx="13364400" cy="1049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Mindset – Motivation – Engagement – Action - Resilience </a:t>
            </a:r>
            <a:endParaRPr sz="3800"/>
          </a:p>
        </p:txBody>
      </p:sp>
      <p:pic>
        <p:nvPicPr>
          <p:cNvPr id="370" name="Google Shape;370;p13" descr="Mahatma Gandhi - Wikipedia"/>
          <p:cNvPicPr preferRelativeResize="0"/>
          <p:nvPr/>
        </p:nvPicPr>
        <p:blipFill rotWithShape="1">
          <a:blip r:embed="rId3">
            <a:alphaModFix/>
          </a:blip>
          <a:srcRect/>
          <a:stretch/>
        </p:blipFill>
        <p:spPr>
          <a:xfrm>
            <a:off x="13289172" y="2022334"/>
            <a:ext cx="4282353" cy="53476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4"/>
          <p:cNvSpPr txBox="1"/>
          <p:nvPr/>
        </p:nvSpPr>
        <p:spPr>
          <a:xfrm>
            <a:off x="766058" y="4329371"/>
            <a:ext cx="15888234" cy="25358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7200" b="0" i="0" u="none" strike="noStrike" cap="none">
                <a:solidFill>
                  <a:srgbClr val="FFFFFF"/>
                </a:solidFill>
                <a:latin typeface="Arial"/>
                <a:ea typeface="Arial"/>
                <a:cs typeface="Arial"/>
                <a:sym typeface="Arial"/>
              </a:rPr>
              <a:t>Experience with Implementing Integrated Care Pathways in Urology</a:t>
            </a:r>
            <a:endParaRPr/>
          </a:p>
        </p:txBody>
      </p:sp>
      <p:sp>
        <p:nvSpPr>
          <p:cNvPr id="376" name="Google Shape;376;p14"/>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12</a:t>
            </a:fld>
            <a:endParaRPr sz="1901" b="1" i="0" u="none" strike="noStrike" cap="none">
              <a:solidFill>
                <a:srgbClr val="FFFFFF"/>
              </a:solidFill>
              <a:latin typeface="Arial"/>
              <a:ea typeface="Arial"/>
              <a:cs typeface="Arial"/>
              <a:sym typeface="Arial"/>
            </a:endParaRPr>
          </a:p>
        </p:txBody>
      </p:sp>
      <p:sp>
        <p:nvSpPr>
          <p:cNvPr id="377" name="Google Shape;377;p14"/>
          <p:cNvSpPr/>
          <p:nvPr/>
        </p:nvSpPr>
        <p:spPr>
          <a:xfrm>
            <a:off x="911776" y="6865258"/>
            <a:ext cx="14603996" cy="11030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Professor Eamonn Rogers, Consultant Urologist and </a:t>
            </a:r>
            <a:endParaRPr sz="36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Co Lead of the National Clinical Programme in Surgery</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fb8f9b22b4_0_4"/>
          <p:cNvSpPr txBox="1"/>
          <p:nvPr/>
        </p:nvSpPr>
        <p:spPr>
          <a:xfrm>
            <a:off x="17571525" y="9866801"/>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13</a:t>
            </a:fld>
            <a:endParaRPr sz="1901" b="1" i="0" u="none" strike="noStrike" cap="none">
              <a:solidFill>
                <a:srgbClr val="FFFFFF"/>
              </a:solidFill>
              <a:latin typeface="Arial"/>
              <a:ea typeface="Arial"/>
              <a:cs typeface="Arial"/>
              <a:sym typeface="Arial"/>
            </a:endParaRPr>
          </a:p>
        </p:txBody>
      </p:sp>
      <p:sp>
        <p:nvSpPr>
          <p:cNvPr id="383" name="Google Shape;383;g2fb8f9b22b4_0_4"/>
          <p:cNvSpPr txBox="1">
            <a:spLocks noGrp="1"/>
          </p:cNvSpPr>
          <p:nvPr>
            <p:ph type="body" idx="1"/>
          </p:nvPr>
        </p:nvSpPr>
        <p:spPr>
          <a:xfrm>
            <a:off x="2461812" y="543930"/>
            <a:ext cx="13364400" cy="1049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Integrated Care Pathways in Urology</a:t>
            </a:r>
            <a:endParaRPr sz="3800"/>
          </a:p>
        </p:txBody>
      </p:sp>
      <p:sp>
        <p:nvSpPr>
          <p:cNvPr id="384" name="Google Shape;384;g2fb8f9b22b4_0_4"/>
          <p:cNvSpPr txBox="1"/>
          <p:nvPr/>
        </p:nvSpPr>
        <p:spPr>
          <a:xfrm>
            <a:off x="0" y="2106985"/>
            <a:ext cx="18288000" cy="3529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p:txBody>
      </p:sp>
      <p:sp>
        <p:nvSpPr>
          <p:cNvPr id="385" name="Google Shape;385;g2fb8f9b22b4_0_4"/>
          <p:cNvSpPr/>
          <p:nvPr/>
        </p:nvSpPr>
        <p:spPr>
          <a:xfrm>
            <a:off x="7596574" y="5990255"/>
            <a:ext cx="3321900" cy="2972100"/>
          </a:xfrm>
          <a:prstGeom prst="donut">
            <a:avLst>
              <a:gd name="adj" fmla="val 4249"/>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35" b="0" i="0" u="none" strike="noStrike" cap="none">
              <a:solidFill>
                <a:srgbClr val="000000"/>
              </a:solidFill>
              <a:latin typeface="Calibri"/>
              <a:ea typeface="Calibri"/>
              <a:cs typeface="Calibri"/>
              <a:sym typeface="Calibri"/>
            </a:endParaRPr>
          </a:p>
        </p:txBody>
      </p:sp>
      <p:pic>
        <p:nvPicPr>
          <p:cNvPr id="386" name="Google Shape;386;g2fb8f9b22b4_0_4"/>
          <p:cNvPicPr preferRelativeResize="0"/>
          <p:nvPr/>
        </p:nvPicPr>
        <p:blipFill rotWithShape="1">
          <a:blip r:embed="rId3">
            <a:alphaModFix/>
          </a:blip>
          <a:srcRect/>
          <a:stretch/>
        </p:blipFill>
        <p:spPr>
          <a:xfrm>
            <a:off x="10484569" y="7219993"/>
            <a:ext cx="356060" cy="737948"/>
          </a:xfrm>
          <a:prstGeom prst="rect">
            <a:avLst/>
          </a:prstGeom>
          <a:noFill/>
          <a:ln>
            <a:noFill/>
          </a:ln>
        </p:spPr>
      </p:pic>
      <p:pic>
        <p:nvPicPr>
          <p:cNvPr id="387" name="Google Shape;387;g2fb8f9b22b4_0_4"/>
          <p:cNvPicPr preferRelativeResize="0"/>
          <p:nvPr/>
        </p:nvPicPr>
        <p:blipFill rotWithShape="1">
          <a:blip r:embed="rId4">
            <a:alphaModFix/>
          </a:blip>
          <a:srcRect/>
          <a:stretch/>
        </p:blipFill>
        <p:spPr>
          <a:xfrm>
            <a:off x="5990556" y="6269738"/>
            <a:ext cx="2424120" cy="2424120"/>
          </a:xfrm>
          <a:prstGeom prst="rect">
            <a:avLst/>
          </a:prstGeom>
          <a:noFill/>
          <a:ln>
            <a:noFill/>
          </a:ln>
        </p:spPr>
      </p:pic>
      <p:pic>
        <p:nvPicPr>
          <p:cNvPr id="388" name="Google Shape;388;g2fb8f9b22b4_0_4"/>
          <p:cNvPicPr preferRelativeResize="0"/>
          <p:nvPr/>
        </p:nvPicPr>
        <p:blipFill rotWithShape="1">
          <a:blip r:embed="rId5">
            <a:alphaModFix/>
          </a:blip>
          <a:srcRect/>
          <a:stretch/>
        </p:blipFill>
        <p:spPr>
          <a:xfrm>
            <a:off x="6884918" y="7724281"/>
            <a:ext cx="601893" cy="467319"/>
          </a:xfrm>
          <a:prstGeom prst="rect">
            <a:avLst/>
          </a:prstGeom>
          <a:noFill/>
          <a:ln>
            <a:noFill/>
          </a:ln>
        </p:spPr>
      </p:pic>
      <p:pic>
        <p:nvPicPr>
          <p:cNvPr id="389" name="Google Shape;389;g2fb8f9b22b4_0_4"/>
          <p:cNvPicPr preferRelativeResize="0"/>
          <p:nvPr/>
        </p:nvPicPr>
        <p:blipFill rotWithShape="1">
          <a:blip r:embed="rId6">
            <a:alphaModFix/>
          </a:blip>
          <a:srcRect/>
          <a:stretch/>
        </p:blipFill>
        <p:spPr>
          <a:xfrm>
            <a:off x="3558861" y="3469922"/>
            <a:ext cx="1123956" cy="1123956"/>
          </a:xfrm>
          <a:prstGeom prst="rect">
            <a:avLst/>
          </a:prstGeom>
          <a:noFill/>
          <a:ln>
            <a:noFill/>
          </a:ln>
        </p:spPr>
      </p:pic>
      <p:pic>
        <p:nvPicPr>
          <p:cNvPr id="390" name="Google Shape;390;g2fb8f9b22b4_0_4"/>
          <p:cNvPicPr preferRelativeResize="0"/>
          <p:nvPr/>
        </p:nvPicPr>
        <p:blipFill rotWithShape="1">
          <a:blip r:embed="rId7">
            <a:alphaModFix/>
          </a:blip>
          <a:srcRect/>
          <a:stretch/>
        </p:blipFill>
        <p:spPr>
          <a:xfrm>
            <a:off x="1836044" y="3635235"/>
            <a:ext cx="1181057" cy="1181057"/>
          </a:xfrm>
          <a:prstGeom prst="rect">
            <a:avLst/>
          </a:prstGeom>
          <a:noFill/>
          <a:ln>
            <a:noFill/>
          </a:ln>
        </p:spPr>
      </p:pic>
      <p:pic>
        <p:nvPicPr>
          <p:cNvPr id="391" name="Google Shape;391;g2fb8f9b22b4_0_4"/>
          <p:cNvPicPr preferRelativeResize="0"/>
          <p:nvPr/>
        </p:nvPicPr>
        <p:blipFill rotWithShape="1">
          <a:blip r:embed="rId7">
            <a:alphaModFix/>
          </a:blip>
          <a:srcRect/>
          <a:stretch/>
        </p:blipFill>
        <p:spPr>
          <a:xfrm rot="10800000" flipH="1">
            <a:off x="1836044" y="6632950"/>
            <a:ext cx="1181057" cy="1181057"/>
          </a:xfrm>
          <a:prstGeom prst="rect">
            <a:avLst/>
          </a:prstGeom>
          <a:noFill/>
          <a:ln>
            <a:noFill/>
          </a:ln>
        </p:spPr>
      </p:pic>
      <p:sp>
        <p:nvSpPr>
          <p:cNvPr id="392" name="Google Shape;392;g2fb8f9b22b4_0_4"/>
          <p:cNvSpPr txBox="1"/>
          <p:nvPr/>
        </p:nvSpPr>
        <p:spPr>
          <a:xfrm>
            <a:off x="3501979" y="3568772"/>
            <a:ext cx="1231500" cy="223500"/>
          </a:xfrm>
          <a:prstGeom prst="rect">
            <a:avLst/>
          </a:prstGeom>
          <a:noFill/>
          <a:ln>
            <a:noFill/>
          </a:ln>
        </p:spPr>
        <p:txBody>
          <a:bodyPr spcFirstLastPara="1" wrap="square" lIns="0" tIns="0" rIns="0" bIns="0" anchor="t" anchorCtr="0">
            <a:spAutoFit/>
          </a:bodyPr>
          <a:lstStyle/>
          <a:p>
            <a:pPr marL="0" marR="0" lvl="0" indent="0" algn="ctr" rtl="0">
              <a:lnSpc>
                <a:spcPct val="138980"/>
              </a:lnSpc>
              <a:spcBef>
                <a:spcPts val="0"/>
              </a:spcBef>
              <a:spcAft>
                <a:spcPts val="0"/>
              </a:spcAft>
              <a:buNone/>
            </a:pPr>
            <a:r>
              <a:rPr lang="en-IE" sz="1452" b="1" i="0" u="none" strike="noStrike" cap="none">
                <a:solidFill>
                  <a:srgbClr val="44546A"/>
                </a:solidFill>
              </a:rPr>
              <a:t>GP  </a:t>
            </a:r>
            <a:endParaRPr/>
          </a:p>
        </p:txBody>
      </p:sp>
      <p:sp>
        <p:nvSpPr>
          <p:cNvPr id="393" name="Google Shape;393;g2fb8f9b22b4_0_4"/>
          <p:cNvSpPr txBox="1"/>
          <p:nvPr/>
        </p:nvSpPr>
        <p:spPr>
          <a:xfrm>
            <a:off x="6130699" y="6787829"/>
            <a:ext cx="2143800" cy="716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1552" b="1" i="0" u="none" strike="noStrike" cap="none">
                <a:solidFill>
                  <a:srgbClr val="FFFFFF"/>
                </a:solidFill>
              </a:rPr>
              <a:t>Rapid Access/ One Stop Haematuria Service</a:t>
            </a:r>
            <a:endParaRPr sz="1500"/>
          </a:p>
        </p:txBody>
      </p:sp>
      <p:pic>
        <p:nvPicPr>
          <p:cNvPr id="394" name="Google Shape;394;g2fb8f9b22b4_0_4"/>
          <p:cNvPicPr preferRelativeResize="0"/>
          <p:nvPr/>
        </p:nvPicPr>
        <p:blipFill rotWithShape="1">
          <a:blip r:embed="rId6">
            <a:alphaModFix/>
          </a:blip>
          <a:srcRect/>
          <a:stretch/>
        </p:blipFill>
        <p:spPr>
          <a:xfrm>
            <a:off x="12197374" y="7109250"/>
            <a:ext cx="1563025" cy="1320200"/>
          </a:xfrm>
          <a:prstGeom prst="rect">
            <a:avLst/>
          </a:prstGeom>
          <a:noFill/>
          <a:ln>
            <a:noFill/>
          </a:ln>
        </p:spPr>
      </p:pic>
      <p:sp>
        <p:nvSpPr>
          <p:cNvPr id="395" name="Google Shape;395;g2fb8f9b22b4_0_4"/>
          <p:cNvSpPr txBox="1"/>
          <p:nvPr/>
        </p:nvSpPr>
        <p:spPr>
          <a:xfrm>
            <a:off x="2426575" y="5388425"/>
            <a:ext cx="2264100" cy="513900"/>
          </a:xfrm>
          <a:prstGeom prst="rect">
            <a:avLst/>
          </a:prstGeom>
          <a:noFill/>
          <a:ln>
            <a:noFill/>
          </a:ln>
        </p:spPr>
        <p:txBody>
          <a:bodyPr spcFirstLastPara="1" wrap="square" lIns="0" tIns="0" rIns="0" bIns="0" anchor="t" anchorCtr="0">
            <a:spAutoFit/>
          </a:bodyPr>
          <a:lstStyle/>
          <a:p>
            <a:pPr marL="0" marR="0" lvl="0" indent="0" algn="l" rtl="0">
              <a:lnSpc>
                <a:spcPct val="121576"/>
              </a:lnSpc>
              <a:spcBef>
                <a:spcPts val="0"/>
              </a:spcBef>
              <a:spcAft>
                <a:spcPts val="0"/>
              </a:spcAft>
              <a:buNone/>
            </a:pPr>
            <a:r>
              <a:rPr lang="en-IE" sz="1507" b="1" i="0" u="none" strike="noStrike" cap="none">
                <a:solidFill>
                  <a:srgbClr val="3A3838"/>
                </a:solidFill>
              </a:rPr>
              <a:t>The Health service user develops haematuria</a:t>
            </a:r>
            <a:endParaRPr sz="1600"/>
          </a:p>
        </p:txBody>
      </p:sp>
      <p:sp>
        <p:nvSpPr>
          <p:cNvPr id="396" name="Google Shape;396;g2fb8f9b22b4_0_4"/>
          <p:cNvSpPr txBox="1"/>
          <p:nvPr/>
        </p:nvSpPr>
        <p:spPr>
          <a:xfrm>
            <a:off x="8528366" y="6269698"/>
            <a:ext cx="1710300" cy="2414100"/>
          </a:xfrm>
          <a:prstGeom prst="rect">
            <a:avLst/>
          </a:prstGeom>
          <a:noFill/>
          <a:ln>
            <a:noFill/>
          </a:ln>
        </p:spPr>
        <p:txBody>
          <a:bodyPr spcFirstLastPara="1" wrap="square" lIns="0" tIns="0" rIns="0" bIns="0" anchor="t" anchorCtr="0">
            <a:spAutoFit/>
          </a:bodyPr>
          <a:lstStyle/>
          <a:p>
            <a:pPr marL="337832" marR="0" lvl="1" indent="-207368" algn="l" rtl="0">
              <a:lnSpc>
                <a:spcPct val="100000"/>
              </a:lnSpc>
              <a:spcBef>
                <a:spcPts val="0"/>
              </a:spcBef>
              <a:spcAft>
                <a:spcPts val="0"/>
              </a:spcAft>
              <a:buClr>
                <a:srgbClr val="44546A"/>
              </a:buClr>
              <a:buSzPts val="1307"/>
              <a:buChar char="•"/>
            </a:pPr>
            <a:r>
              <a:rPr lang="en-IE" sz="1307" b="1" i="0" u="none" strike="noStrike" cap="none">
                <a:solidFill>
                  <a:srgbClr val="44546A"/>
                </a:solidFill>
              </a:rPr>
              <a:t>ANP and consultant- led service, </a:t>
            </a:r>
            <a:endParaRPr/>
          </a:p>
          <a:p>
            <a:pPr marL="326402" marR="0" lvl="1" indent="-195938" algn="l" rtl="0">
              <a:lnSpc>
                <a:spcPct val="100000"/>
              </a:lnSpc>
              <a:spcBef>
                <a:spcPts val="0"/>
              </a:spcBef>
              <a:spcAft>
                <a:spcPts val="0"/>
              </a:spcAft>
              <a:buClr>
                <a:srgbClr val="44546A"/>
              </a:buClr>
              <a:buSzPts val="1307"/>
              <a:buChar char="•"/>
            </a:pPr>
            <a:r>
              <a:rPr lang="en-IE" sz="1307" b="1" i="0" u="none" strike="noStrike" cap="none">
                <a:solidFill>
                  <a:srgbClr val="44546A"/>
                </a:solidFill>
              </a:rPr>
              <a:t>One-stop access to urology MDT</a:t>
            </a:r>
            <a:endParaRPr/>
          </a:p>
          <a:p>
            <a:pPr marL="326402" marR="0" lvl="1" indent="-195938" algn="l" rtl="0">
              <a:lnSpc>
                <a:spcPct val="100000"/>
              </a:lnSpc>
              <a:spcBef>
                <a:spcPts val="0"/>
              </a:spcBef>
              <a:spcAft>
                <a:spcPts val="0"/>
              </a:spcAft>
              <a:buClr>
                <a:srgbClr val="44546A"/>
              </a:buClr>
              <a:buSzPts val="1307"/>
              <a:buChar char="•"/>
            </a:pPr>
            <a:r>
              <a:rPr lang="en-IE" sz="1307" b="1" i="0" u="none" strike="noStrike" cap="none">
                <a:solidFill>
                  <a:srgbClr val="44546A"/>
                </a:solidFill>
              </a:rPr>
              <a:t>Rapid access haematuria diagnostics   </a:t>
            </a:r>
            <a:endParaRPr/>
          </a:p>
          <a:p>
            <a:pPr marL="326402" marR="0" lvl="1" indent="-195938" algn="l" rtl="0">
              <a:lnSpc>
                <a:spcPct val="100000"/>
              </a:lnSpc>
              <a:spcBef>
                <a:spcPts val="0"/>
              </a:spcBef>
              <a:spcAft>
                <a:spcPts val="0"/>
              </a:spcAft>
              <a:buClr>
                <a:srgbClr val="44546A"/>
              </a:buClr>
              <a:buSzPts val="1307"/>
              <a:buChar char="•"/>
            </a:pPr>
            <a:r>
              <a:rPr lang="en-IE" sz="1307" b="1" i="0" u="none" strike="noStrike" cap="none">
                <a:solidFill>
                  <a:srgbClr val="44546A"/>
                </a:solidFill>
              </a:rPr>
              <a:t>Rapid commencement of appropriate treatment</a:t>
            </a:r>
            <a:endParaRPr/>
          </a:p>
        </p:txBody>
      </p:sp>
      <p:sp>
        <p:nvSpPr>
          <p:cNvPr id="397" name="Google Shape;397;g2fb8f9b22b4_0_4"/>
          <p:cNvSpPr txBox="1"/>
          <p:nvPr/>
        </p:nvSpPr>
        <p:spPr>
          <a:xfrm>
            <a:off x="1558601" y="7865325"/>
            <a:ext cx="1527300" cy="104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1552" b="1" i="0" u="none" strike="noStrike" cap="none">
                <a:solidFill>
                  <a:srgbClr val="3A3838"/>
                </a:solidFill>
              </a:rPr>
              <a:t>Care Pathway from GP to rapid access service </a:t>
            </a:r>
            <a:endParaRPr sz="1500"/>
          </a:p>
        </p:txBody>
      </p:sp>
      <p:sp>
        <p:nvSpPr>
          <p:cNvPr id="398" name="Google Shape;398;g2fb8f9b22b4_0_4"/>
          <p:cNvSpPr txBox="1"/>
          <p:nvPr/>
        </p:nvSpPr>
        <p:spPr>
          <a:xfrm>
            <a:off x="1399995" y="2902020"/>
            <a:ext cx="1898100" cy="80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1552" b="1" i="0" u="none" strike="noStrike" cap="none">
                <a:solidFill>
                  <a:srgbClr val="3A3838"/>
                </a:solidFill>
              </a:rPr>
              <a:t>Patient  journey without the pathway </a:t>
            </a:r>
            <a:endParaRPr sz="1500"/>
          </a:p>
        </p:txBody>
      </p:sp>
      <p:pic>
        <p:nvPicPr>
          <p:cNvPr id="399" name="Google Shape;399;g2fb8f9b22b4_0_4"/>
          <p:cNvPicPr preferRelativeResize="0"/>
          <p:nvPr/>
        </p:nvPicPr>
        <p:blipFill rotWithShape="1">
          <a:blip r:embed="rId8">
            <a:alphaModFix/>
          </a:blip>
          <a:srcRect/>
          <a:stretch/>
        </p:blipFill>
        <p:spPr>
          <a:xfrm>
            <a:off x="3954221" y="3921765"/>
            <a:ext cx="341165" cy="447428"/>
          </a:xfrm>
          <a:prstGeom prst="rect">
            <a:avLst/>
          </a:prstGeom>
          <a:noFill/>
          <a:ln>
            <a:noFill/>
          </a:ln>
        </p:spPr>
      </p:pic>
      <p:pic>
        <p:nvPicPr>
          <p:cNvPr id="400" name="Google Shape;400;g2fb8f9b22b4_0_4" descr="Monitor outline"/>
          <p:cNvPicPr preferRelativeResize="0"/>
          <p:nvPr/>
        </p:nvPicPr>
        <p:blipFill rotWithShape="1">
          <a:blip r:embed="rId9">
            <a:alphaModFix/>
          </a:blip>
          <a:srcRect/>
          <a:stretch/>
        </p:blipFill>
        <p:spPr>
          <a:xfrm>
            <a:off x="6612598" y="7476241"/>
            <a:ext cx="1146533" cy="1146533"/>
          </a:xfrm>
          <a:prstGeom prst="rect">
            <a:avLst/>
          </a:prstGeom>
          <a:noFill/>
          <a:ln>
            <a:noFill/>
          </a:ln>
        </p:spPr>
      </p:pic>
      <p:sp>
        <p:nvSpPr>
          <p:cNvPr id="401" name="Google Shape;401;g2fb8f9b22b4_0_4"/>
          <p:cNvSpPr/>
          <p:nvPr/>
        </p:nvSpPr>
        <p:spPr>
          <a:xfrm rot="-5400000">
            <a:off x="-593789" y="3566158"/>
            <a:ext cx="2637900" cy="759900"/>
          </a:xfrm>
          <a:prstGeom prst="rect">
            <a:avLst/>
          </a:prstGeom>
          <a:solidFill>
            <a:srgbClr val="006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2058" b="1" i="0" u="none" strike="noStrike" cap="none">
                <a:solidFill>
                  <a:srgbClr val="FFFFFF"/>
                </a:solidFill>
              </a:rPr>
              <a:t>Current</a:t>
            </a:r>
            <a:endParaRPr/>
          </a:p>
        </p:txBody>
      </p:sp>
      <p:sp>
        <p:nvSpPr>
          <p:cNvPr id="402" name="Google Shape;402;g2fb8f9b22b4_0_4"/>
          <p:cNvSpPr/>
          <p:nvPr/>
        </p:nvSpPr>
        <p:spPr>
          <a:xfrm rot="-5400000">
            <a:off x="-593789" y="6784775"/>
            <a:ext cx="2637900" cy="759900"/>
          </a:xfrm>
          <a:prstGeom prst="rect">
            <a:avLst/>
          </a:prstGeom>
          <a:solidFill>
            <a:srgbClr val="006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2058" b="1" i="0" u="none" strike="noStrike" cap="none">
                <a:solidFill>
                  <a:srgbClr val="FFFFFF"/>
                </a:solidFill>
              </a:rPr>
              <a:t>Integrated</a:t>
            </a:r>
            <a:endParaRPr/>
          </a:p>
        </p:txBody>
      </p:sp>
      <p:sp>
        <p:nvSpPr>
          <p:cNvPr id="403" name="Google Shape;403;g2fb8f9b22b4_0_4"/>
          <p:cNvSpPr/>
          <p:nvPr/>
        </p:nvSpPr>
        <p:spPr>
          <a:xfrm>
            <a:off x="14287525" y="6283726"/>
            <a:ext cx="3745800" cy="3663300"/>
          </a:xfrm>
          <a:prstGeom prst="roundRect">
            <a:avLst>
              <a:gd name="adj" fmla="val 16667"/>
            </a:avLst>
          </a:prstGeom>
          <a:solidFill>
            <a:srgbClr val="00B050"/>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IE" sz="1700" b="1" i="0" u="none" strike="noStrike" cap="none">
                <a:solidFill>
                  <a:srgbClr val="FFFFFF"/>
                </a:solidFill>
              </a:rPr>
              <a:t>Benefits</a:t>
            </a:r>
            <a:endParaRPr sz="1600"/>
          </a:p>
          <a:p>
            <a:pPr marL="271462" marR="0" lvl="0" indent="-200025" algn="l" rtl="0">
              <a:lnSpc>
                <a:spcPct val="100000"/>
              </a:lnSpc>
              <a:spcBef>
                <a:spcPts val="0"/>
              </a:spcBef>
              <a:spcAft>
                <a:spcPts val="0"/>
              </a:spcAft>
              <a:buClr>
                <a:srgbClr val="FFFFFF"/>
              </a:buClr>
              <a:buSzPts val="1575"/>
              <a:buChar char="•"/>
            </a:pPr>
            <a:r>
              <a:rPr lang="en-IE" sz="1575" b="1" i="0" u="none" strike="noStrike" cap="none">
                <a:solidFill>
                  <a:srgbClr val="FFFFFF"/>
                </a:solidFill>
              </a:rPr>
              <a:t>Urgent patients are seen, and cancers are diagnosed in a timely manner. 11% will have a cancer diagnosis</a:t>
            </a:r>
            <a:endParaRPr/>
          </a:p>
          <a:p>
            <a:pPr marL="271462" marR="0" lvl="0" indent="-200025" algn="l" rtl="0">
              <a:lnSpc>
                <a:spcPct val="100000"/>
              </a:lnSpc>
              <a:spcBef>
                <a:spcPts val="0"/>
              </a:spcBef>
              <a:spcAft>
                <a:spcPts val="0"/>
              </a:spcAft>
              <a:buClr>
                <a:srgbClr val="FFFFFF"/>
              </a:buClr>
              <a:buSzPts val="1575"/>
              <a:buChar char="•"/>
            </a:pPr>
            <a:r>
              <a:rPr lang="en-IE" sz="1575" b="1" i="0" u="none" strike="noStrike" cap="none">
                <a:solidFill>
                  <a:srgbClr val="FFFFFF"/>
                </a:solidFill>
              </a:rPr>
              <a:t>Rapid access haematuria diagnostics (same day cystoscopy, renal ultrasound,  CT urogram)</a:t>
            </a:r>
            <a:endParaRPr/>
          </a:p>
          <a:p>
            <a:pPr marL="271462" marR="0" lvl="0" indent="-200025" algn="l" rtl="0">
              <a:lnSpc>
                <a:spcPct val="100000"/>
              </a:lnSpc>
              <a:spcBef>
                <a:spcPts val="0"/>
              </a:spcBef>
              <a:spcAft>
                <a:spcPts val="0"/>
              </a:spcAft>
              <a:buClr>
                <a:srgbClr val="FFFFFF"/>
              </a:buClr>
              <a:buSzPts val="1575"/>
              <a:buChar char="•"/>
            </a:pPr>
            <a:r>
              <a:rPr lang="en-IE" sz="1575" b="1" i="0" u="none" strike="noStrike" cap="none">
                <a:solidFill>
                  <a:srgbClr val="FFFFFF"/>
                </a:solidFill>
              </a:rPr>
              <a:t>Management closer to home</a:t>
            </a:r>
            <a:endParaRPr/>
          </a:p>
          <a:p>
            <a:pPr marL="271462" marR="0" lvl="0" indent="-200025" algn="l" rtl="0">
              <a:lnSpc>
                <a:spcPct val="100000"/>
              </a:lnSpc>
              <a:spcBef>
                <a:spcPts val="0"/>
              </a:spcBef>
              <a:spcAft>
                <a:spcPts val="0"/>
              </a:spcAft>
              <a:buClr>
                <a:srgbClr val="FFFFFF"/>
              </a:buClr>
              <a:buSzPts val="1575"/>
              <a:buChar char="•"/>
            </a:pPr>
            <a:r>
              <a:rPr lang="en-IE" sz="1575" b="1" i="0" u="none" strike="noStrike" cap="none">
                <a:solidFill>
                  <a:srgbClr val="FFFFFF"/>
                </a:solidFill>
              </a:rPr>
              <a:t>Community based acute supported multidisciplinary model of service delivery</a:t>
            </a:r>
            <a:endParaRPr/>
          </a:p>
          <a:p>
            <a:pPr marL="271462" marR="0" lvl="0" indent="-200025" algn="l" rtl="0">
              <a:lnSpc>
                <a:spcPct val="100000"/>
              </a:lnSpc>
              <a:spcBef>
                <a:spcPts val="0"/>
              </a:spcBef>
              <a:spcAft>
                <a:spcPts val="0"/>
              </a:spcAft>
              <a:buClr>
                <a:srgbClr val="FFFFFF"/>
              </a:buClr>
              <a:buSzPts val="1575"/>
              <a:buChar char="•"/>
            </a:pPr>
            <a:r>
              <a:rPr lang="en-IE" sz="1575" b="1" i="0" u="none" strike="noStrike" cap="none">
                <a:solidFill>
                  <a:srgbClr val="FFFFFF"/>
                </a:solidFill>
              </a:rPr>
              <a:t>Reduction in urology wait lists</a:t>
            </a:r>
            <a:endParaRPr/>
          </a:p>
        </p:txBody>
      </p:sp>
      <p:sp>
        <p:nvSpPr>
          <p:cNvPr id="404" name="Google Shape;404;g2fb8f9b22b4_0_4"/>
          <p:cNvSpPr/>
          <p:nvPr/>
        </p:nvSpPr>
        <p:spPr>
          <a:xfrm>
            <a:off x="14287525" y="2600075"/>
            <a:ext cx="3745800" cy="3163800"/>
          </a:xfrm>
          <a:prstGeom prst="roundRect">
            <a:avLst>
              <a:gd name="adj" fmla="val 16667"/>
            </a:avLst>
          </a:prstGeom>
          <a:solidFill>
            <a:srgbClr val="002060"/>
          </a:solidFill>
          <a:ln w="12700" cap="flat" cmpd="sng">
            <a:solidFill>
              <a:srgbClr val="ACB8C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1675" b="1" i="0" u="none" strike="noStrike" cap="none">
                <a:solidFill>
                  <a:srgbClr val="FFFFFF"/>
                </a:solidFill>
              </a:rPr>
              <a:t>Challenges</a:t>
            </a:r>
            <a:endParaRPr sz="1500"/>
          </a:p>
          <a:p>
            <a:pPr marL="124421" marR="0" lvl="0" indent="-124421" algn="l" rtl="0">
              <a:lnSpc>
                <a:spcPct val="100000"/>
              </a:lnSpc>
              <a:spcBef>
                <a:spcPts val="0"/>
              </a:spcBef>
              <a:spcAft>
                <a:spcPts val="0"/>
              </a:spcAft>
              <a:buClr>
                <a:srgbClr val="FFFFFF"/>
              </a:buClr>
              <a:buSzPts val="1500"/>
              <a:buChar char="•"/>
            </a:pPr>
            <a:r>
              <a:rPr lang="en-IE" sz="1500" b="1" i="0" u="none" strike="noStrike" cap="none">
                <a:solidFill>
                  <a:srgbClr val="FFFFFF"/>
                </a:solidFill>
              </a:rPr>
              <a:t>Existing pathway has risks as this is a cancer pathway</a:t>
            </a:r>
            <a:endParaRPr/>
          </a:p>
          <a:p>
            <a:pPr marL="124421" marR="0" lvl="0" indent="-124421" algn="l" rtl="0">
              <a:lnSpc>
                <a:spcPct val="100000"/>
              </a:lnSpc>
              <a:spcBef>
                <a:spcPts val="0"/>
              </a:spcBef>
              <a:spcAft>
                <a:spcPts val="0"/>
              </a:spcAft>
              <a:buClr>
                <a:srgbClr val="FFFFFF"/>
              </a:buClr>
              <a:buSzPts val="1500"/>
              <a:buChar char="•"/>
            </a:pPr>
            <a:r>
              <a:rPr lang="en-IE" sz="1500" b="1" i="0" u="none" strike="noStrike" cap="none">
                <a:solidFill>
                  <a:srgbClr val="FFFFFF"/>
                </a:solidFill>
              </a:rPr>
              <a:t>High number of inappropriate referrals</a:t>
            </a:r>
            <a:endParaRPr/>
          </a:p>
          <a:p>
            <a:pPr marL="124421" marR="0" lvl="0" indent="-124421" algn="l" rtl="0">
              <a:lnSpc>
                <a:spcPct val="100000"/>
              </a:lnSpc>
              <a:spcBef>
                <a:spcPts val="0"/>
              </a:spcBef>
              <a:spcAft>
                <a:spcPts val="0"/>
              </a:spcAft>
              <a:buClr>
                <a:srgbClr val="FFFFFF"/>
              </a:buClr>
              <a:buSzPts val="1500"/>
              <a:buChar char="•"/>
            </a:pPr>
            <a:r>
              <a:rPr lang="en-IE" sz="1500" b="1" i="0" u="none" strike="noStrike" cap="none">
                <a:solidFill>
                  <a:srgbClr val="FFFFFF"/>
                </a:solidFill>
              </a:rPr>
              <a:t>Not clear who truly urgent cases  are</a:t>
            </a:r>
            <a:endParaRPr/>
          </a:p>
          <a:p>
            <a:pPr marL="124421" marR="0" lvl="0" indent="-124421" algn="l" rtl="0">
              <a:lnSpc>
                <a:spcPct val="100000"/>
              </a:lnSpc>
              <a:spcBef>
                <a:spcPts val="0"/>
              </a:spcBef>
              <a:spcAft>
                <a:spcPts val="0"/>
              </a:spcAft>
              <a:buClr>
                <a:srgbClr val="FFFFFF"/>
              </a:buClr>
              <a:buSzPts val="1500"/>
              <a:buChar char="•"/>
            </a:pPr>
            <a:r>
              <a:rPr lang="en-IE" sz="1500" b="1" i="0" u="none" strike="noStrike" cap="none">
                <a:solidFill>
                  <a:srgbClr val="FFFFFF"/>
                </a:solidFill>
              </a:rPr>
              <a:t>There is  a significant urology and cystoscopy waitlist</a:t>
            </a:r>
            <a:endParaRPr/>
          </a:p>
          <a:p>
            <a:pPr marL="124421" marR="0" lvl="0" indent="-124421" algn="l" rtl="0">
              <a:lnSpc>
                <a:spcPct val="100000"/>
              </a:lnSpc>
              <a:spcBef>
                <a:spcPts val="0"/>
              </a:spcBef>
              <a:spcAft>
                <a:spcPts val="0"/>
              </a:spcAft>
              <a:buClr>
                <a:srgbClr val="FFFFFF"/>
              </a:buClr>
              <a:buSzPts val="1500"/>
              <a:buChar char="•"/>
            </a:pPr>
            <a:r>
              <a:rPr lang="en-IE" sz="1500" b="1" i="0" u="none" strike="noStrike" cap="none">
                <a:solidFill>
                  <a:srgbClr val="FFFFFF"/>
                </a:solidFill>
              </a:rPr>
              <a:t>Bladder cancers can metastasize rapidly so rapid access to diagnosis is imperative</a:t>
            </a:r>
            <a:endParaRPr/>
          </a:p>
          <a:p>
            <a:pPr marL="0" marR="0" lvl="0" indent="0" algn="l" rtl="0">
              <a:lnSpc>
                <a:spcPct val="100000"/>
              </a:lnSpc>
              <a:spcBef>
                <a:spcPts val="0"/>
              </a:spcBef>
              <a:spcAft>
                <a:spcPts val="0"/>
              </a:spcAft>
              <a:buNone/>
            </a:pPr>
            <a:endParaRPr sz="1307" i="0" u="none" strike="noStrike" cap="none">
              <a:solidFill>
                <a:srgbClr val="FFFFFF"/>
              </a:solidFill>
            </a:endParaRPr>
          </a:p>
          <a:p>
            <a:pPr marL="0" marR="0" lvl="0" indent="0" algn="ctr" rtl="0">
              <a:lnSpc>
                <a:spcPct val="100000"/>
              </a:lnSpc>
              <a:spcBef>
                <a:spcPts val="0"/>
              </a:spcBef>
              <a:spcAft>
                <a:spcPts val="0"/>
              </a:spcAft>
              <a:buNone/>
            </a:pPr>
            <a:endParaRPr sz="726" i="0" u="none" strike="noStrike" cap="none">
              <a:solidFill>
                <a:srgbClr val="000000"/>
              </a:solidFill>
            </a:endParaRPr>
          </a:p>
        </p:txBody>
      </p:sp>
      <p:sp>
        <p:nvSpPr>
          <p:cNvPr id="405" name="Google Shape;405;g2fb8f9b22b4_0_4"/>
          <p:cNvSpPr txBox="1">
            <a:spLocks noGrp="1"/>
          </p:cNvSpPr>
          <p:nvPr>
            <p:ph type="title" idx="4294967295"/>
          </p:nvPr>
        </p:nvSpPr>
        <p:spPr>
          <a:xfrm>
            <a:off x="0" y="1593328"/>
            <a:ext cx="18288000" cy="513600"/>
          </a:xfrm>
          <a:prstGeom prst="rect">
            <a:avLst/>
          </a:prstGeom>
          <a:solidFill>
            <a:srgbClr val="006857"/>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IE" sz="3084" b="1">
                <a:solidFill>
                  <a:schemeClr val="lt1"/>
                </a:solidFill>
                <a:latin typeface="Calibri"/>
                <a:ea typeface="Calibri"/>
                <a:cs typeface="Calibri"/>
                <a:sym typeface="Calibri"/>
              </a:rPr>
              <a:t>Access to the Urology Haematuria Pathway</a:t>
            </a:r>
            <a:endParaRPr/>
          </a:p>
        </p:txBody>
      </p:sp>
      <p:pic>
        <p:nvPicPr>
          <p:cNvPr id="406" name="Google Shape;406;g2fb8f9b22b4_0_4"/>
          <p:cNvPicPr preferRelativeResize="0"/>
          <p:nvPr/>
        </p:nvPicPr>
        <p:blipFill rotWithShape="1">
          <a:blip r:embed="rId3">
            <a:alphaModFix/>
          </a:blip>
          <a:srcRect/>
          <a:stretch/>
        </p:blipFill>
        <p:spPr>
          <a:xfrm>
            <a:off x="10280021" y="7038760"/>
            <a:ext cx="356060" cy="737948"/>
          </a:xfrm>
          <a:prstGeom prst="rect">
            <a:avLst/>
          </a:prstGeom>
          <a:noFill/>
          <a:ln>
            <a:noFill/>
          </a:ln>
        </p:spPr>
      </p:pic>
      <p:pic>
        <p:nvPicPr>
          <p:cNvPr id="407" name="Google Shape;407;g2fb8f9b22b4_0_4"/>
          <p:cNvPicPr preferRelativeResize="0"/>
          <p:nvPr/>
        </p:nvPicPr>
        <p:blipFill rotWithShape="1">
          <a:blip r:embed="rId6">
            <a:alphaModFix/>
          </a:blip>
          <a:srcRect/>
          <a:stretch/>
        </p:blipFill>
        <p:spPr>
          <a:xfrm>
            <a:off x="5981380" y="3469923"/>
            <a:ext cx="1188410" cy="1188410"/>
          </a:xfrm>
          <a:prstGeom prst="rect">
            <a:avLst/>
          </a:prstGeom>
          <a:noFill/>
          <a:ln>
            <a:noFill/>
          </a:ln>
        </p:spPr>
      </p:pic>
      <p:sp>
        <p:nvSpPr>
          <p:cNvPr id="408" name="Google Shape;408;g2fb8f9b22b4_0_4"/>
          <p:cNvSpPr txBox="1"/>
          <p:nvPr/>
        </p:nvSpPr>
        <p:spPr>
          <a:xfrm>
            <a:off x="5976200" y="3519475"/>
            <a:ext cx="1231500" cy="95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407" i="0" u="none" strike="noStrike" cap="none">
                <a:solidFill>
                  <a:srgbClr val="000000"/>
                </a:solidFill>
              </a:rPr>
              <a:t>Urology OP</a:t>
            </a:r>
            <a:endParaRPr sz="1407" i="0" u="none" strike="noStrike" cap="none">
              <a:solidFill>
                <a:srgbClr val="000000"/>
              </a:solidFill>
            </a:endParaRPr>
          </a:p>
          <a:p>
            <a:pPr marL="0" marR="0" lvl="0" indent="0" algn="l" rtl="0">
              <a:lnSpc>
                <a:spcPct val="100000"/>
              </a:lnSpc>
              <a:spcBef>
                <a:spcPts val="0"/>
              </a:spcBef>
              <a:spcAft>
                <a:spcPts val="0"/>
              </a:spcAft>
              <a:buNone/>
            </a:pPr>
            <a:r>
              <a:rPr lang="en-IE" sz="1407" i="0" u="none" strike="noStrike" cap="none">
                <a:solidFill>
                  <a:srgbClr val="000000"/>
                </a:solidFill>
              </a:rPr>
              <a:t>Appointment with Consultant </a:t>
            </a:r>
            <a:endParaRPr sz="1500"/>
          </a:p>
        </p:txBody>
      </p:sp>
      <p:sp>
        <p:nvSpPr>
          <p:cNvPr id="409" name="Google Shape;409;g2fb8f9b22b4_0_4"/>
          <p:cNvSpPr txBox="1"/>
          <p:nvPr/>
        </p:nvSpPr>
        <p:spPr>
          <a:xfrm>
            <a:off x="12233100" y="7109250"/>
            <a:ext cx="1527300" cy="1175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407" i="0" u="none" strike="noStrike" cap="none">
                <a:solidFill>
                  <a:srgbClr val="000000"/>
                </a:solidFill>
              </a:rPr>
              <a:t>Assessment and care planning  with Urology multidisciplinary team</a:t>
            </a:r>
            <a:endParaRPr sz="1500"/>
          </a:p>
        </p:txBody>
      </p:sp>
      <p:sp>
        <p:nvSpPr>
          <p:cNvPr id="410" name="Google Shape;410;g2fb8f9b22b4_0_4"/>
          <p:cNvSpPr/>
          <p:nvPr/>
        </p:nvSpPr>
        <p:spPr>
          <a:xfrm>
            <a:off x="4846112" y="3686301"/>
            <a:ext cx="1022700" cy="657300"/>
          </a:xfrm>
          <a:prstGeom prst="rightArrow">
            <a:avLst>
              <a:gd name="adj1" fmla="val 50000"/>
              <a:gd name="adj2" fmla="val 50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pic>
        <p:nvPicPr>
          <p:cNvPr id="411" name="Google Shape;411;g2fb8f9b22b4_0_4" descr="School boy outline"/>
          <p:cNvPicPr preferRelativeResize="0"/>
          <p:nvPr/>
        </p:nvPicPr>
        <p:blipFill rotWithShape="1">
          <a:blip r:embed="rId10">
            <a:alphaModFix/>
          </a:blip>
          <a:srcRect/>
          <a:stretch/>
        </p:blipFill>
        <p:spPr>
          <a:xfrm>
            <a:off x="1503502" y="4975809"/>
            <a:ext cx="1092737" cy="1092737"/>
          </a:xfrm>
          <a:prstGeom prst="rect">
            <a:avLst/>
          </a:prstGeom>
          <a:noFill/>
          <a:ln>
            <a:noFill/>
          </a:ln>
        </p:spPr>
      </p:pic>
      <p:pic>
        <p:nvPicPr>
          <p:cNvPr id="412" name="Google Shape;412;g2fb8f9b22b4_0_4"/>
          <p:cNvPicPr preferRelativeResize="0"/>
          <p:nvPr/>
        </p:nvPicPr>
        <p:blipFill rotWithShape="1">
          <a:blip r:embed="rId6">
            <a:alphaModFix/>
          </a:blip>
          <a:srcRect/>
          <a:stretch/>
        </p:blipFill>
        <p:spPr>
          <a:xfrm>
            <a:off x="9626057" y="3504763"/>
            <a:ext cx="1188410" cy="1216616"/>
          </a:xfrm>
          <a:prstGeom prst="rect">
            <a:avLst/>
          </a:prstGeom>
          <a:noFill/>
          <a:ln>
            <a:noFill/>
          </a:ln>
        </p:spPr>
      </p:pic>
      <p:sp>
        <p:nvSpPr>
          <p:cNvPr id="413" name="Google Shape;413;g2fb8f9b22b4_0_4"/>
          <p:cNvSpPr txBox="1"/>
          <p:nvPr/>
        </p:nvSpPr>
        <p:spPr>
          <a:xfrm>
            <a:off x="9608711" y="3610223"/>
            <a:ext cx="1157700" cy="95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407" i="0" u="none" strike="noStrike" cap="none">
                <a:solidFill>
                  <a:srgbClr val="000000"/>
                </a:solidFill>
              </a:rPr>
              <a:t>IPDC admission  and diagnostics</a:t>
            </a:r>
            <a:endParaRPr sz="1500"/>
          </a:p>
        </p:txBody>
      </p:sp>
      <p:sp>
        <p:nvSpPr>
          <p:cNvPr id="414" name="Google Shape;414;g2fb8f9b22b4_0_4"/>
          <p:cNvSpPr txBox="1"/>
          <p:nvPr/>
        </p:nvSpPr>
        <p:spPr>
          <a:xfrm>
            <a:off x="7004012" y="2345000"/>
            <a:ext cx="4506900" cy="628500"/>
          </a:xfrm>
          <a:prstGeom prst="rect">
            <a:avLst/>
          </a:prstGeom>
          <a:solidFill>
            <a:srgbClr val="FFC000"/>
          </a:solidFill>
          <a:ln>
            <a:noFill/>
          </a:ln>
        </p:spPr>
        <p:txBody>
          <a:bodyPr spcFirstLastPara="1" wrap="square" lIns="91425" tIns="45700" rIns="91425" bIns="45700" anchor="t" anchorCtr="0">
            <a:spAutoFit/>
          </a:bodyPr>
          <a:lstStyle/>
          <a:p>
            <a:pPr marL="207369" marR="0" lvl="0" indent="-207369" algn="l" rtl="0">
              <a:lnSpc>
                <a:spcPct val="100000"/>
              </a:lnSpc>
              <a:spcBef>
                <a:spcPts val="0"/>
              </a:spcBef>
              <a:spcAft>
                <a:spcPts val="0"/>
              </a:spcAft>
              <a:buClr>
                <a:srgbClr val="000000"/>
              </a:buClr>
              <a:buSzPts val="1742"/>
              <a:buChar char="•"/>
            </a:pPr>
            <a:r>
              <a:rPr lang="en-IE" sz="1742" b="1" i="0" u="none" strike="noStrike" cap="none">
                <a:solidFill>
                  <a:srgbClr val="000000"/>
                </a:solidFill>
              </a:rPr>
              <a:t>3+ separate visits to the Acute Hospital OP Urology service</a:t>
            </a:r>
            <a:endParaRPr/>
          </a:p>
        </p:txBody>
      </p:sp>
      <p:pic>
        <p:nvPicPr>
          <p:cNvPr id="415" name="Google Shape;415;g2fb8f9b22b4_0_4"/>
          <p:cNvPicPr preferRelativeResize="0"/>
          <p:nvPr/>
        </p:nvPicPr>
        <p:blipFill rotWithShape="1">
          <a:blip r:embed="rId6">
            <a:alphaModFix/>
          </a:blip>
          <a:srcRect/>
          <a:stretch/>
        </p:blipFill>
        <p:spPr>
          <a:xfrm>
            <a:off x="12154373" y="3504763"/>
            <a:ext cx="1188410" cy="1216616"/>
          </a:xfrm>
          <a:prstGeom prst="rect">
            <a:avLst/>
          </a:prstGeom>
          <a:noFill/>
          <a:ln>
            <a:noFill/>
          </a:ln>
        </p:spPr>
      </p:pic>
      <p:sp>
        <p:nvSpPr>
          <p:cNvPr id="416" name="Google Shape;416;g2fb8f9b22b4_0_4"/>
          <p:cNvSpPr txBox="1"/>
          <p:nvPr/>
        </p:nvSpPr>
        <p:spPr>
          <a:xfrm>
            <a:off x="12293051" y="3634103"/>
            <a:ext cx="1222500" cy="958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407" i="0" u="none" strike="noStrike" cap="none">
                <a:solidFill>
                  <a:srgbClr val="000000"/>
                </a:solidFill>
              </a:rPr>
              <a:t>Diagnostic results</a:t>
            </a:r>
            <a:endParaRPr sz="1500"/>
          </a:p>
          <a:p>
            <a:pPr marL="0" marR="0" lvl="0" indent="0" algn="l" rtl="0">
              <a:lnSpc>
                <a:spcPct val="100000"/>
              </a:lnSpc>
              <a:spcBef>
                <a:spcPts val="0"/>
              </a:spcBef>
              <a:spcAft>
                <a:spcPts val="0"/>
              </a:spcAft>
              <a:buNone/>
            </a:pPr>
            <a:r>
              <a:rPr lang="en-IE" sz="1407" i="0" u="none" strike="noStrike" cap="none">
                <a:solidFill>
                  <a:srgbClr val="000000"/>
                </a:solidFill>
              </a:rPr>
              <a:t>+/- further treatment</a:t>
            </a:r>
            <a:endParaRPr sz="1500"/>
          </a:p>
        </p:txBody>
      </p:sp>
      <p:sp>
        <p:nvSpPr>
          <p:cNvPr id="417" name="Google Shape;417;g2fb8f9b22b4_0_4"/>
          <p:cNvSpPr/>
          <p:nvPr/>
        </p:nvSpPr>
        <p:spPr>
          <a:xfrm>
            <a:off x="7287512" y="3686301"/>
            <a:ext cx="2264100" cy="657300"/>
          </a:xfrm>
          <a:prstGeom prst="rightArrow">
            <a:avLst>
              <a:gd name="adj1" fmla="val 50000"/>
              <a:gd name="adj2" fmla="val 50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sp>
        <p:nvSpPr>
          <p:cNvPr id="418" name="Google Shape;418;g2fb8f9b22b4_0_4"/>
          <p:cNvSpPr/>
          <p:nvPr/>
        </p:nvSpPr>
        <p:spPr>
          <a:xfrm>
            <a:off x="10973088" y="3724053"/>
            <a:ext cx="1022700" cy="657300"/>
          </a:xfrm>
          <a:prstGeom prst="rightArrow">
            <a:avLst>
              <a:gd name="adj1" fmla="val 50000"/>
              <a:gd name="adj2" fmla="val 50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pic>
        <p:nvPicPr>
          <p:cNvPr id="419" name="Google Shape;419;g2fb8f9b22b4_0_4"/>
          <p:cNvPicPr preferRelativeResize="0"/>
          <p:nvPr/>
        </p:nvPicPr>
        <p:blipFill rotWithShape="1">
          <a:blip r:embed="rId6">
            <a:alphaModFix/>
          </a:blip>
          <a:srcRect/>
          <a:stretch/>
        </p:blipFill>
        <p:spPr>
          <a:xfrm>
            <a:off x="3513608" y="6821560"/>
            <a:ext cx="1123956" cy="1123956"/>
          </a:xfrm>
          <a:prstGeom prst="rect">
            <a:avLst/>
          </a:prstGeom>
          <a:noFill/>
          <a:ln>
            <a:noFill/>
          </a:ln>
        </p:spPr>
      </p:pic>
      <p:sp>
        <p:nvSpPr>
          <p:cNvPr id="420" name="Google Shape;420;g2fb8f9b22b4_0_4"/>
          <p:cNvSpPr txBox="1"/>
          <p:nvPr/>
        </p:nvSpPr>
        <p:spPr>
          <a:xfrm>
            <a:off x="3456725" y="6920410"/>
            <a:ext cx="1231500" cy="223500"/>
          </a:xfrm>
          <a:prstGeom prst="rect">
            <a:avLst/>
          </a:prstGeom>
          <a:noFill/>
          <a:ln>
            <a:noFill/>
          </a:ln>
        </p:spPr>
        <p:txBody>
          <a:bodyPr spcFirstLastPara="1" wrap="square" lIns="0" tIns="0" rIns="0" bIns="0" anchor="t" anchorCtr="0">
            <a:spAutoFit/>
          </a:bodyPr>
          <a:lstStyle/>
          <a:p>
            <a:pPr marL="0" marR="0" lvl="0" indent="0" algn="ctr" rtl="0">
              <a:lnSpc>
                <a:spcPct val="138980"/>
              </a:lnSpc>
              <a:spcBef>
                <a:spcPts val="0"/>
              </a:spcBef>
              <a:spcAft>
                <a:spcPts val="0"/>
              </a:spcAft>
              <a:buNone/>
            </a:pPr>
            <a:r>
              <a:rPr lang="en-IE" sz="1452" b="1" i="0" u="none" strike="noStrike" cap="none">
                <a:solidFill>
                  <a:srgbClr val="44546A"/>
                </a:solidFill>
              </a:rPr>
              <a:t>GP  </a:t>
            </a:r>
            <a:endParaRPr/>
          </a:p>
        </p:txBody>
      </p:sp>
      <p:pic>
        <p:nvPicPr>
          <p:cNvPr id="421" name="Google Shape;421;g2fb8f9b22b4_0_4"/>
          <p:cNvPicPr preferRelativeResize="0"/>
          <p:nvPr/>
        </p:nvPicPr>
        <p:blipFill rotWithShape="1">
          <a:blip r:embed="rId8">
            <a:alphaModFix/>
          </a:blip>
          <a:srcRect/>
          <a:stretch/>
        </p:blipFill>
        <p:spPr>
          <a:xfrm>
            <a:off x="3908968" y="7273402"/>
            <a:ext cx="341165" cy="447428"/>
          </a:xfrm>
          <a:prstGeom prst="rect">
            <a:avLst/>
          </a:prstGeom>
          <a:noFill/>
          <a:ln>
            <a:noFill/>
          </a:ln>
        </p:spPr>
      </p:pic>
      <p:sp>
        <p:nvSpPr>
          <p:cNvPr id="422" name="Google Shape;422;g2fb8f9b22b4_0_4"/>
          <p:cNvSpPr/>
          <p:nvPr/>
        </p:nvSpPr>
        <p:spPr>
          <a:xfrm>
            <a:off x="10966370" y="7430533"/>
            <a:ext cx="1022700" cy="657300"/>
          </a:xfrm>
          <a:prstGeom prst="rightArrow">
            <a:avLst>
              <a:gd name="adj1" fmla="val 50000"/>
              <a:gd name="adj2" fmla="val 50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sp>
        <p:nvSpPr>
          <p:cNvPr id="423" name="Google Shape;423;g2fb8f9b22b4_0_4"/>
          <p:cNvSpPr/>
          <p:nvPr/>
        </p:nvSpPr>
        <p:spPr>
          <a:xfrm>
            <a:off x="4842879" y="7154586"/>
            <a:ext cx="1022700" cy="657300"/>
          </a:xfrm>
          <a:prstGeom prst="rightArrow">
            <a:avLst>
              <a:gd name="adj1" fmla="val 50000"/>
              <a:gd name="adj2" fmla="val 50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pic>
        <p:nvPicPr>
          <p:cNvPr id="424" name="Google Shape;424;g2fb8f9b22b4_0_4"/>
          <p:cNvPicPr preferRelativeResize="0"/>
          <p:nvPr/>
        </p:nvPicPr>
        <p:blipFill rotWithShape="1">
          <a:blip r:embed="rId3">
            <a:alphaModFix/>
          </a:blip>
          <a:srcRect/>
          <a:stretch/>
        </p:blipFill>
        <p:spPr>
          <a:xfrm>
            <a:off x="10014467" y="7223478"/>
            <a:ext cx="356060" cy="737948"/>
          </a:xfrm>
          <a:prstGeom prst="rect">
            <a:avLst/>
          </a:prstGeom>
          <a:noFill/>
          <a:ln>
            <a:noFill/>
          </a:ln>
        </p:spPr>
      </p:pic>
      <p:pic>
        <p:nvPicPr>
          <p:cNvPr id="425" name="Google Shape;425;g2fb8f9b22b4_0_4"/>
          <p:cNvPicPr preferRelativeResize="0"/>
          <p:nvPr/>
        </p:nvPicPr>
        <p:blipFill rotWithShape="1">
          <a:blip r:embed="rId11">
            <a:alphaModFix/>
          </a:blip>
          <a:srcRect/>
          <a:stretch/>
        </p:blipFill>
        <p:spPr>
          <a:xfrm>
            <a:off x="6169747" y="4593878"/>
            <a:ext cx="885701" cy="613185"/>
          </a:xfrm>
          <a:prstGeom prst="rect">
            <a:avLst/>
          </a:prstGeom>
          <a:noFill/>
          <a:ln>
            <a:noFill/>
          </a:ln>
        </p:spPr>
      </p:pic>
      <p:pic>
        <p:nvPicPr>
          <p:cNvPr id="426" name="Google Shape;426;g2fb8f9b22b4_0_4" descr="The HSE have launched their Model of Care for 'ADHD in Adults' : r/ireland"/>
          <p:cNvPicPr preferRelativeResize="0"/>
          <p:nvPr/>
        </p:nvPicPr>
        <p:blipFill rotWithShape="1">
          <a:blip r:embed="rId12">
            <a:alphaModFix/>
          </a:blip>
          <a:srcRect/>
          <a:stretch/>
        </p:blipFill>
        <p:spPr>
          <a:xfrm>
            <a:off x="16817929" y="1612582"/>
            <a:ext cx="719573" cy="443256"/>
          </a:xfrm>
          <a:prstGeom prst="rect">
            <a:avLst/>
          </a:prstGeom>
          <a:noFill/>
          <a:ln>
            <a:noFill/>
          </a:ln>
        </p:spPr>
      </p:pic>
      <p:pic>
        <p:nvPicPr>
          <p:cNvPr id="427" name="Google Shape;427;g2fb8f9b22b4_0_4"/>
          <p:cNvPicPr preferRelativeResize="0"/>
          <p:nvPr/>
        </p:nvPicPr>
        <p:blipFill rotWithShape="1">
          <a:blip r:embed="rId13">
            <a:alphaModFix/>
          </a:blip>
          <a:srcRect/>
          <a:stretch/>
        </p:blipFill>
        <p:spPr>
          <a:xfrm>
            <a:off x="17617992" y="1612582"/>
            <a:ext cx="589515" cy="484245"/>
          </a:xfrm>
          <a:prstGeom prst="rect">
            <a:avLst/>
          </a:prstGeom>
          <a:noFill/>
          <a:ln>
            <a:noFill/>
          </a:ln>
        </p:spPr>
      </p:pic>
      <p:pic>
        <p:nvPicPr>
          <p:cNvPr id="428" name="Google Shape;428;g2fb8f9b22b4_0_4"/>
          <p:cNvPicPr preferRelativeResize="0"/>
          <p:nvPr/>
        </p:nvPicPr>
        <p:blipFill rotWithShape="1">
          <a:blip r:embed="rId11">
            <a:alphaModFix/>
          </a:blip>
          <a:srcRect/>
          <a:stretch/>
        </p:blipFill>
        <p:spPr>
          <a:xfrm>
            <a:off x="9740399" y="4569076"/>
            <a:ext cx="885701" cy="613185"/>
          </a:xfrm>
          <a:prstGeom prst="rect">
            <a:avLst/>
          </a:prstGeom>
          <a:noFill/>
          <a:ln>
            <a:noFill/>
          </a:ln>
        </p:spPr>
      </p:pic>
      <p:pic>
        <p:nvPicPr>
          <p:cNvPr id="429" name="Google Shape;429;g2fb8f9b22b4_0_4"/>
          <p:cNvPicPr preferRelativeResize="0"/>
          <p:nvPr/>
        </p:nvPicPr>
        <p:blipFill rotWithShape="1">
          <a:blip r:embed="rId11">
            <a:alphaModFix/>
          </a:blip>
          <a:srcRect/>
          <a:stretch/>
        </p:blipFill>
        <p:spPr>
          <a:xfrm>
            <a:off x="12337010" y="4552789"/>
            <a:ext cx="885701" cy="613185"/>
          </a:xfrm>
          <a:prstGeom prst="rect">
            <a:avLst/>
          </a:prstGeom>
          <a:noFill/>
          <a:ln>
            <a:noFill/>
          </a:ln>
        </p:spPr>
      </p:pic>
      <p:pic>
        <p:nvPicPr>
          <p:cNvPr id="430" name="Google Shape;430;g2fb8f9b22b4_0_4"/>
          <p:cNvPicPr preferRelativeResize="0"/>
          <p:nvPr/>
        </p:nvPicPr>
        <p:blipFill rotWithShape="1">
          <a:blip r:embed="rId11">
            <a:alphaModFix/>
          </a:blip>
          <a:srcRect/>
          <a:stretch/>
        </p:blipFill>
        <p:spPr>
          <a:xfrm>
            <a:off x="12529312" y="8231278"/>
            <a:ext cx="885701" cy="613185"/>
          </a:xfrm>
          <a:prstGeom prst="rect">
            <a:avLst/>
          </a:prstGeom>
          <a:noFill/>
          <a:ln>
            <a:noFill/>
          </a:ln>
        </p:spPr>
      </p:pic>
      <p:pic>
        <p:nvPicPr>
          <p:cNvPr id="431" name="Google Shape;431;g2fb8f9b22b4_0_4"/>
          <p:cNvPicPr preferRelativeResize="0"/>
          <p:nvPr/>
        </p:nvPicPr>
        <p:blipFill rotWithShape="1">
          <a:blip r:embed="rId11">
            <a:alphaModFix/>
          </a:blip>
          <a:srcRect/>
          <a:stretch/>
        </p:blipFill>
        <p:spPr>
          <a:xfrm>
            <a:off x="8079022" y="4610203"/>
            <a:ext cx="900287" cy="623283"/>
          </a:xfrm>
          <a:prstGeom prst="rect">
            <a:avLst/>
          </a:prstGeom>
          <a:noFill/>
          <a:ln>
            <a:noFill/>
          </a:ln>
        </p:spPr>
      </p:pic>
      <p:sp>
        <p:nvSpPr>
          <p:cNvPr id="432" name="Google Shape;432;g2fb8f9b22b4_0_4"/>
          <p:cNvSpPr txBox="1"/>
          <p:nvPr/>
        </p:nvSpPr>
        <p:spPr>
          <a:xfrm>
            <a:off x="7030466" y="9160401"/>
            <a:ext cx="4506900" cy="360300"/>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742" b="1" i="0" u="none" strike="noStrike" cap="none">
                <a:solidFill>
                  <a:srgbClr val="000000"/>
                </a:solidFill>
              </a:rPr>
              <a:t> 1 Visit to RAHS in majority of cases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2fb8f9b22b4_0_61"/>
          <p:cNvSpPr txBox="1"/>
          <p:nvPr/>
        </p:nvSpPr>
        <p:spPr>
          <a:xfrm>
            <a:off x="-2690" y="2261440"/>
            <a:ext cx="18288000" cy="3373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014" b="0" i="0" u="none" strike="noStrike" cap="none">
              <a:solidFill>
                <a:srgbClr val="000000"/>
              </a:solidFill>
              <a:latin typeface="Calibri"/>
              <a:ea typeface="Calibri"/>
              <a:cs typeface="Calibri"/>
              <a:sym typeface="Calibri"/>
            </a:endParaRPr>
          </a:p>
        </p:txBody>
      </p:sp>
      <p:sp>
        <p:nvSpPr>
          <p:cNvPr id="438" name="Google Shape;438;g2fb8f9b22b4_0_61"/>
          <p:cNvSpPr/>
          <p:nvPr/>
        </p:nvSpPr>
        <p:spPr>
          <a:xfrm>
            <a:off x="9714366" y="5681609"/>
            <a:ext cx="2733900" cy="2708700"/>
          </a:xfrm>
          <a:prstGeom prst="donut">
            <a:avLst>
              <a:gd name="adj" fmla="val 4249"/>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35" b="0" i="0" u="none" strike="noStrike" cap="none">
              <a:solidFill>
                <a:srgbClr val="000000"/>
              </a:solidFill>
              <a:latin typeface="Calibri"/>
              <a:ea typeface="Calibri"/>
              <a:cs typeface="Calibri"/>
              <a:sym typeface="Calibri"/>
            </a:endParaRPr>
          </a:p>
        </p:txBody>
      </p:sp>
      <p:pic>
        <p:nvPicPr>
          <p:cNvPr id="439" name="Google Shape;439;g2fb8f9b22b4_0_61"/>
          <p:cNvPicPr preferRelativeResize="0"/>
          <p:nvPr/>
        </p:nvPicPr>
        <p:blipFill rotWithShape="1">
          <a:blip r:embed="rId3">
            <a:alphaModFix/>
          </a:blip>
          <a:srcRect/>
          <a:stretch/>
        </p:blipFill>
        <p:spPr>
          <a:xfrm>
            <a:off x="11983174" y="6879895"/>
            <a:ext cx="356060" cy="737948"/>
          </a:xfrm>
          <a:prstGeom prst="rect">
            <a:avLst/>
          </a:prstGeom>
          <a:noFill/>
          <a:ln>
            <a:noFill/>
          </a:ln>
        </p:spPr>
      </p:pic>
      <p:pic>
        <p:nvPicPr>
          <p:cNvPr id="440" name="Google Shape;440;g2fb8f9b22b4_0_61"/>
          <p:cNvPicPr preferRelativeResize="0"/>
          <p:nvPr/>
        </p:nvPicPr>
        <p:blipFill rotWithShape="1">
          <a:blip r:embed="rId4">
            <a:alphaModFix/>
          </a:blip>
          <a:srcRect/>
          <a:stretch/>
        </p:blipFill>
        <p:spPr>
          <a:xfrm>
            <a:off x="7624005" y="5988540"/>
            <a:ext cx="2234952" cy="2234837"/>
          </a:xfrm>
          <a:prstGeom prst="rect">
            <a:avLst/>
          </a:prstGeom>
          <a:noFill/>
          <a:ln>
            <a:noFill/>
          </a:ln>
        </p:spPr>
      </p:pic>
      <p:pic>
        <p:nvPicPr>
          <p:cNvPr id="441" name="Google Shape;441;g2fb8f9b22b4_0_61"/>
          <p:cNvPicPr preferRelativeResize="0"/>
          <p:nvPr/>
        </p:nvPicPr>
        <p:blipFill rotWithShape="1">
          <a:blip r:embed="rId5">
            <a:alphaModFix/>
          </a:blip>
          <a:srcRect/>
          <a:stretch/>
        </p:blipFill>
        <p:spPr>
          <a:xfrm>
            <a:off x="8463659" y="7304000"/>
            <a:ext cx="601893" cy="467319"/>
          </a:xfrm>
          <a:prstGeom prst="rect">
            <a:avLst/>
          </a:prstGeom>
          <a:noFill/>
          <a:ln>
            <a:noFill/>
          </a:ln>
        </p:spPr>
      </p:pic>
      <p:pic>
        <p:nvPicPr>
          <p:cNvPr id="442" name="Google Shape;442;g2fb8f9b22b4_0_61"/>
          <p:cNvPicPr preferRelativeResize="0"/>
          <p:nvPr/>
        </p:nvPicPr>
        <p:blipFill rotWithShape="1">
          <a:blip r:embed="rId6">
            <a:alphaModFix/>
          </a:blip>
          <a:srcRect/>
          <a:stretch/>
        </p:blipFill>
        <p:spPr>
          <a:xfrm>
            <a:off x="1719485" y="3504198"/>
            <a:ext cx="1181057" cy="1181057"/>
          </a:xfrm>
          <a:prstGeom prst="rect">
            <a:avLst/>
          </a:prstGeom>
          <a:noFill/>
          <a:ln>
            <a:noFill/>
          </a:ln>
        </p:spPr>
      </p:pic>
      <p:pic>
        <p:nvPicPr>
          <p:cNvPr id="443" name="Google Shape;443;g2fb8f9b22b4_0_61"/>
          <p:cNvPicPr preferRelativeResize="0"/>
          <p:nvPr/>
        </p:nvPicPr>
        <p:blipFill rotWithShape="1">
          <a:blip r:embed="rId6">
            <a:alphaModFix/>
          </a:blip>
          <a:srcRect/>
          <a:stretch/>
        </p:blipFill>
        <p:spPr>
          <a:xfrm rot="10800000" flipH="1">
            <a:off x="1717814" y="6518701"/>
            <a:ext cx="1181057" cy="1181057"/>
          </a:xfrm>
          <a:prstGeom prst="rect">
            <a:avLst/>
          </a:prstGeom>
          <a:noFill/>
          <a:ln>
            <a:noFill/>
          </a:ln>
        </p:spPr>
      </p:pic>
      <p:sp>
        <p:nvSpPr>
          <p:cNvPr id="444" name="Google Shape;444;g2fb8f9b22b4_0_61"/>
          <p:cNvSpPr txBox="1"/>
          <p:nvPr/>
        </p:nvSpPr>
        <p:spPr>
          <a:xfrm>
            <a:off x="7841094" y="6491524"/>
            <a:ext cx="1850100" cy="612600"/>
          </a:xfrm>
          <a:prstGeom prst="rect">
            <a:avLst/>
          </a:prstGeom>
          <a:solidFill>
            <a:srgbClr val="006857"/>
          </a:solidFill>
          <a:ln>
            <a:noFill/>
          </a:ln>
        </p:spPr>
        <p:txBody>
          <a:bodyPr spcFirstLastPara="1" wrap="square" lIns="0" tIns="0" rIns="0" bIns="0" anchor="t" anchorCtr="0">
            <a:spAutoFit/>
          </a:bodyPr>
          <a:lstStyle/>
          <a:p>
            <a:pPr marL="0" marR="0" lvl="0" indent="0" algn="ctr" rtl="0">
              <a:lnSpc>
                <a:spcPct val="149373"/>
              </a:lnSpc>
              <a:spcBef>
                <a:spcPts val="0"/>
              </a:spcBef>
              <a:spcAft>
                <a:spcPts val="0"/>
              </a:spcAft>
              <a:buNone/>
            </a:pPr>
            <a:r>
              <a:rPr lang="en-IE" sz="1596" b="1" i="0" u="none" strike="noStrike" cap="none">
                <a:solidFill>
                  <a:srgbClr val="FFFFFF"/>
                </a:solidFill>
              </a:rPr>
              <a:t>ANP-Led Urology </a:t>
            </a:r>
            <a:endParaRPr/>
          </a:p>
          <a:p>
            <a:pPr marL="0" marR="0" lvl="0" indent="0" algn="ctr" rtl="0">
              <a:lnSpc>
                <a:spcPct val="149373"/>
              </a:lnSpc>
              <a:spcBef>
                <a:spcPts val="0"/>
              </a:spcBef>
              <a:spcAft>
                <a:spcPts val="0"/>
              </a:spcAft>
              <a:buNone/>
            </a:pPr>
            <a:r>
              <a:rPr lang="en-IE" sz="1596" b="1" i="0" u="none" strike="noStrike" cap="none">
                <a:solidFill>
                  <a:srgbClr val="FFFFFF"/>
                </a:solidFill>
              </a:rPr>
              <a:t>Clinic </a:t>
            </a:r>
            <a:endParaRPr sz="1596" b="1" i="0" u="none" strike="noStrike" cap="none">
              <a:solidFill>
                <a:srgbClr val="FFFFFF"/>
              </a:solidFill>
            </a:endParaRPr>
          </a:p>
        </p:txBody>
      </p:sp>
      <p:pic>
        <p:nvPicPr>
          <p:cNvPr id="445" name="Google Shape;445;g2fb8f9b22b4_0_61"/>
          <p:cNvPicPr preferRelativeResize="0"/>
          <p:nvPr/>
        </p:nvPicPr>
        <p:blipFill rotWithShape="1">
          <a:blip r:embed="rId7">
            <a:alphaModFix/>
          </a:blip>
          <a:srcRect/>
          <a:stretch/>
        </p:blipFill>
        <p:spPr>
          <a:xfrm>
            <a:off x="12914159" y="6640490"/>
            <a:ext cx="1320198" cy="1320198"/>
          </a:xfrm>
          <a:prstGeom prst="rect">
            <a:avLst/>
          </a:prstGeom>
          <a:noFill/>
          <a:ln>
            <a:noFill/>
          </a:ln>
        </p:spPr>
      </p:pic>
      <p:sp>
        <p:nvSpPr>
          <p:cNvPr id="446" name="Google Shape;446;g2fb8f9b22b4_0_61"/>
          <p:cNvSpPr txBox="1"/>
          <p:nvPr/>
        </p:nvSpPr>
        <p:spPr>
          <a:xfrm>
            <a:off x="2391522" y="5360065"/>
            <a:ext cx="2050800" cy="743100"/>
          </a:xfrm>
          <a:prstGeom prst="rect">
            <a:avLst/>
          </a:prstGeom>
          <a:noFill/>
          <a:ln>
            <a:noFill/>
          </a:ln>
        </p:spPr>
        <p:txBody>
          <a:bodyPr spcFirstLastPara="1" wrap="square" lIns="0" tIns="0" rIns="0" bIns="0" anchor="t" anchorCtr="0">
            <a:spAutoFit/>
          </a:bodyPr>
          <a:lstStyle/>
          <a:p>
            <a:pPr marL="0" marR="0" lvl="0" indent="0" algn="l" rtl="0">
              <a:lnSpc>
                <a:spcPct val="121576"/>
              </a:lnSpc>
              <a:spcBef>
                <a:spcPts val="0"/>
              </a:spcBef>
              <a:spcAft>
                <a:spcPts val="0"/>
              </a:spcAft>
              <a:buNone/>
            </a:pPr>
            <a:r>
              <a:rPr lang="en-IE" sz="1407" b="1" i="0" u="none" strike="noStrike" cap="none">
                <a:solidFill>
                  <a:srgbClr val="3A3838"/>
                </a:solidFill>
              </a:rPr>
              <a:t>The Health service user develops a urological issue</a:t>
            </a:r>
            <a:endParaRPr sz="1500"/>
          </a:p>
        </p:txBody>
      </p:sp>
      <p:sp>
        <p:nvSpPr>
          <p:cNvPr id="447" name="Google Shape;447;g2fb8f9b22b4_0_61"/>
          <p:cNvSpPr txBox="1"/>
          <p:nvPr/>
        </p:nvSpPr>
        <p:spPr>
          <a:xfrm>
            <a:off x="10087205" y="5956930"/>
            <a:ext cx="1858200" cy="2291100"/>
          </a:xfrm>
          <a:prstGeom prst="rect">
            <a:avLst/>
          </a:prstGeom>
          <a:noFill/>
          <a:ln>
            <a:noFill/>
          </a:ln>
        </p:spPr>
        <p:txBody>
          <a:bodyPr spcFirstLastPara="1" wrap="square" lIns="0" tIns="0" rIns="0" bIns="0" anchor="t" anchorCtr="0">
            <a:spAutoFit/>
          </a:bodyPr>
          <a:lstStyle/>
          <a:p>
            <a:pPr marL="0" marR="0" lvl="0" indent="0" algn="l" rtl="0">
              <a:lnSpc>
                <a:spcPct val="124931"/>
              </a:lnSpc>
              <a:spcBef>
                <a:spcPts val="0"/>
              </a:spcBef>
              <a:spcAft>
                <a:spcPts val="0"/>
              </a:spcAft>
              <a:buNone/>
            </a:pPr>
            <a:endParaRPr sz="1452" i="0" u="none" strike="noStrike" cap="none">
              <a:solidFill>
                <a:srgbClr val="44546A"/>
              </a:solidFill>
            </a:endParaRPr>
          </a:p>
          <a:p>
            <a:pPr marL="326260" marR="0" lvl="1" indent="-195847" algn="l" rtl="0">
              <a:lnSpc>
                <a:spcPct val="100000"/>
              </a:lnSpc>
              <a:spcBef>
                <a:spcPts val="0"/>
              </a:spcBef>
              <a:spcAft>
                <a:spcPts val="0"/>
              </a:spcAft>
              <a:buClr>
                <a:srgbClr val="44546A"/>
              </a:buClr>
              <a:buSzPts val="1307"/>
              <a:buChar char="•"/>
            </a:pPr>
            <a:r>
              <a:rPr lang="en-IE" sz="1307" b="1" i="0" u="none" strike="noStrike" cap="none">
                <a:solidFill>
                  <a:srgbClr val="44546A"/>
                </a:solidFill>
              </a:rPr>
              <a:t>ANP will assess and organise same day diagnostics</a:t>
            </a:r>
            <a:endParaRPr sz="1307" b="1" i="0" u="none" strike="noStrike" cap="none">
              <a:solidFill>
                <a:srgbClr val="44546A"/>
              </a:solidFill>
            </a:endParaRPr>
          </a:p>
          <a:p>
            <a:pPr marL="326260" marR="0" lvl="1" indent="-195847" algn="l" rtl="0">
              <a:lnSpc>
                <a:spcPct val="100000"/>
              </a:lnSpc>
              <a:spcBef>
                <a:spcPts val="0"/>
              </a:spcBef>
              <a:spcAft>
                <a:spcPts val="0"/>
              </a:spcAft>
              <a:buClr>
                <a:srgbClr val="44546A"/>
              </a:buClr>
              <a:buSzPts val="1307"/>
              <a:buChar char="•"/>
            </a:pPr>
            <a:r>
              <a:rPr lang="en-IE" sz="1307" b="1" i="0" u="none" strike="noStrike" cap="none">
                <a:solidFill>
                  <a:srgbClr val="44546A"/>
                </a:solidFill>
              </a:rPr>
              <a:t>AND Consultant advice available virtually</a:t>
            </a:r>
            <a:endParaRPr/>
          </a:p>
          <a:p>
            <a:pPr marL="326260" marR="0" lvl="1" indent="-195847" algn="l" rtl="0">
              <a:lnSpc>
                <a:spcPct val="100000"/>
              </a:lnSpc>
              <a:spcBef>
                <a:spcPts val="0"/>
              </a:spcBef>
              <a:spcAft>
                <a:spcPts val="0"/>
              </a:spcAft>
              <a:buClr>
                <a:srgbClr val="44546A"/>
              </a:buClr>
              <a:buSzPts val="1307"/>
              <a:buChar char="•"/>
            </a:pPr>
            <a:r>
              <a:rPr lang="en-IE" sz="1307" b="1" i="0" u="none" strike="noStrike" cap="none">
                <a:solidFill>
                  <a:srgbClr val="44546A"/>
                </a:solidFill>
              </a:rPr>
              <a:t>Pts with severe symptoms will be seen by consultant</a:t>
            </a:r>
            <a:endParaRPr/>
          </a:p>
          <a:p>
            <a:pPr marL="326260" marR="0" lvl="1" indent="-112853" algn="l" rtl="0">
              <a:lnSpc>
                <a:spcPct val="100000"/>
              </a:lnSpc>
              <a:spcBef>
                <a:spcPts val="0"/>
              </a:spcBef>
              <a:spcAft>
                <a:spcPts val="0"/>
              </a:spcAft>
              <a:buClr>
                <a:srgbClr val="000000"/>
              </a:buClr>
              <a:buSzPts val="1307"/>
              <a:buFont typeface="Arial"/>
              <a:buNone/>
            </a:pPr>
            <a:endParaRPr sz="1307" b="1" i="0" u="none" strike="noStrike" cap="none">
              <a:solidFill>
                <a:srgbClr val="44546A"/>
              </a:solidFill>
            </a:endParaRPr>
          </a:p>
        </p:txBody>
      </p:sp>
      <p:sp>
        <p:nvSpPr>
          <p:cNvPr id="448" name="Google Shape;448;g2fb8f9b22b4_0_61"/>
          <p:cNvSpPr txBox="1"/>
          <p:nvPr/>
        </p:nvSpPr>
        <p:spPr>
          <a:xfrm>
            <a:off x="1622439" y="7864468"/>
            <a:ext cx="1342800" cy="1184400"/>
          </a:xfrm>
          <a:prstGeom prst="rect">
            <a:avLst/>
          </a:prstGeom>
          <a:noFill/>
          <a:ln>
            <a:noFill/>
          </a:ln>
        </p:spPr>
        <p:txBody>
          <a:bodyPr spcFirstLastPara="1" wrap="square" lIns="66350" tIns="33175" rIns="66350" bIns="33175" anchor="t" anchorCtr="0">
            <a:spAutoFit/>
          </a:bodyPr>
          <a:lstStyle/>
          <a:p>
            <a:pPr marL="0" marR="0" lvl="0" indent="0" algn="ctr" rtl="0">
              <a:lnSpc>
                <a:spcPct val="100000"/>
              </a:lnSpc>
              <a:spcBef>
                <a:spcPts val="0"/>
              </a:spcBef>
              <a:spcAft>
                <a:spcPts val="0"/>
              </a:spcAft>
              <a:buNone/>
            </a:pPr>
            <a:r>
              <a:rPr lang="en-IE" sz="1452" b="1" i="0" u="none" strike="noStrike" cap="none">
                <a:solidFill>
                  <a:srgbClr val="3A3838"/>
                </a:solidFill>
              </a:rPr>
              <a:t>Care Pathway from GP to Integrated urology service </a:t>
            </a:r>
            <a:endParaRPr sz="1452" b="1" i="0" u="none" strike="noStrike" cap="none">
              <a:solidFill>
                <a:srgbClr val="3A3838"/>
              </a:solidFill>
            </a:endParaRPr>
          </a:p>
        </p:txBody>
      </p:sp>
      <p:sp>
        <p:nvSpPr>
          <p:cNvPr id="449" name="Google Shape;449;g2fb8f9b22b4_0_61"/>
          <p:cNvSpPr txBox="1"/>
          <p:nvPr/>
        </p:nvSpPr>
        <p:spPr>
          <a:xfrm>
            <a:off x="1442471" y="2747367"/>
            <a:ext cx="1898100" cy="76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1452" b="1" i="0" u="none" strike="noStrike" cap="none">
                <a:solidFill>
                  <a:srgbClr val="3A3838"/>
                </a:solidFill>
              </a:rPr>
              <a:t>Patient  journey without the pathway </a:t>
            </a:r>
            <a:endParaRPr/>
          </a:p>
        </p:txBody>
      </p:sp>
      <p:pic>
        <p:nvPicPr>
          <p:cNvPr id="450" name="Google Shape;450;g2fb8f9b22b4_0_61" descr="Monitor outline"/>
          <p:cNvPicPr preferRelativeResize="0"/>
          <p:nvPr/>
        </p:nvPicPr>
        <p:blipFill rotWithShape="1">
          <a:blip r:embed="rId8">
            <a:alphaModFix/>
          </a:blip>
          <a:srcRect/>
          <a:stretch/>
        </p:blipFill>
        <p:spPr>
          <a:xfrm>
            <a:off x="8191339" y="7031487"/>
            <a:ext cx="1146533" cy="1146533"/>
          </a:xfrm>
          <a:prstGeom prst="rect">
            <a:avLst/>
          </a:prstGeom>
          <a:noFill/>
          <a:ln>
            <a:noFill/>
          </a:ln>
        </p:spPr>
      </p:pic>
      <p:sp>
        <p:nvSpPr>
          <p:cNvPr id="451" name="Google Shape;451;g2fb8f9b22b4_0_61"/>
          <p:cNvSpPr txBox="1"/>
          <p:nvPr/>
        </p:nvSpPr>
        <p:spPr>
          <a:xfrm>
            <a:off x="4270118" y="8429449"/>
            <a:ext cx="5053500" cy="281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1829" b="1" i="0" u="none" strike="noStrike" cap="none">
                <a:solidFill>
                  <a:srgbClr val="004AAD"/>
                </a:solidFill>
                <a:latin typeface="Calibri"/>
                <a:ea typeface="Calibri"/>
                <a:cs typeface="Calibri"/>
                <a:sym typeface="Calibri"/>
              </a:rPr>
              <a:t>   </a:t>
            </a:r>
            <a:endParaRPr/>
          </a:p>
        </p:txBody>
      </p:sp>
      <p:sp>
        <p:nvSpPr>
          <p:cNvPr id="452" name="Google Shape;452;g2fb8f9b22b4_0_61"/>
          <p:cNvSpPr/>
          <p:nvPr/>
        </p:nvSpPr>
        <p:spPr>
          <a:xfrm rot="-5400000">
            <a:off x="-464503" y="3654577"/>
            <a:ext cx="2637900" cy="759900"/>
          </a:xfrm>
          <a:prstGeom prst="rect">
            <a:avLst/>
          </a:prstGeom>
          <a:solidFill>
            <a:srgbClr val="006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2058" b="1" i="0" u="none" strike="noStrike" cap="none">
                <a:solidFill>
                  <a:srgbClr val="FFFFFF"/>
                </a:solidFill>
              </a:rPr>
              <a:t>Current</a:t>
            </a:r>
            <a:endParaRPr/>
          </a:p>
        </p:txBody>
      </p:sp>
      <p:sp>
        <p:nvSpPr>
          <p:cNvPr id="453" name="Google Shape;453;g2fb8f9b22b4_0_61"/>
          <p:cNvSpPr/>
          <p:nvPr/>
        </p:nvSpPr>
        <p:spPr>
          <a:xfrm rot="-5400000">
            <a:off x="-464503" y="6853678"/>
            <a:ext cx="2637900" cy="759900"/>
          </a:xfrm>
          <a:prstGeom prst="rect">
            <a:avLst/>
          </a:prstGeom>
          <a:solidFill>
            <a:srgbClr val="006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2058" b="1" i="0" u="none" strike="noStrike" cap="none">
                <a:solidFill>
                  <a:srgbClr val="FFFFFF"/>
                </a:solidFill>
              </a:rPr>
              <a:t>Integrated</a:t>
            </a:r>
            <a:endParaRPr/>
          </a:p>
        </p:txBody>
      </p:sp>
      <p:sp>
        <p:nvSpPr>
          <p:cNvPr id="454" name="Google Shape;454;g2fb8f9b22b4_0_61"/>
          <p:cNvSpPr/>
          <p:nvPr/>
        </p:nvSpPr>
        <p:spPr>
          <a:xfrm>
            <a:off x="14586000" y="5832350"/>
            <a:ext cx="3388200" cy="3373200"/>
          </a:xfrm>
          <a:prstGeom prst="roundRect">
            <a:avLst>
              <a:gd name="adj" fmla="val 16667"/>
            </a:avLst>
          </a:prstGeom>
          <a:solidFill>
            <a:srgbClr val="00B050"/>
          </a:solidFill>
          <a:ln w="12700" cap="flat" cmpd="sng">
            <a:solidFill>
              <a:srgbClr val="AEABAB"/>
            </a:solidFill>
            <a:prstDash val="solid"/>
            <a:miter lim="800000"/>
            <a:headEnd type="none" w="sm" len="sm"/>
            <a:tailEnd type="none" w="sm" len="sm"/>
          </a:ln>
        </p:spPr>
        <p:txBody>
          <a:bodyPr spcFirstLastPara="1" wrap="square" lIns="66350" tIns="33175" rIns="66350" bIns="33175" anchor="ctr" anchorCtr="0">
            <a:noAutofit/>
          </a:bodyPr>
          <a:lstStyle/>
          <a:p>
            <a:pPr marL="326260" marR="0" lvl="0" indent="-234058" algn="l" rtl="0">
              <a:lnSpc>
                <a:spcPct val="100000"/>
              </a:lnSpc>
              <a:spcBef>
                <a:spcPts val="0"/>
              </a:spcBef>
              <a:spcAft>
                <a:spcPts val="0"/>
              </a:spcAft>
              <a:buClr>
                <a:schemeClr val="lt1"/>
              </a:buClr>
              <a:buSzPts val="1452"/>
              <a:buFont typeface="Arial"/>
              <a:buNone/>
            </a:pPr>
            <a:endParaRPr sz="1452" b="1" i="0" u="none" strike="noStrike" cap="none">
              <a:solidFill>
                <a:srgbClr val="FFFFFF"/>
              </a:solidFill>
            </a:endParaRPr>
          </a:p>
          <a:p>
            <a:pPr marL="0" marR="0" lvl="0" indent="0" algn="ctr" rtl="0">
              <a:lnSpc>
                <a:spcPct val="100000"/>
              </a:lnSpc>
              <a:spcBef>
                <a:spcPts val="0"/>
              </a:spcBef>
              <a:spcAft>
                <a:spcPts val="0"/>
              </a:spcAft>
              <a:buNone/>
            </a:pPr>
            <a:r>
              <a:rPr lang="en-IE" sz="1742" b="1" i="0" u="none" strike="noStrike" cap="none">
                <a:solidFill>
                  <a:srgbClr val="FFFFFF"/>
                </a:solidFill>
              </a:rPr>
              <a:t>Benefits</a:t>
            </a:r>
            <a:endParaRPr sz="1742" b="1" i="0" u="none" strike="noStrike" cap="none">
              <a:solidFill>
                <a:srgbClr val="FFFFFF"/>
              </a:solidFill>
            </a:endParaRPr>
          </a:p>
          <a:p>
            <a:pPr marL="326260" marR="0" lvl="0" indent="-326260" algn="l" rtl="0">
              <a:lnSpc>
                <a:spcPct val="100000"/>
              </a:lnSpc>
              <a:spcBef>
                <a:spcPts val="0"/>
              </a:spcBef>
              <a:spcAft>
                <a:spcPts val="0"/>
              </a:spcAft>
              <a:buClr>
                <a:srgbClr val="FFFFFF"/>
              </a:buClr>
              <a:buSzPts val="1452"/>
              <a:buChar char="•"/>
            </a:pPr>
            <a:r>
              <a:rPr lang="en-IE" sz="1452" b="1" i="0" u="none" strike="noStrike" cap="none">
                <a:solidFill>
                  <a:srgbClr val="FFFFFF"/>
                </a:solidFill>
              </a:rPr>
              <a:t>Management closer to home with timely access</a:t>
            </a:r>
            <a:endParaRPr sz="1307" b="1" i="0" u="none" strike="noStrike" cap="none">
              <a:solidFill>
                <a:srgbClr val="FFFFFF"/>
              </a:solidFill>
            </a:endParaRPr>
          </a:p>
          <a:p>
            <a:pPr marL="326260" marR="0" lvl="0" indent="-326260" algn="l" rtl="0">
              <a:lnSpc>
                <a:spcPct val="100000"/>
              </a:lnSpc>
              <a:spcBef>
                <a:spcPts val="0"/>
              </a:spcBef>
              <a:spcAft>
                <a:spcPts val="0"/>
              </a:spcAft>
              <a:buClr>
                <a:srgbClr val="FFFFFF"/>
              </a:buClr>
              <a:buSzPts val="1452"/>
              <a:buChar char="•"/>
            </a:pPr>
            <a:r>
              <a:rPr lang="en-IE" sz="1452" b="1" i="0" u="none" strike="noStrike" cap="none">
                <a:solidFill>
                  <a:srgbClr val="FFFFFF"/>
                </a:solidFill>
              </a:rPr>
              <a:t>GPs are supported and enabled to manage patients with mild and moderate symptoms</a:t>
            </a:r>
            <a:endParaRPr/>
          </a:p>
          <a:p>
            <a:pPr marL="326260" marR="0" lvl="0" indent="-326260" algn="l" rtl="0">
              <a:lnSpc>
                <a:spcPct val="100000"/>
              </a:lnSpc>
              <a:spcBef>
                <a:spcPts val="0"/>
              </a:spcBef>
              <a:spcAft>
                <a:spcPts val="0"/>
              </a:spcAft>
              <a:buClr>
                <a:srgbClr val="FFFFFF"/>
              </a:buClr>
              <a:buSzPts val="1452"/>
              <a:buChar char="•"/>
            </a:pPr>
            <a:r>
              <a:rPr lang="en-IE" sz="1452" b="1" i="0" u="none" strike="noStrike" cap="none">
                <a:solidFill>
                  <a:srgbClr val="FFFFFF"/>
                </a:solidFill>
              </a:rPr>
              <a:t>Significant improvements to quality of life</a:t>
            </a:r>
            <a:endParaRPr/>
          </a:p>
          <a:p>
            <a:pPr marL="326260" marR="0" lvl="0" indent="-326260" algn="l" rtl="0">
              <a:lnSpc>
                <a:spcPct val="100000"/>
              </a:lnSpc>
              <a:spcBef>
                <a:spcPts val="0"/>
              </a:spcBef>
              <a:spcAft>
                <a:spcPts val="0"/>
              </a:spcAft>
              <a:buClr>
                <a:srgbClr val="FFFFFF"/>
              </a:buClr>
              <a:buSzPts val="1307"/>
              <a:buChar char="•"/>
            </a:pPr>
            <a:r>
              <a:rPr lang="en-IE" sz="1307" b="1" i="0" u="none" strike="noStrike" cap="none">
                <a:solidFill>
                  <a:srgbClr val="FFFFFF"/>
                </a:solidFill>
              </a:rPr>
              <a:t>Evidence provided in Urology Model of care evidence shows a reduction of 17-20% of outpatient visits where LUTs pathway has been implemented </a:t>
            </a:r>
            <a:endParaRPr/>
          </a:p>
          <a:p>
            <a:pPr marL="326260" marR="0" lvl="0" indent="-243265" algn="l" rtl="0">
              <a:lnSpc>
                <a:spcPct val="100000"/>
              </a:lnSpc>
              <a:spcBef>
                <a:spcPts val="0"/>
              </a:spcBef>
              <a:spcAft>
                <a:spcPts val="0"/>
              </a:spcAft>
              <a:buClr>
                <a:schemeClr val="lt1"/>
              </a:buClr>
              <a:buSzPts val="1307"/>
              <a:buFont typeface="Arial"/>
              <a:buNone/>
            </a:pPr>
            <a:endParaRPr sz="1307" i="0" u="none" strike="noStrike" cap="none">
              <a:solidFill>
                <a:srgbClr val="FFFFFF"/>
              </a:solidFill>
            </a:endParaRPr>
          </a:p>
          <a:p>
            <a:pPr marL="326260" marR="0" lvl="0" indent="-234058" algn="l" rtl="0">
              <a:lnSpc>
                <a:spcPct val="100000"/>
              </a:lnSpc>
              <a:spcBef>
                <a:spcPts val="0"/>
              </a:spcBef>
              <a:spcAft>
                <a:spcPts val="0"/>
              </a:spcAft>
              <a:buClr>
                <a:schemeClr val="lt1"/>
              </a:buClr>
              <a:buSzPts val="1452"/>
              <a:buFont typeface="Arial"/>
              <a:buNone/>
            </a:pPr>
            <a:endParaRPr sz="1452" i="0" u="none" strike="noStrike" cap="none">
              <a:solidFill>
                <a:srgbClr val="FFFFFF"/>
              </a:solidFill>
            </a:endParaRPr>
          </a:p>
        </p:txBody>
      </p:sp>
      <p:sp>
        <p:nvSpPr>
          <p:cNvPr id="455" name="Google Shape;455;g2fb8f9b22b4_0_61"/>
          <p:cNvSpPr/>
          <p:nvPr/>
        </p:nvSpPr>
        <p:spPr>
          <a:xfrm>
            <a:off x="14516582" y="2525272"/>
            <a:ext cx="3462300" cy="2873700"/>
          </a:xfrm>
          <a:prstGeom prst="roundRect">
            <a:avLst>
              <a:gd name="adj" fmla="val 16667"/>
            </a:avLst>
          </a:prstGeom>
          <a:solidFill>
            <a:srgbClr val="002060"/>
          </a:solidFill>
          <a:ln w="12700" cap="flat" cmpd="sng">
            <a:solidFill>
              <a:srgbClr val="ACB8CA"/>
            </a:solidFill>
            <a:prstDash val="solid"/>
            <a:miter lim="800000"/>
            <a:headEnd type="none" w="sm" len="sm"/>
            <a:tailEnd type="none" w="sm" len="sm"/>
          </a:ln>
        </p:spPr>
        <p:txBody>
          <a:bodyPr spcFirstLastPara="1" wrap="square" lIns="66350" tIns="33175" rIns="66350" bIns="33175" anchor="ctr" anchorCtr="0">
            <a:noAutofit/>
          </a:bodyPr>
          <a:lstStyle/>
          <a:p>
            <a:pPr marL="0" marR="0" lvl="0" indent="0" algn="ctr" rtl="0">
              <a:lnSpc>
                <a:spcPct val="100000"/>
              </a:lnSpc>
              <a:spcBef>
                <a:spcPts val="0"/>
              </a:spcBef>
              <a:spcAft>
                <a:spcPts val="0"/>
              </a:spcAft>
              <a:buNone/>
            </a:pPr>
            <a:r>
              <a:rPr lang="en-IE" sz="1742" b="1" i="0" u="none" strike="noStrike" cap="none">
                <a:solidFill>
                  <a:srgbClr val="FFFFFF"/>
                </a:solidFill>
              </a:rPr>
              <a:t>Challenges</a:t>
            </a:r>
            <a:endParaRPr/>
          </a:p>
          <a:p>
            <a:pPr marL="124421" marR="0" lvl="0" indent="-124421" algn="l" rtl="0">
              <a:lnSpc>
                <a:spcPct val="100000"/>
              </a:lnSpc>
              <a:spcBef>
                <a:spcPts val="0"/>
              </a:spcBef>
              <a:spcAft>
                <a:spcPts val="0"/>
              </a:spcAft>
              <a:buClr>
                <a:srgbClr val="FFFFFF"/>
              </a:buClr>
              <a:buSzPts val="1452"/>
              <a:buChar char="•"/>
            </a:pPr>
            <a:r>
              <a:rPr lang="en-IE" sz="1452" b="1" i="0" u="none" strike="noStrike" cap="none">
                <a:solidFill>
                  <a:srgbClr val="FFFFFF"/>
                </a:solidFill>
              </a:rPr>
              <a:t>Significant wait times due to low priority of many LUTS referrals </a:t>
            </a:r>
            <a:endParaRPr/>
          </a:p>
          <a:p>
            <a:pPr marL="124421" marR="0" lvl="0" indent="-124421" algn="l" rtl="0">
              <a:lnSpc>
                <a:spcPct val="100000"/>
              </a:lnSpc>
              <a:spcBef>
                <a:spcPts val="0"/>
              </a:spcBef>
              <a:spcAft>
                <a:spcPts val="0"/>
              </a:spcAft>
              <a:buClr>
                <a:srgbClr val="FFFFFF"/>
              </a:buClr>
              <a:buSzPts val="1452"/>
              <a:buChar char="•"/>
            </a:pPr>
            <a:r>
              <a:rPr lang="en-IE" sz="1452" b="1" i="0" u="none" strike="noStrike" cap="none">
                <a:solidFill>
                  <a:srgbClr val="FFFFFF"/>
                </a:solidFill>
              </a:rPr>
              <a:t>Delayed treatment due to absence of streaming of referrals</a:t>
            </a:r>
            <a:endParaRPr/>
          </a:p>
          <a:p>
            <a:pPr marL="124421" marR="0" lvl="0" indent="-124421" algn="l" rtl="0">
              <a:lnSpc>
                <a:spcPct val="100000"/>
              </a:lnSpc>
              <a:spcBef>
                <a:spcPts val="0"/>
              </a:spcBef>
              <a:spcAft>
                <a:spcPts val="0"/>
              </a:spcAft>
              <a:buClr>
                <a:srgbClr val="FFFFFF"/>
              </a:buClr>
              <a:buSzPts val="1452"/>
              <a:buChar char="•"/>
            </a:pPr>
            <a:r>
              <a:rPr lang="en-IE" sz="1452" b="1" i="0" u="none" strike="noStrike" cap="none">
                <a:solidFill>
                  <a:srgbClr val="FFFFFF"/>
                </a:solidFill>
              </a:rPr>
              <a:t>Significant impact on patients' quality of life, with significant discomfort and often withdrawal from social activities</a:t>
            </a:r>
            <a:endParaRPr sz="1452" b="1" i="0" u="none" strike="noStrike" cap="none">
              <a:solidFill>
                <a:srgbClr val="FFFFFF"/>
              </a:solidFill>
            </a:endParaRPr>
          </a:p>
          <a:p>
            <a:pPr marL="0" marR="0" lvl="0" indent="0" algn="ctr" rtl="0">
              <a:lnSpc>
                <a:spcPct val="100000"/>
              </a:lnSpc>
              <a:spcBef>
                <a:spcPts val="0"/>
              </a:spcBef>
              <a:spcAft>
                <a:spcPts val="0"/>
              </a:spcAft>
              <a:buNone/>
            </a:pPr>
            <a:endParaRPr sz="762" i="0" u="none" strike="noStrike" cap="none">
              <a:solidFill>
                <a:srgbClr val="000000"/>
              </a:solidFill>
            </a:endParaRPr>
          </a:p>
        </p:txBody>
      </p:sp>
      <p:sp>
        <p:nvSpPr>
          <p:cNvPr id="456" name="Google Shape;456;g2fb8f9b22b4_0_61"/>
          <p:cNvSpPr txBox="1">
            <a:spLocks noGrp="1"/>
          </p:cNvSpPr>
          <p:nvPr>
            <p:ph type="title" idx="4294967295"/>
          </p:nvPr>
        </p:nvSpPr>
        <p:spPr>
          <a:xfrm>
            <a:off x="0" y="1751830"/>
            <a:ext cx="18288000" cy="513600"/>
          </a:xfrm>
          <a:prstGeom prst="rect">
            <a:avLst/>
          </a:prstGeom>
          <a:solidFill>
            <a:srgbClr val="006857"/>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IE" sz="2721" b="1">
                <a:solidFill>
                  <a:schemeClr val="lt1"/>
                </a:solidFill>
                <a:latin typeface="Arial"/>
                <a:ea typeface="Arial"/>
                <a:cs typeface="Arial"/>
                <a:sym typeface="Arial"/>
              </a:rPr>
              <a:t>      </a:t>
            </a:r>
            <a:r>
              <a:rPr lang="en-IE" sz="3084" b="1">
                <a:solidFill>
                  <a:schemeClr val="lt1"/>
                </a:solidFill>
                <a:latin typeface="Arial"/>
                <a:ea typeface="Arial"/>
                <a:cs typeface="Arial"/>
                <a:sym typeface="Arial"/>
              </a:rPr>
              <a:t>Access to the LUTS Care Pathway</a:t>
            </a:r>
            <a:endParaRPr>
              <a:latin typeface="Arial"/>
              <a:ea typeface="Arial"/>
              <a:cs typeface="Arial"/>
              <a:sym typeface="Arial"/>
            </a:endParaRPr>
          </a:p>
        </p:txBody>
      </p:sp>
      <p:pic>
        <p:nvPicPr>
          <p:cNvPr id="457" name="Google Shape;457;g2fb8f9b22b4_0_61"/>
          <p:cNvPicPr preferRelativeResize="0"/>
          <p:nvPr/>
        </p:nvPicPr>
        <p:blipFill rotWithShape="1">
          <a:blip r:embed="rId3">
            <a:alphaModFix/>
          </a:blip>
          <a:srcRect/>
          <a:stretch/>
        </p:blipFill>
        <p:spPr>
          <a:xfrm>
            <a:off x="11743225" y="6888706"/>
            <a:ext cx="356060" cy="737948"/>
          </a:xfrm>
          <a:prstGeom prst="rect">
            <a:avLst/>
          </a:prstGeom>
          <a:noFill/>
          <a:ln>
            <a:noFill/>
          </a:ln>
        </p:spPr>
      </p:pic>
      <p:pic>
        <p:nvPicPr>
          <p:cNvPr id="458" name="Google Shape;458;g2fb8f9b22b4_0_61"/>
          <p:cNvPicPr preferRelativeResize="0"/>
          <p:nvPr/>
        </p:nvPicPr>
        <p:blipFill rotWithShape="1">
          <a:blip r:embed="rId7">
            <a:alphaModFix/>
          </a:blip>
          <a:srcRect/>
          <a:stretch/>
        </p:blipFill>
        <p:spPr>
          <a:xfrm>
            <a:off x="10965770" y="3361409"/>
            <a:ext cx="1231526" cy="1038537"/>
          </a:xfrm>
          <a:prstGeom prst="rect">
            <a:avLst/>
          </a:prstGeom>
          <a:noFill/>
          <a:ln>
            <a:noFill/>
          </a:ln>
        </p:spPr>
      </p:pic>
      <p:sp>
        <p:nvSpPr>
          <p:cNvPr id="459" name="Google Shape;459;g2fb8f9b22b4_0_61"/>
          <p:cNvSpPr txBox="1"/>
          <p:nvPr/>
        </p:nvSpPr>
        <p:spPr>
          <a:xfrm>
            <a:off x="10993193" y="3385345"/>
            <a:ext cx="1337100" cy="89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307" i="0" u="none" strike="noStrike" cap="none">
                <a:solidFill>
                  <a:srgbClr val="000000"/>
                </a:solidFill>
              </a:rPr>
              <a:t>Urology OP</a:t>
            </a:r>
            <a:endParaRPr/>
          </a:p>
          <a:p>
            <a:pPr marL="0" marR="0" lvl="0" indent="0" algn="l" rtl="0">
              <a:lnSpc>
                <a:spcPct val="100000"/>
              </a:lnSpc>
              <a:spcBef>
                <a:spcPts val="0"/>
              </a:spcBef>
              <a:spcAft>
                <a:spcPts val="0"/>
              </a:spcAft>
              <a:buNone/>
            </a:pPr>
            <a:r>
              <a:rPr lang="en-IE" sz="1307" i="0" u="none" strike="noStrike" cap="none">
                <a:solidFill>
                  <a:srgbClr val="000000"/>
                </a:solidFill>
              </a:rPr>
              <a:t>Appointment with Consultant Urologist</a:t>
            </a:r>
            <a:endParaRPr/>
          </a:p>
        </p:txBody>
      </p:sp>
      <p:sp>
        <p:nvSpPr>
          <p:cNvPr id="460" name="Google Shape;460;g2fb8f9b22b4_0_61"/>
          <p:cNvSpPr txBox="1"/>
          <p:nvPr/>
        </p:nvSpPr>
        <p:spPr>
          <a:xfrm>
            <a:off x="13031252" y="6804013"/>
            <a:ext cx="1183800" cy="1098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307" i="0" u="none" strike="noStrike" cap="none">
                <a:solidFill>
                  <a:srgbClr val="000000"/>
                </a:solidFill>
              </a:rPr>
              <a:t>Urology OP</a:t>
            </a:r>
            <a:endParaRPr/>
          </a:p>
          <a:p>
            <a:pPr marL="0" marR="0" lvl="0" indent="0" algn="l" rtl="0">
              <a:lnSpc>
                <a:spcPct val="100000"/>
              </a:lnSpc>
              <a:spcBef>
                <a:spcPts val="0"/>
              </a:spcBef>
              <a:spcAft>
                <a:spcPts val="0"/>
              </a:spcAft>
              <a:buNone/>
            </a:pPr>
            <a:r>
              <a:rPr lang="en-IE" sz="1307" i="0" u="none" strike="noStrike" cap="none">
                <a:solidFill>
                  <a:srgbClr val="000000"/>
                </a:solidFill>
              </a:rPr>
              <a:t>Appointment with consultant urologist</a:t>
            </a:r>
            <a:endParaRPr/>
          </a:p>
        </p:txBody>
      </p:sp>
      <p:sp>
        <p:nvSpPr>
          <p:cNvPr id="461" name="Google Shape;461;g2fb8f9b22b4_0_61"/>
          <p:cNvSpPr/>
          <p:nvPr/>
        </p:nvSpPr>
        <p:spPr>
          <a:xfrm>
            <a:off x="4420363" y="3490779"/>
            <a:ext cx="6412500" cy="707700"/>
          </a:xfrm>
          <a:prstGeom prst="rightArrow">
            <a:avLst>
              <a:gd name="adj1" fmla="val 50000"/>
              <a:gd name="adj2" fmla="val 50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pic>
        <p:nvPicPr>
          <p:cNvPr id="462" name="Google Shape;462;g2fb8f9b22b4_0_61" descr="School boy outline"/>
          <p:cNvPicPr preferRelativeResize="0"/>
          <p:nvPr/>
        </p:nvPicPr>
        <p:blipFill rotWithShape="1">
          <a:blip r:embed="rId9">
            <a:alphaModFix/>
          </a:blip>
          <a:srcRect/>
          <a:stretch/>
        </p:blipFill>
        <p:spPr>
          <a:xfrm>
            <a:off x="1350688" y="4974922"/>
            <a:ext cx="1092737" cy="1092737"/>
          </a:xfrm>
          <a:prstGeom prst="rect">
            <a:avLst/>
          </a:prstGeom>
          <a:noFill/>
          <a:ln>
            <a:noFill/>
          </a:ln>
        </p:spPr>
      </p:pic>
      <p:sp>
        <p:nvSpPr>
          <p:cNvPr id="463" name="Google Shape;463;g2fb8f9b22b4_0_61"/>
          <p:cNvSpPr/>
          <p:nvPr/>
        </p:nvSpPr>
        <p:spPr>
          <a:xfrm>
            <a:off x="4189258" y="7972352"/>
            <a:ext cx="9543300" cy="798900"/>
          </a:xfrm>
          <a:prstGeom prst="bentUpArrow">
            <a:avLst>
              <a:gd name="adj1" fmla="val 25000"/>
              <a:gd name="adj2" fmla="val 25000"/>
              <a:gd name="adj3" fmla="val 25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E" sz="1507" i="0" u="none" strike="noStrike" cap="none">
                <a:solidFill>
                  <a:srgbClr val="FFFFFF"/>
                </a:solidFill>
              </a:rPr>
              <a:t>Severe</a:t>
            </a:r>
            <a:endParaRPr sz="1600"/>
          </a:p>
        </p:txBody>
      </p:sp>
      <p:pic>
        <p:nvPicPr>
          <p:cNvPr id="464" name="Google Shape;464;g2fb8f9b22b4_0_61"/>
          <p:cNvPicPr preferRelativeResize="0"/>
          <p:nvPr/>
        </p:nvPicPr>
        <p:blipFill rotWithShape="1">
          <a:blip r:embed="rId7">
            <a:alphaModFix/>
          </a:blip>
          <a:srcRect/>
          <a:stretch/>
        </p:blipFill>
        <p:spPr>
          <a:xfrm>
            <a:off x="3236495" y="3361520"/>
            <a:ext cx="1050899" cy="1038537"/>
          </a:xfrm>
          <a:prstGeom prst="rect">
            <a:avLst/>
          </a:prstGeom>
          <a:noFill/>
          <a:ln>
            <a:noFill/>
          </a:ln>
        </p:spPr>
      </p:pic>
      <p:sp>
        <p:nvSpPr>
          <p:cNvPr id="465" name="Google Shape;465;g2fb8f9b22b4_0_61"/>
          <p:cNvSpPr/>
          <p:nvPr/>
        </p:nvSpPr>
        <p:spPr>
          <a:xfrm rot="10800000" flipH="1">
            <a:off x="12124941" y="5832347"/>
            <a:ext cx="1607700" cy="823200"/>
          </a:xfrm>
          <a:prstGeom prst="bentUpArrow">
            <a:avLst>
              <a:gd name="adj1" fmla="val 25000"/>
              <a:gd name="adj2" fmla="val 22213"/>
              <a:gd name="adj3" fmla="val 23885"/>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sp>
        <p:nvSpPr>
          <p:cNvPr id="466" name="Google Shape;466;g2fb8f9b22b4_0_61"/>
          <p:cNvSpPr txBox="1"/>
          <p:nvPr/>
        </p:nvSpPr>
        <p:spPr>
          <a:xfrm>
            <a:off x="12173514" y="5799628"/>
            <a:ext cx="810300" cy="268200"/>
          </a:xfrm>
          <a:prstGeom prst="rect">
            <a:avLst/>
          </a:prstGeom>
          <a:noFill/>
          <a:ln>
            <a:noFill/>
          </a:ln>
        </p:spPr>
        <p:txBody>
          <a:bodyPr spcFirstLastPara="1" wrap="square" lIns="66350" tIns="33175" rIns="66350" bIns="33175" anchor="t" anchorCtr="0">
            <a:spAutoFit/>
          </a:bodyPr>
          <a:lstStyle/>
          <a:p>
            <a:pPr marL="0" marR="0" lvl="0" indent="0" algn="l" rtl="0">
              <a:lnSpc>
                <a:spcPct val="100000"/>
              </a:lnSpc>
              <a:spcBef>
                <a:spcPts val="0"/>
              </a:spcBef>
              <a:spcAft>
                <a:spcPts val="0"/>
              </a:spcAft>
              <a:buNone/>
            </a:pPr>
            <a:r>
              <a:rPr lang="en-IE" sz="1307" b="0" i="0" u="none" strike="noStrike" cap="none">
                <a:solidFill>
                  <a:srgbClr val="FFFFFF"/>
                </a:solidFill>
                <a:latin typeface="Calibri"/>
                <a:ea typeface="Calibri"/>
                <a:cs typeface="Calibri"/>
                <a:sym typeface="Calibri"/>
              </a:rPr>
              <a:t>Severe</a:t>
            </a:r>
            <a:endParaRPr sz="1307" b="0" i="0" u="none" strike="noStrike" cap="none">
              <a:solidFill>
                <a:srgbClr val="FFFFFF"/>
              </a:solidFill>
              <a:latin typeface="Calibri"/>
              <a:ea typeface="Calibri"/>
              <a:cs typeface="Calibri"/>
              <a:sym typeface="Calibri"/>
            </a:endParaRPr>
          </a:p>
        </p:txBody>
      </p:sp>
      <p:pic>
        <p:nvPicPr>
          <p:cNvPr id="467" name="Google Shape;467;g2fb8f9b22b4_0_61"/>
          <p:cNvPicPr preferRelativeResize="0"/>
          <p:nvPr/>
        </p:nvPicPr>
        <p:blipFill rotWithShape="1">
          <a:blip r:embed="rId10">
            <a:alphaModFix/>
          </a:blip>
          <a:srcRect/>
          <a:stretch/>
        </p:blipFill>
        <p:spPr>
          <a:xfrm>
            <a:off x="3591362" y="3771814"/>
            <a:ext cx="341165" cy="447428"/>
          </a:xfrm>
          <a:prstGeom prst="rect">
            <a:avLst/>
          </a:prstGeom>
          <a:noFill/>
          <a:ln>
            <a:noFill/>
          </a:ln>
        </p:spPr>
      </p:pic>
      <p:sp>
        <p:nvSpPr>
          <p:cNvPr id="468" name="Google Shape;468;g2fb8f9b22b4_0_61"/>
          <p:cNvSpPr txBox="1"/>
          <p:nvPr/>
        </p:nvSpPr>
        <p:spPr>
          <a:xfrm>
            <a:off x="3146182" y="3442214"/>
            <a:ext cx="1231500" cy="223500"/>
          </a:xfrm>
          <a:prstGeom prst="rect">
            <a:avLst/>
          </a:prstGeom>
          <a:noFill/>
          <a:ln>
            <a:noFill/>
          </a:ln>
        </p:spPr>
        <p:txBody>
          <a:bodyPr spcFirstLastPara="1" wrap="square" lIns="0" tIns="0" rIns="0" bIns="0" anchor="t" anchorCtr="0">
            <a:spAutoFit/>
          </a:bodyPr>
          <a:lstStyle/>
          <a:p>
            <a:pPr marL="0" marR="0" lvl="0" indent="0" algn="ctr" rtl="0">
              <a:lnSpc>
                <a:spcPct val="138980"/>
              </a:lnSpc>
              <a:spcBef>
                <a:spcPts val="0"/>
              </a:spcBef>
              <a:spcAft>
                <a:spcPts val="0"/>
              </a:spcAft>
              <a:buNone/>
            </a:pPr>
            <a:r>
              <a:rPr lang="en-IE" sz="1452" b="1" i="0" u="none" strike="noStrike" cap="none">
                <a:solidFill>
                  <a:srgbClr val="44546A"/>
                </a:solidFill>
                <a:latin typeface="Calibri"/>
                <a:ea typeface="Calibri"/>
                <a:cs typeface="Calibri"/>
                <a:sym typeface="Calibri"/>
              </a:rPr>
              <a:t>GP  </a:t>
            </a:r>
            <a:endParaRPr/>
          </a:p>
        </p:txBody>
      </p:sp>
      <p:pic>
        <p:nvPicPr>
          <p:cNvPr id="469" name="Google Shape;469;g2fb8f9b22b4_0_61"/>
          <p:cNvPicPr preferRelativeResize="0"/>
          <p:nvPr/>
        </p:nvPicPr>
        <p:blipFill rotWithShape="1">
          <a:blip r:embed="rId7">
            <a:alphaModFix/>
          </a:blip>
          <a:srcRect/>
          <a:stretch/>
        </p:blipFill>
        <p:spPr>
          <a:xfrm>
            <a:off x="3138359" y="6868586"/>
            <a:ext cx="1050899" cy="1038537"/>
          </a:xfrm>
          <a:prstGeom prst="rect">
            <a:avLst/>
          </a:prstGeom>
          <a:noFill/>
          <a:ln>
            <a:noFill/>
          </a:ln>
        </p:spPr>
      </p:pic>
      <p:pic>
        <p:nvPicPr>
          <p:cNvPr id="470" name="Google Shape;470;g2fb8f9b22b4_0_61"/>
          <p:cNvPicPr preferRelativeResize="0"/>
          <p:nvPr/>
        </p:nvPicPr>
        <p:blipFill rotWithShape="1">
          <a:blip r:embed="rId10">
            <a:alphaModFix/>
          </a:blip>
          <a:srcRect/>
          <a:stretch/>
        </p:blipFill>
        <p:spPr>
          <a:xfrm>
            <a:off x="3489134" y="7202506"/>
            <a:ext cx="341165" cy="447428"/>
          </a:xfrm>
          <a:prstGeom prst="rect">
            <a:avLst/>
          </a:prstGeom>
          <a:noFill/>
          <a:ln>
            <a:noFill/>
          </a:ln>
        </p:spPr>
      </p:pic>
      <p:sp>
        <p:nvSpPr>
          <p:cNvPr id="471" name="Google Shape;471;g2fb8f9b22b4_0_61"/>
          <p:cNvSpPr txBox="1"/>
          <p:nvPr/>
        </p:nvSpPr>
        <p:spPr>
          <a:xfrm>
            <a:off x="3060053" y="6886934"/>
            <a:ext cx="1231500" cy="223500"/>
          </a:xfrm>
          <a:prstGeom prst="rect">
            <a:avLst/>
          </a:prstGeom>
          <a:noFill/>
          <a:ln>
            <a:noFill/>
          </a:ln>
        </p:spPr>
        <p:txBody>
          <a:bodyPr spcFirstLastPara="1" wrap="square" lIns="0" tIns="0" rIns="0" bIns="0" anchor="t" anchorCtr="0">
            <a:spAutoFit/>
          </a:bodyPr>
          <a:lstStyle/>
          <a:p>
            <a:pPr marL="0" marR="0" lvl="0" indent="0" algn="ctr" rtl="0">
              <a:lnSpc>
                <a:spcPct val="138980"/>
              </a:lnSpc>
              <a:spcBef>
                <a:spcPts val="0"/>
              </a:spcBef>
              <a:spcAft>
                <a:spcPts val="0"/>
              </a:spcAft>
              <a:buNone/>
            </a:pPr>
            <a:r>
              <a:rPr lang="en-IE" sz="1452" b="1" i="0" u="none" strike="noStrike" cap="none">
                <a:solidFill>
                  <a:srgbClr val="44546A"/>
                </a:solidFill>
                <a:latin typeface="Calibri"/>
                <a:ea typeface="Calibri"/>
                <a:cs typeface="Calibri"/>
                <a:sym typeface="Calibri"/>
              </a:rPr>
              <a:t>GP </a:t>
            </a:r>
            <a:endParaRPr/>
          </a:p>
        </p:txBody>
      </p:sp>
      <p:sp>
        <p:nvSpPr>
          <p:cNvPr id="472" name="Google Shape;472;g2fb8f9b22b4_0_61"/>
          <p:cNvSpPr/>
          <p:nvPr/>
        </p:nvSpPr>
        <p:spPr>
          <a:xfrm>
            <a:off x="5222948" y="6269312"/>
            <a:ext cx="1684200" cy="1823400"/>
          </a:xfrm>
          <a:prstGeom prst="rect">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1307" i="0" u="none" strike="noStrike" cap="none">
                <a:solidFill>
                  <a:srgbClr val="FFFFFF"/>
                </a:solidFill>
              </a:rPr>
              <a:t>Moderate patients who do not respond to GP led </a:t>
            </a:r>
            <a:endParaRPr/>
          </a:p>
          <a:p>
            <a:pPr marL="0" marR="0" lvl="0" indent="0" algn="ctr" rtl="0">
              <a:lnSpc>
                <a:spcPct val="100000"/>
              </a:lnSpc>
              <a:spcBef>
                <a:spcPts val="0"/>
              </a:spcBef>
              <a:spcAft>
                <a:spcPts val="0"/>
              </a:spcAft>
              <a:buNone/>
            </a:pPr>
            <a:r>
              <a:rPr lang="en-IE" sz="1307" i="0" u="none" strike="noStrike" cap="none">
                <a:solidFill>
                  <a:srgbClr val="FFFFFF"/>
                </a:solidFill>
              </a:rPr>
              <a:t>conservative </a:t>
            </a:r>
            <a:endParaRPr/>
          </a:p>
          <a:p>
            <a:pPr marL="0" marR="0" lvl="0" indent="0" algn="ctr" rtl="0">
              <a:lnSpc>
                <a:spcPct val="100000"/>
              </a:lnSpc>
              <a:spcBef>
                <a:spcPts val="0"/>
              </a:spcBef>
              <a:spcAft>
                <a:spcPts val="0"/>
              </a:spcAft>
              <a:buNone/>
            </a:pPr>
            <a:r>
              <a:rPr lang="en-IE" sz="1307" i="0" u="none" strike="noStrike" cap="none">
                <a:solidFill>
                  <a:srgbClr val="FFFFFF"/>
                </a:solidFill>
              </a:rPr>
              <a:t>management</a:t>
            </a:r>
            <a:endParaRPr/>
          </a:p>
          <a:p>
            <a:pPr marL="0" marR="0" lvl="0" indent="0" algn="ctr" rtl="0">
              <a:lnSpc>
                <a:spcPct val="100000"/>
              </a:lnSpc>
              <a:spcBef>
                <a:spcPts val="0"/>
              </a:spcBef>
              <a:spcAft>
                <a:spcPts val="0"/>
              </a:spcAft>
              <a:buNone/>
            </a:pPr>
            <a:r>
              <a:rPr lang="en-IE" sz="1307" i="0" u="none" strike="noStrike" cap="none">
                <a:solidFill>
                  <a:srgbClr val="FFFFFF"/>
                </a:solidFill>
              </a:rPr>
              <a:t>(6 week wait time)</a:t>
            </a:r>
            <a:endParaRPr sz="1307" i="0" u="none" strike="noStrike" cap="none">
              <a:solidFill>
                <a:srgbClr val="FFFFFF"/>
              </a:solidFill>
            </a:endParaRPr>
          </a:p>
        </p:txBody>
      </p:sp>
      <p:sp>
        <p:nvSpPr>
          <p:cNvPr id="473" name="Google Shape;473;g2fb8f9b22b4_0_61"/>
          <p:cNvSpPr txBox="1"/>
          <p:nvPr/>
        </p:nvSpPr>
        <p:spPr>
          <a:xfrm>
            <a:off x="7005350" y="9063050"/>
            <a:ext cx="3655200" cy="331200"/>
          </a:xfrm>
          <a:prstGeom prst="rect">
            <a:avLst/>
          </a:prstGeom>
          <a:solidFill>
            <a:srgbClr val="FFD9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1552" b="1" i="1" u="none" strike="noStrike" cap="none">
                <a:solidFill>
                  <a:srgbClr val="000000"/>
                </a:solidFill>
              </a:rPr>
              <a:t>&gt; 28 days commencement of care</a:t>
            </a:r>
            <a:endParaRPr sz="1500"/>
          </a:p>
        </p:txBody>
      </p:sp>
      <p:pic>
        <p:nvPicPr>
          <p:cNvPr id="474" name="Google Shape;474;g2fb8f9b22b4_0_61"/>
          <p:cNvPicPr preferRelativeResize="0"/>
          <p:nvPr/>
        </p:nvPicPr>
        <p:blipFill rotWithShape="1">
          <a:blip r:embed="rId3">
            <a:alphaModFix/>
          </a:blip>
          <a:srcRect/>
          <a:stretch/>
        </p:blipFill>
        <p:spPr>
          <a:xfrm>
            <a:off x="11853823" y="6999306"/>
            <a:ext cx="356060" cy="737948"/>
          </a:xfrm>
          <a:prstGeom prst="rect">
            <a:avLst/>
          </a:prstGeom>
          <a:noFill/>
          <a:ln>
            <a:noFill/>
          </a:ln>
        </p:spPr>
      </p:pic>
      <p:pic>
        <p:nvPicPr>
          <p:cNvPr id="475" name="Google Shape;475;g2fb8f9b22b4_0_61"/>
          <p:cNvPicPr preferRelativeResize="0"/>
          <p:nvPr/>
        </p:nvPicPr>
        <p:blipFill rotWithShape="1">
          <a:blip r:embed="rId11">
            <a:alphaModFix/>
          </a:blip>
          <a:srcRect/>
          <a:stretch/>
        </p:blipFill>
        <p:spPr>
          <a:xfrm>
            <a:off x="13785033" y="7565505"/>
            <a:ext cx="842886" cy="583544"/>
          </a:xfrm>
          <a:prstGeom prst="rect">
            <a:avLst/>
          </a:prstGeom>
          <a:noFill/>
          <a:ln>
            <a:noFill/>
          </a:ln>
        </p:spPr>
      </p:pic>
      <p:pic>
        <p:nvPicPr>
          <p:cNvPr id="476" name="Google Shape;476;g2fb8f9b22b4_0_61"/>
          <p:cNvPicPr preferRelativeResize="0"/>
          <p:nvPr/>
        </p:nvPicPr>
        <p:blipFill rotWithShape="1">
          <a:blip r:embed="rId11">
            <a:alphaModFix/>
          </a:blip>
          <a:srcRect/>
          <a:stretch/>
        </p:blipFill>
        <p:spPr>
          <a:xfrm>
            <a:off x="11921254" y="3972265"/>
            <a:ext cx="1029860" cy="712989"/>
          </a:xfrm>
          <a:prstGeom prst="rect">
            <a:avLst/>
          </a:prstGeom>
          <a:noFill/>
          <a:ln>
            <a:noFill/>
          </a:ln>
        </p:spPr>
      </p:pic>
      <p:sp>
        <p:nvSpPr>
          <p:cNvPr id="477" name="Google Shape;477;g2fb8f9b22b4_0_61"/>
          <p:cNvSpPr/>
          <p:nvPr/>
        </p:nvSpPr>
        <p:spPr>
          <a:xfrm>
            <a:off x="4345387" y="7030529"/>
            <a:ext cx="828000" cy="695400"/>
          </a:xfrm>
          <a:prstGeom prst="rightArrow">
            <a:avLst>
              <a:gd name="adj1" fmla="val 50000"/>
              <a:gd name="adj2" fmla="val 50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sp>
        <p:nvSpPr>
          <p:cNvPr id="478" name="Google Shape;478;g2fb8f9b22b4_0_61"/>
          <p:cNvSpPr txBox="1"/>
          <p:nvPr/>
        </p:nvSpPr>
        <p:spPr>
          <a:xfrm>
            <a:off x="6907205" y="2895667"/>
            <a:ext cx="3333300" cy="331200"/>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1552" b="1" i="0" u="none" strike="noStrike" cap="none">
                <a:solidFill>
                  <a:srgbClr val="000000"/>
                </a:solidFill>
              </a:rPr>
              <a:t>Current max wait time of XX</a:t>
            </a:r>
            <a:endParaRPr sz="1500"/>
          </a:p>
        </p:txBody>
      </p:sp>
      <p:sp>
        <p:nvSpPr>
          <p:cNvPr id="479" name="Google Shape;479;g2fb8f9b22b4_0_61"/>
          <p:cNvSpPr txBox="1"/>
          <p:nvPr/>
        </p:nvSpPr>
        <p:spPr>
          <a:xfrm>
            <a:off x="3643724" y="7848117"/>
            <a:ext cx="2050800" cy="716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1352" b="1" i="1" u="none" strike="noStrike" cap="none">
                <a:solidFill>
                  <a:srgbClr val="44546A"/>
                </a:solidFill>
              </a:rPr>
              <a:t>Immediate commencement of care</a:t>
            </a:r>
            <a:endParaRPr sz="1300"/>
          </a:p>
        </p:txBody>
      </p:sp>
      <p:pic>
        <p:nvPicPr>
          <p:cNvPr id="480" name="Google Shape;480;g2fb8f9b22b4_0_61" descr="The HSE have launched their Model of Care for 'ADHD in Adults' : r/ireland"/>
          <p:cNvPicPr preferRelativeResize="0"/>
          <p:nvPr/>
        </p:nvPicPr>
        <p:blipFill rotWithShape="1">
          <a:blip r:embed="rId12">
            <a:alphaModFix/>
          </a:blip>
          <a:srcRect/>
          <a:stretch/>
        </p:blipFill>
        <p:spPr>
          <a:xfrm>
            <a:off x="16817929" y="2247177"/>
            <a:ext cx="719573" cy="443256"/>
          </a:xfrm>
          <a:prstGeom prst="rect">
            <a:avLst/>
          </a:prstGeom>
          <a:noFill/>
          <a:ln>
            <a:noFill/>
          </a:ln>
        </p:spPr>
      </p:pic>
      <p:pic>
        <p:nvPicPr>
          <p:cNvPr id="481" name="Google Shape;481;g2fb8f9b22b4_0_61"/>
          <p:cNvPicPr preferRelativeResize="0"/>
          <p:nvPr/>
        </p:nvPicPr>
        <p:blipFill rotWithShape="1">
          <a:blip r:embed="rId13">
            <a:alphaModFix/>
          </a:blip>
          <a:srcRect/>
          <a:stretch/>
        </p:blipFill>
        <p:spPr>
          <a:xfrm>
            <a:off x="17617992" y="2247177"/>
            <a:ext cx="589515" cy="484245"/>
          </a:xfrm>
          <a:prstGeom prst="rect">
            <a:avLst/>
          </a:prstGeom>
          <a:noFill/>
          <a:ln>
            <a:noFill/>
          </a:ln>
        </p:spPr>
      </p:pic>
      <p:sp>
        <p:nvSpPr>
          <p:cNvPr id="482" name="Google Shape;482;g2fb8f9b22b4_0_61"/>
          <p:cNvSpPr/>
          <p:nvPr/>
        </p:nvSpPr>
        <p:spPr>
          <a:xfrm>
            <a:off x="6769984" y="7026586"/>
            <a:ext cx="856500" cy="695400"/>
          </a:xfrm>
          <a:prstGeom prst="rightArrow">
            <a:avLst>
              <a:gd name="adj1" fmla="val 50000"/>
              <a:gd name="adj2" fmla="val 50000"/>
            </a:avLst>
          </a:prstGeom>
          <a:solidFill>
            <a:srgbClr val="00685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sp>
        <p:nvSpPr>
          <p:cNvPr id="483" name="Google Shape;483;g2fb8f9b22b4_0_61"/>
          <p:cNvSpPr txBox="1">
            <a:spLocks noGrp="1"/>
          </p:cNvSpPr>
          <p:nvPr>
            <p:ph type="body" idx="1"/>
          </p:nvPr>
        </p:nvSpPr>
        <p:spPr>
          <a:xfrm>
            <a:off x="2461812" y="543930"/>
            <a:ext cx="13364400" cy="1049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Integrated Care Pathways in Urology</a:t>
            </a:r>
            <a:endParaRPr sz="3800"/>
          </a:p>
        </p:txBody>
      </p:sp>
      <p:sp>
        <p:nvSpPr>
          <p:cNvPr id="484" name="Google Shape;484;g2fb8f9b22b4_0_61"/>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14</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fb8f9b22b4_0_113"/>
          <p:cNvSpPr txBox="1"/>
          <p:nvPr/>
        </p:nvSpPr>
        <p:spPr>
          <a:xfrm>
            <a:off x="4258101" y="1454715"/>
            <a:ext cx="12105900" cy="1154400"/>
          </a:xfrm>
          <a:prstGeom prst="rect">
            <a:avLst/>
          </a:prstGeom>
          <a:solidFill>
            <a:srgbClr val="FFD966"/>
          </a:solidFill>
          <a:ln>
            <a:noFill/>
          </a:ln>
        </p:spPr>
        <p:txBody>
          <a:bodyPr spcFirstLastPara="1" wrap="square" lIns="91425" tIns="45700" rIns="91425" bIns="45700" anchor="t" anchorCtr="0">
            <a:spAutoFit/>
          </a:bodyPr>
          <a:lstStyle/>
          <a:p>
            <a:pPr marL="207369" marR="0" lvl="0" indent="-201019" algn="l" rtl="0">
              <a:lnSpc>
                <a:spcPct val="100000"/>
              </a:lnSpc>
              <a:spcBef>
                <a:spcPts val="0"/>
              </a:spcBef>
              <a:spcAft>
                <a:spcPts val="0"/>
              </a:spcAft>
              <a:buClr>
                <a:srgbClr val="000000"/>
              </a:buClr>
              <a:buSzPts val="2300"/>
              <a:buChar char="•"/>
            </a:pPr>
            <a:r>
              <a:rPr lang="en-IE" sz="2300" b="1" i="0" u="none" strike="noStrike" cap="none">
                <a:solidFill>
                  <a:srgbClr val="000000"/>
                </a:solidFill>
              </a:rPr>
              <a:t>2+ separate visits to the Acute Hospital OP with Gynae/Urology</a:t>
            </a:r>
            <a:endParaRPr sz="1300"/>
          </a:p>
          <a:p>
            <a:pPr marL="207369" marR="0" lvl="0" indent="-201019" algn="l" rtl="0">
              <a:lnSpc>
                <a:spcPct val="100000"/>
              </a:lnSpc>
              <a:spcBef>
                <a:spcPts val="0"/>
              </a:spcBef>
              <a:spcAft>
                <a:spcPts val="0"/>
              </a:spcAft>
              <a:buClr>
                <a:srgbClr val="000000"/>
              </a:buClr>
              <a:buSzPts val="2300"/>
              <a:buChar char="•"/>
            </a:pPr>
            <a:r>
              <a:rPr lang="en-IE" sz="2300" b="1" i="0" u="none" strike="noStrike" cap="none">
                <a:solidFill>
                  <a:srgbClr val="000000"/>
                </a:solidFill>
              </a:rPr>
              <a:t>Significant Gynae/ Urology wait times due to low clinical priority of continence issues</a:t>
            </a:r>
            <a:endParaRPr sz="1300"/>
          </a:p>
        </p:txBody>
      </p:sp>
      <p:pic>
        <p:nvPicPr>
          <p:cNvPr id="490" name="Google Shape;490;g2fb8f9b22b4_0_113"/>
          <p:cNvPicPr preferRelativeResize="0"/>
          <p:nvPr/>
        </p:nvPicPr>
        <p:blipFill rotWithShape="1">
          <a:blip r:embed="rId3">
            <a:alphaModFix/>
          </a:blip>
          <a:srcRect/>
          <a:stretch/>
        </p:blipFill>
        <p:spPr>
          <a:xfrm>
            <a:off x="14685850" y="2542975"/>
            <a:ext cx="2804300" cy="2343525"/>
          </a:xfrm>
          <a:prstGeom prst="rect">
            <a:avLst/>
          </a:prstGeom>
          <a:noFill/>
          <a:ln>
            <a:noFill/>
          </a:ln>
        </p:spPr>
      </p:pic>
      <p:pic>
        <p:nvPicPr>
          <p:cNvPr id="491" name="Google Shape;491;g2fb8f9b22b4_0_113" descr="The HSE have launched their Model of Care for 'ADHD in Adults' : r/ireland"/>
          <p:cNvPicPr preferRelativeResize="0"/>
          <p:nvPr/>
        </p:nvPicPr>
        <p:blipFill rotWithShape="1">
          <a:blip r:embed="rId4">
            <a:alphaModFix/>
          </a:blip>
          <a:srcRect/>
          <a:stretch/>
        </p:blipFill>
        <p:spPr>
          <a:xfrm>
            <a:off x="13405575" y="194025"/>
            <a:ext cx="1898100" cy="1094950"/>
          </a:xfrm>
          <a:prstGeom prst="rect">
            <a:avLst/>
          </a:prstGeom>
          <a:noFill/>
          <a:ln>
            <a:noFill/>
          </a:ln>
        </p:spPr>
      </p:pic>
      <p:pic>
        <p:nvPicPr>
          <p:cNvPr id="492" name="Google Shape;492;g2fb8f9b22b4_0_113"/>
          <p:cNvPicPr preferRelativeResize="0"/>
          <p:nvPr/>
        </p:nvPicPr>
        <p:blipFill rotWithShape="1">
          <a:blip r:embed="rId5">
            <a:alphaModFix/>
          </a:blip>
          <a:srcRect l="3852" t="39114" r="60512" b="44205"/>
          <a:stretch/>
        </p:blipFill>
        <p:spPr>
          <a:xfrm>
            <a:off x="15000265" y="75001"/>
            <a:ext cx="3306532" cy="1094950"/>
          </a:xfrm>
          <a:prstGeom prst="rect">
            <a:avLst/>
          </a:prstGeom>
          <a:noFill/>
          <a:ln>
            <a:noFill/>
          </a:ln>
        </p:spPr>
      </p:pic>
      <p:sp>
        <p:nvSpPr>
          <p:cNvPr id="493" name="Google Shape;493;g2fb8f9b22b4_0_113"/>
          <p:cNvSpPr txBox="1">
            <a:spLocks noGrp="1"/>
          </p:cNvSpPr>
          <p:nvPr>
            <p:ph type="body" idx="1"/>
          </p:nvPr>
        </p:nvSpPr>
        <p:spPr>
          <a:xfrm>
            <a:off x="2121727" y="385000"/>
            <a:ext cx="11069400" cy="1049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100"/>
              <a:buNone/>
            </a:pPr>
            <a:r>
              <a:rPr lang="en-IE" sz="3800"/>
              <a:t>Access to the Urology Continence Pathway</a:t>
            </a:r>
            <a:endParaRPr sz="3800"/>
          </a:p>
        </p:txBody>
      </p:sp>
      <p:sp>
        <p:nvSpPr>
          <p:cNvPr id="494" name="Google Shape;494;g2fb8f9b22b4_0_113"/>
          <p:cNvSpPr/>
          <p:nvPr/>
        </p:nvSpPr>
        <p:spPr>
          <a:xfrm>
            <a:off x="13190988" y="6155917"/>
            <a:ext cx="1395300" cy="658200"/>
          </a:xfrm>
          <a:prstGeom prst="rightArrow">
            <a:avLst>
              <a:gd name="adj1" fmla="val 50000"/>
              <a:gd name="adj2" fmla="val 50000"/>
            </a:avLst>
          </a:prstGeom>
          <a:solidFill>
            <a:srgbClr val="00685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sp>
        <p:nvSpPr>
          <p:cNvPr id="495" name="Google Shape;495;g2fb8f9b22b4_0_113"/>
          <p:cNvSpPr/>
          <p:nvPr/>
        </p:nvSpPr>
        <p:spPr>
          <a:xfrm>
            <a:off x="5410304" y="3385639"/>
            <a:ext cx="3156000" cy="658200"/>
          </a:xfrm>
          <a:prstGeom prst="rightArrow">
            <a:avLst>
              <a:gd name="adj1" fmla="val 50000"/>
              <a:gd name="adj2" fmla="val 50000"/>
            </a:avLst>
          </a:prstGeom>
          <a:solidFill>
            <a:srgbClr val="00685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pic>
        <p:nvPicPr>
          <p:cNvPr id="496" name="Google Shape;496;g2fb8f9b22b4_0_113"/>
          <p:cNvPicPr preferRelativeResize="0"/>
          <p:nvPr/>
        </p:nvPicPr>
        <p:blipFill rotWithShape="1">
          <a:blip r:embed="rId3">
            <a:alphaModFix/>
          </a:blip>
          <a:srcRect/>
          <a:stretch/>
        </p:blipFill>
        <p:spPr>
          <a:xfrm>
            <a:off x="3095398" y="2542966"/>
            <a:ext cx="2289200" cy="2343533"/>
          </a:xfrm>
          <a:prstGeom prst="rect">
            <a:avLst/>
          </a:prstGeom>
          <a:noFill/>
          <a:ln>
            <a:noFill/>
          </a:ln>
        </p:spPr>
      </p:pic>
      <p:pic>
        <p:nvPicPr>
          <p:cNvPr id="497" name="Google Shape;497;g2fb8f9b22b4_0_113"/>
          <p:cNvPicPr preferRelativeResize="0"/>
          <p:nvPr/>
        </p:nvPicPr>
        <p:blipFill rotWithShape="1">
          <a:blip r:embed="rId6">
            <a:alphaModFix/>
          </a:blip>
          <a:srcRect/>
          <a:stretch/>
        </p:blipFill>
        <p:spPr>
          <a:xfrm>
            <a:off x="1836044" y="3266635"/>
            <a:ext cx="1181057" cy="1181057"/>
          </a:xfrm>
          <a:prstGeom prst="rect">
            <a:avLst/>
          </a:prstGeom>
          <a:noFill/>
          <a:ln>
            <a:noFill/>
          </a:ln>
        </p:spPr>
      </p:pic>
      <p:pic>
        <p:nvPicPr>
          <p:cNvPr id="498" name="Google Shape;498;g2fb8f9b22b4_0_113"/>
          <p:cNvPicPr preferRelativeResize="0"/>
          <p:nvPr/>
        </p:nvPicPr>
        <p:blipFill rotWithShape="1">
          <a:blip r:embed="rId6">
            <a:alphaModFix/>
          </a:blip>
          <a:srcRect/>
          <a:stretch/>
        </p:blipFill>
        <p:spPr>
          <a:xfrm rot="10800000" flipH="1">
            <a:off x="1836044" y="6264350"/>
            <a:ext cx="1181057" cy="1181057"/>
          </a:xfrm>
          <a:prstGeom prst="rect">
            <a:avLst/>
          </a:prstGeom>
          <a:noFill/>
          <a:ln>
            <a:noFill/>
          </a:ln>
        </p:spPr>
      </p:pic>
      <p:sp>
        <p:nvSpPr>
          <p:cNvPr id="499" name="Google Shape;499;g2fb8f9b22b4_0_113"/>
          <p:cNvSpPr txBox="1"/>
          <p:nvPr/>
        </p:nvSpPr>
        <p:spPr>
          <a:xfrm>
            <a:off x="3663886" y="3112430"/>
            <a:ext cx="1231500" cy="310500"/>
          </a:xfrm>
          <a:prstGeom prst="rect">
            <a:avLst/>
          </a:prstGeom>
          <a:noFill/>
          <a:ln>
            <a:noFill/>
          </a:ln>
        </p:spPr>
        <p:txBody>
          <a:bodyPr spcFirstLastPara="1" wrap="square" lIns="0" tIns="0" rIns="0" bIns="0" anchor="t" anchorCtr="0">
            <a:spAutoFit/>
          </a:bodyPr>
          <a:lstStyle/>
          <a:p>
            <a:pPr marL="0" marR="0" lvl="0" indent="0" algn="ctr" rtl="0">
              <a:lnSpc>
                <a:spcPct val="67266"/>
              </a:lnSpc>
              <a:spcBef>
                <a:spcPts val="0"/>
              </a:spcBef>
              <a:spcAft>
                <a:spcPts val="0"/>
              </a:spcAft>
              <a:buNone/>
            </a:pPr>
            <a:r>
              <a:rPr lang="en-IE" sz="3000" b="1" i="0" u="none" strike="noStrike" cap="none">
                <a:solidFill>
                  <a:srgbClr val="000000"/>
                </a:solidFill>
                <a:latin typeface="Calibri"/>
                <a:ea typeface="Calibri"/>
                <a:cs typeface="Calibri"/>
                <a:sym typeface="Calibri"/>
              </a:rPr>
              <a:t>GP</a:t>
            </a:r>
            <a:r>
              <a:rPr lang="en-IE" sz="1452" b="1" i="0" u="none" strike="noStrike" cap="none">
                <a:solidFill>
                  <a:srgbClr val="000000"/>
                </a:solidFill>
                <a:latin typeface="Calibri"/>
                <a:ea typeface="Calibri"/>
                <a:cs typeface="Calibri"/>
                <a:sym typeface="Calibri"/>
              </a:rPr>
              <a:t>  </a:t>
            </a:r>
            <a:endParaRPr/>
          </a:p>
        </p:txBody>
      </p:sp>
      <p:sp>
        <p:nvSpPr>
          <p:cNvPr id="500" name="Google Shape;500;g2fb8f9b22b4_0_113"/>
          <p:cNvSpPr txBox="1"/>
          <p:nvPr/>
        </p:nvSpPr>
        <p:spPr>
          <a:xfrm>
            <a:off x="2526144" y="5100961"/>
            <a:ext cx="2609400" cy="462000"/>
          </a:xfrm>
          <a:prstGeom prst="rect">
            <a:avLst/>
          </a:prstGeom>
          <a:noFill/>
          <a:ln>
            <a:noFill/>
          </a:ln>
        </p:spPr>
        <p:txBody>
          <a:bodyPr spcFirstLastPara="1" wrap="square" lIns="0" tIns="0" rIns="0" bIns="0" anchor="t" anchorCtr="0">
            <a:spAutoFit/>
          </a:bodyPr>
          <a:lstStyle/>
          <a:p>
            <a:pPr marL="0" marR="0" lvl="0" indent="0" algn="l" rtl="0">
              <a:lnSpc>
                <a:spcPct val="88277"/>
              </a:lnSpc>
              <a:spcBef>
                <a:spcPts val="0"/>
              </a:spcBef>
              <a:spcAft>
                <a:spcPts val="0"/>
              </a:spcAft>
              <a:buNone/>
            </a:pPr>
            <a:r>
              <a:rPr lang="en-IE" sz="1700" b="1" i="0" u="none" strike="noStrike" cap="none">
                <a:solidFill>
                  <a:srgbClr val="3A3838"/>
                </a:solidFill>
              </a:rPr>
              <a:t>Person develops Continence Issues</a:t>
            </a:r>
            <a:endParaRPr sz="1300"/>
          </a:p>
        </p:txBody>
      </p:sp>
      <p:sp>
        <p:nvSpPr>
          <p:cNvPr id="501" name="Google Shape;501;g2fb8f9b22b4_0_113"/>
          <p:cNvSpPr txBox="1"/>
          <p:nvPr/>
        </p:nvSpPr>
        <p:spPr>
          <a:xfrm>
            <a:off x="1354148" y="7589340"/>
            <a:ext cx="1746600" cy="151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1850" b="1" i="0" u="none" strike="noStrike" cap="none">
                <a:solidFill>
                  <a:srgbClr val="3A3838"/>
                </a:solidFill>
              </a:rPr>
              <a:t>Care Pathway from GP to integrated access service </a:t>
            </a:r>
            <a:endParaRPr sz="1300"/>
          </a:p>
        </p:txBody>
      </p:sp>
      <p:sp>
        <p:nvSpPr>
          <p:cNvPr id="502" name="Google Shape;502;g2fb8f9b22b4_0_113"/>
          <p:cNvSpPr txBox="1"/>
          <p:nvPr/>
        </p:nvSpPr>
        <p:spPr>
          <a:xfrm>
            <a:off x="1244940" y="1793453"/>
            <a:ext cx="1898100" cy="123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1850" b="1" i="0" u="none" strike="noStrike" cap="none">
                <a:solidFill>
                  <a:srgbClr val="3A3838"/>
                </a:solidFill>
              </a:rPr>
              <a:t>Patient  journey without the pathway </a:t>
            </a:r>
            <a:endParaRPr sz="1300"/>
          </a:p>
        </p:txBody>
      </p:sp>
      <p:sp>
        <p:nvSpPr>
          <p:cNvPr id="503" name="Google Shape;503;g2fb8f9b22b4_0_113"/>
          <p:cNvSpPr/>
          <p:nvPr/>
        </p:nvSpPr>
        <p:spPr>
          <a:xfrm rot="-5400000">
            <a:off x="-590307" y="2894217"/>
            <a:ext cx="2637900" cy="759900"/>
          </a:xfrm>
          <a:prstGeom prst="rect">
            <a:avLst/>
          </a:prstGeom>
          <a:solidFill>
            <a:srgbClr val="006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2058" b="1" i="0" u="none" strike="noStrike" cap="none">
                <a:solidFill>
                  <a:srgbClr val="FFFFFF"/>
                </a:solidFill>
              </a:rPr>
              <a:t>Current</a:t>
            </a:r>
            <a:endParaRPr/>
          </a:p>
        </p:txBody>
      </p:sp>
      <p:sp>
        <p:nvSpPr>
          <p:cNvPr id="504" name="Google Shape;504;g2fb8f9b22b4_0_113"/>
          <p:cNvSpPr/>
          <p:nvPr/>
        </p:nvSpPr>
        <p:spPr>
          <a:xfrm rot="-5400000">
            <a:off x="-590307" y="7339487"/>
            <a:ext cx="2637900" cy="759900"/>
          </a:xfrm>
          <a:prstGeom prst="rect">
            <a:avLst/>
          </a:prstGeom>
          <a:solidFill>
            <a:srgbClr val="00685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IE" sz="2058" b="1" i="0" u="none" strike="noStrike" cap="none">
                <a:solidFill>
                  <a:srgbClr val="FFFFFF"/>
                </a:solidFill>
              </a:rPr>
              <a:t>Modernised Care Pathway</a:t>
            </a:r>
            <a:endParaRPr/>
          </a:p>
        </p:txBody>
      </p:sp>
      <p:sp>
        <p:nvSpPr>
          <p:cNvPr id="505" name="Google Shape;505;g2fb8f9b22b4_0_113"/>
          <p:cNvSpPr txBox="1"/>
          <p:nvPr/>
        </p:nvSpPr>
        <p:spPr>
          <a:xfrm>
            <a:off x="14989753" y="2615377"/>
            <a:ext cx="23496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2000" b="1" i="0" u="none" strike="noStrike" cap="none">
                <a:solidFill>
                  <a:srgbClr val="000000"/>
                </a:solidFill>
              </a:rPr>
              <a:t>Follow Up appointment +/- diagnostics and inpatients stays  </a:t>
            </a:r>
            <a:endParaRPr sz="1300"/>
          </a:p>
        </p:txBody>
      </p:sp>
      <p:pic>
        <p:nvPicPr>
          <p:cNvPr id="506" name="Google Shape;506;g2fb8f9b22b4_0_113" descr="School boy outline"/>
          <p:cNvPicPr preferRelativeResize="0"/>
          <p:nvPr/>
        </p:nvPicPr>
        <p:blipFill rotWithShape="1">
          <a:blip r:embed="rId7">
            <a:alphaModFix/>
          </a:blip>
          <a:srcRect/>
          <a:stretch/>
        </p:blipFill>
        <p:spPr>
          <a:xfrm>
            <a:off x="1433408" y="4838464"/>
            <a:ext cx="1092737" cy="1092737"/>
          </a:xfrm>
          <a:prstGeom prst="rect">
            <a:avLst/>
          </a:prstGeom>
          <a:noFill/>
          <a:ln>
            <a:noFill/>
          </a:ln>
        </p:spPr>
      </p:pic>
      <p:sp>
        <p:nvSpPr>
          <p:cNvPr id="507" name="Google Shape;507;g2fb8f9b22b4_0_113"/>
          <p:cNvSpPr/>
          <p:nvPr/>
        </p:nvSpPr>
        <p:spPr>
          <a:xfrm>
            <a:off x="5320741" y="6258217"/>
            <a:ext cx="1329900" cy="657300"/>
          </a:xfrm>
          <a:prstGeom prst="rightArrow">
            <a:avLst>
              <a:gd name="adj1" fmla="val 50000"/>
              <a:gd name="adj2" fmla="val 50000"/>
            </a:avLst>
          </a:prstGeom>
          <a:solidFill>
            <a:srgbClr val="00685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pic>
        <p:nvPicPr>
          <p:cNvPr id="508" name="Google Shape;508;g2fb8f9b22b4_0_113" descr="School boy outline"/>
          <p:cNvPicPr preferRelativeResize="0"/>
          <p:nvPr/>
        </p:nvPicPr>
        <p:blipFill rotWithShape="1">
          <a:blip r:embed="rId7">
            <a:alphaModFix/>
          </a:blip>
          <a:srcRect/>
          <a:stretch/>
        </p:blipFill>
        <p:spPr>
          <a:xfrm>
            <a:off x="3699737" y="3441799"/>
            <a:ext cx="1092737" cy="1092737"/>
          </a:xfrm>
          <a:prstGeom prst="rect">
            <a:avLst/>
          </a:prstGeom>
          <a:noFill/>
          <a:ln>
            <a:noFill/>
          </a:ln>
        </p:spPr>
      </p:pic>
      <p:pic>
        <p:nvPicPr>
          <p:cNvPr id="509" name="Google Shape;509;g2fb8f9b22b4_0_113"/>
          <p:cNvPicPr preferRelativeResize="0"/>
          <p:nvPr/>
        </p:nvPicPr>
        <p:blipFill rotWithShape="1">
          <a:blip r:embed="rId8">
            <a:alphaModFix/>
          </a:blip>
          <a:srcRect/>
          <a:stretch/>
        </p:blipFill>
        <p:spPr>
          <a:xfrm>
            <a:off x="15575378" y="4026962"/>
            <a:ext cx="1178322" cy="815772"/>
          </a:xfrm>
          <a:prstGeom prst="rect">
            <a:avLst/>
          </a:prstGeom>
          <a:noFill/>
          <a:ln>
            <a:noFill/>
          </a:ln>
        </p:spPr>
      </p:pic>
      <p:pic>
        <p:nvPicPr>
          <p:cNvPr id="510" name="Google Shape;510;g2fb8f9b22b4_0_113"/>
          <p:cNvPicPr preferRelativeResize="0"/>
          <p:nvPr/>
        </p:nvPicPr>
        <p:blipFill rotWithShape="1">
          <a:blip r:embed="rId3">
            <a:alphaModFix/>
          </a:blip>
          <a:srcRect/>
          <a:stretch/>
        </p:blipFill>
        <p:spPr>
          <a:xfrm>
            <a:off x="3017101" y="5642332"/>
            <a:ext cx="2289200" cy="2343533"/>
          </a:xfrm>
          <a:prstGeom prst="rect">
            <a:avLst/>
          </a:prstGeom>
          <a:noFill/>
          <a:ln>
            <a:noFill/>
          </a:ln>
        </p:spPr>
      </p:pic>
      <p:pic>
        <p:nvPicPr>
          <p:cNvPr id="511" name="Google Shape;511;g2fb8f9b22b4_0_113" descr="School boy outline"/>
          <p:cNvPicPr preferRelativeResize="0"/>
          <p:nvPr/>
        </p:nvPicPr>
        <p:blipFill rotWithShape="1">
          <a:blip r:embed="rId7">
            <a:alphaModFix/>
          </a:blip>
          <a:srcRect/>
          <a:stretch/>
        </p:blipFill>
        <p:spPr>
          <a:xfrm>
            <a:off x="3603920" y="6381604"/>
            <a:ext cx="1092737" cy="1092737"/>
          </a:xfrm>
          <a:prstGeom prst="rect">
            <a:avLst/>
          </a:prstGeom>
          <a:noFill/>
          <a:ln>
            <a:noFill/>
          </a:ln>
        </p:spPr>
      </p:pic>
      <p:sp>
        <p:nvSpPr>
          <p:cNvPr id="512" name="Google Shape;512;g2fb8f9b22b4_0_113"/>
          <p:cNvSpPr txBox="1"/>
          <p:nvPr/>
        </p:nvSpPr>
        <p:spPr>
          <a:xfrm>
            <a:off x="3582641" y="6138422"/>
            <a:ext cx="1231500" cy="310500"/>
          </a:xfrm>
          <a:prstGeom prst="rect">
            <a:avLst/>
          </a:prstGeom>
          <a:noFill/>
          <a:ln>
            <a:noFill/>
          </a:ln>
        </p:spPr>
        <p:txBody>
          <a:bodyPr spcFirstLastPara="1" wrap="square" lIns="0" tIns="0" rIns="0" bIns="0" anchor="t" anchorCtr="0">
            <a:spAutoFit/>
          </a:bodyPr>
          <a:lstStyle/>
          <a:p>
            <a:pPr marL="0" marR="0" lvl="0" indent="0" algn="ctr" rtl="0">
              <a:lnSpc>
                <a:spcPct val="67266"/>
              </a:lnSpc>
              <a:spcBef>
                <a:spcPts val="0"/>
              </a:spcBef>
              <a:spcAft>
                <a:spcPts val="0"/>
              </a:spcAft>
              <a:buNone/>
            </a:pPr>
            <a:r>
              <a:rPr lang="en-IE" sz="3000" b="1" i="0" u="none" strike="noStrike" cap="none">
                <a:solidFill>
                  <a:srgbClr val="000000"/>
                </a:solidFill>
                <a:latin typeface="Calibri"/>
                <a:ea typeface="Calibri"/>
                <a:cs typeface="Calibri"/>
                <a:sym typeface="Calibri"/>
              </a:rPr>
              <a:t>GP</a:t>
            </a:r>
            <a:r>
              <a:rPr lang="en-IE" sz="1452" b="1" i="0" u="none" strike="noStrike" cap="none">
                <a:solidFill>
                  <a:srgbClr val="000000"/>
                </a:solidFill>
                <a:latin typeface="Calibri"/>
                <a:ea typeface="Calibri"/>
                <a:cs typeface="Calibri"/>
                <a:sym typeface="Calibri"/>
              </a:rPr>
              <a:t>  </a:t>
            </a:r>
            <a:endParaRPr/>
          </a:p>
        </p:txBody>
      </p:sp>
      <p:pic>
        <p:nvPicPr>
          <p:cNvPr id="513" name="Google Shape;513;g2fb8f9b22b4_0_113"/>
          <p:cNvPicPr preferRelativeResize="0"/>
          <p:nvPr/>
        </p:nvPicPr>
        <p:blipFill rotWithShape="1">
          <a:blip r:embed="rId9">
            <a:alphaModFix/>
          </a:blip>
          <a:srcRect/>
          <a:stretch/>
        </p:blipFill>
        <p:spPr>
          <a:xfrm>
            <a:off x="12192395" y="6953396"/>
            <a:ext cx="356060" cy="737948"/>
          </a:xfrm>
          <a:prstGeom prst="rect">
            <a:avLst/>
          </a:prstGeom>
          <a:noFill/>
          <a:ln>
            <a:noFill/>
          </a:ln>
        </p:spPr>
      </p:pic>
      <p:pic>
        <p:nvPicPr>
          <p:cNvPr id="514" name="Google Shape;514;g2fb8f9b22b4_0_113"/>
          <p:cNvPicPr preferRelativeResize="0"/>
          <p:nvPr/>
        </p:nvPicPr>
        <p:blipFill rotWithShape="1">
          <a:blip r:embed="rId10">
            <a:alphaModFix/>
          </a:blip>
          <a:srcRect/>
          <a:stretch/>
        </p:blipFill>
        <p:spPr>
          <a:xfrm>
            <a:off x="6711365" y="5336855"/>
            <a:ext cx="2713373" cy="2713233"/>
          </a:xfrm>
          <a:prstGeom prst="rect">
            <a:avLst/>
          </a:prstGeom>
          <a:noFill/>
          <a:ln>
            <a:noFill/>
          </a:ln>
        </p:spPr>
      </p:pic>
      <p:sp>
        <p:nvSpPr>
          <p:cNvPr id="515" name="Google Shape;515;g2fb8f9b22b4_0_113"/>
          <p:cNvSpPr txBox="1"/>
          <p:nvPr/>
        </p:nvSpPr>
        <p:spPr>
          <a:xfrm>
            <a:off x="7097241" y="5704271"/>
            <a:ext cx="1850100" cy="1356300"/>
          </a:xfrm>
          <a:prstGeom prst="rect">
            <a:avLst/>
          </a:prstGeom>
          <a:solidFill>
            <a:srgbClr val="006857"/>
          </a:solidFill>
          <a:ln>
            <a:noFill/>
          </a:ln>
        </p:spPr>
        <p:txBody>
          <a:bodyPr spcFirstLastPara="1" wrap="square" lIns="0" tIns="0" rIns="0" bIns="0" anchor="t" anchorCtr="0">
            <a:spAutoFit/>
          </a:bodyPr>
          <a:lstStyle/>
          <a:p>
            <a:pPr marL="0" marR="0" lvl="0" indent="0" algn="ctr" rtl="0">
              <a:lnSpc>
                <a:spcPct val="113523"/>
              </a:lnSpc>
              <a:spcBef>
                <a:spcPts val="0"/>
              </a:spcBef>
              <a:spcAft>
                <a:spcPts val="0"/>
              </a:spcAft>
              <a:buNone/>
            </a:pPr>
            <a:r>
              <a:rPr lang="en-IE" sz="2000" b="1" i="0" u="none" strike="noStrike" cap="none">
                <a:solidFill>
                  <a:srgbClr val="FFFFFF"/>
                </a:solidFill>
              </a:rPr>
              <a:t>Integrated Community</a:t>
            </a:r>
            <a:endParaRPr sz="1300"/>
          </a:p>
          <a:p>
            <a:pPr marL="0" marR="0" lvl="0" indent="0" algn="ctr" rtl="0">
              <a:lnSpc>
                <a:spcPct val="113523"/>
              </a:lnSpc>
              <a:spcBef>
                <a:spcPts val="0"/>
              </a:spcBef>
              <a:spcAft>
                <a:spcPts val="0"/>
              </a:spcAft>
              <a:buNone/>
            </a:pPr>
            <a:r>
              <a:rPr lang="en-IE" sz="2000" b="1" i="0" u="none" strike="noStrike" cap="none">
                <a:solidFill>
                  <a:srgbClr val="FFFFFF"/>
                </a:solidFill>
              </a:rPr>
              <a:t>Continence Service  </a:t>
            </a:r>
            <a:endParaRPr sz="2000" b="1" i="0" u="none" strike="noStrike" cap="none">
              <a:solidFill>
                <a:srgbClr val="FFFFFF"/>
              </a:solidFill>
            </a:endParaRPr>
          </a:p>
        </p:txBody>
      </p:sp>
      <p:sp>
        <p:nvSpPr>
          <p:cNvPr id="516" name="Google Shape;516;g2fb8f9b22b4_0_113"/>
          <p:cNvSpPr txBox="1"/>
          <p:nvPr/>
        </p:nvSpPr>
        <p:spPr>
          <a:xfrm>
            <a:off x="5320740" y="7705387"/>
            <a:ext cx="5053500" cy="281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1829" b="1" i="0" u="none" strike="noStrike" cap="none">
                <a:solidFill>
                  <a:srgbClr val="004AAD"/>
                </a:solidFill>
                <a:latin typeface="Calibri"/>
                <a:ea typeface="Calibri"/>
                <a:cs typeface="Calibri"/>
                <a:sym typeface="Calibri"/>
              </a:rPr>
              <a:t>   </a:t>
            </a:r>
            <a:endParaRPr/>
          </a:p>
        </p:txBody>
      </p:sp>
      <p:pic>
        <p:nvPicPr>
          <p:cNvPr id="517" name="Google Shape;517;g2fb8f9b22b4_0_113"/>
          <p:cNvPicPr preferRelativeResize="0"/>
          <p:nvPr/>
        </p:nvPicPr>
        <p:blipFill rotWithShape="1">
          <a:blip r:embed="rId9">
            <a:alphaModFix/>
          </a:blip>
          <a:srcRect/>
          <a:stretch/>
        </p:blipFill>
        <p:spPr>
          <a:xfrm>
            <a:off x="12115411" y="5756888"/>
            <a:ext cx="356060" cy="737948"/>
          </a:xfrm>
          <a:prstGeom prst="rect">
            <a:avLst/>
          </a:prstGeom>
          <a:noFill/>
          <a:ln>
            <a:noFill/>
          </a:ln>
        </p:spPr>
      </p:pic>
      <p:sp>
        <p:nvSpPr>
          <p:cNvPr id="518" name="Google Shape;518;g2fb8f9b22b4_0_113"/>
          <p:cNvSpPr txBox="1"/>
          <p:nvPr/>
        </p:nvSpPr>
        <p:spPr>
          <a:xfrm>
            <a:off x="3910148" y="8697442"/>
            <a:ext cx="12397800" cy="1154400"/>
          </a:xfrm>
          <a:prstGeom prst="rect">
            <a:avLst/>
          </a:prstGeom>
          <a:solidFill>
            <a:srgbClr val="FFD966"/>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IE" sz="2300" b="1" i="0" u="none" strike="noStrike" cap="none">
                <a:solidFill>
                  <a:srgbClr val="000000"/>
                </a:solidFill>
              </a:rPr>
              <a:t>It is estimated that 10% - 15% of patients on Urology waiting lists present with continence concerns. The majority of these can be managed conservatively in the community.</a:t>
            </a:r>
            <a:endParaRPr sz="1300"/>
          </a:p>
        </p:txBody>
      </p:sp>
      <p:pic>
        <p:nvPicPr>
          <p:cNvPr id="519" name="Google Shape;519;g2fb8f9b22b4_0_113"/>
          <p:cNvPicPr preferRelativeResize="0"/>
          <p:nvPr/>
        </p:nvPicPr>
        <p:blipFill rotWithShape="1">
          <a:blip r:embed="rId9">
            <a:alphaModFix/>
          </a:blip>
          <a:srcRect/>
          <a:stretch/>
        </p:blipFill>
        <p:spPr>
          <a:xfrm>
            <a:off x="12496259" y="6280240"/>
            <a:ext cx="356060" cy="737948"/>
          </a:xfrm>
          <a:prstGeom prst="rect">
            <a:avLst/>
          </a:prstGeom>
          <a:noFill/>
          <a:ln>
            <a:noFill/>
          </a:ln>
        </p:spPr>
      </p:pic>
      <p:pic>
        <p:nvPicPr>
          <p:cNvPr id="520" name="Google Shape;520;g2fb8f9b22b4_0_113"/>
          <p:cNvPicPr preferRelativeResize="0"/>
          <p:nvPr/>
        </p:nvPicPr>
        <p:blipFill rotWithShape="1">
          <a:blip r:embed="rId3">
            <a:alphaModFix/>
          </a:blip>
          <a:srcRect/>
          <a:stretch/>
        </p:blipFill>
        <p:spPr>
          <a:xfrm>
            <a:off x="14586422" y="5477450"/>
            <a:ext cx="2903725" cy="2343525"/>
          </a:xfrm>
          <a:prstGeom prst="rect">
            <a:avLst/>
          </a:prstGeom>
          <a:noFill/>
          <a:ln>
            <a:noFill/>
          </a:ln>
        </p:spPr>
      </p:pic>
      <p:sp>
        <p:nvSpPr>
          <p:cNvPr id="521" name="Google Shape;521;g2fb8f9b22b4_0_113"/>
          <p:cNvSpPr txBox="1"/>
          <p:nvPr/>
        </p:nvSpPr>
        <p:spPr>
          <a:xfrm>
            <a:off x="14783037" y="5576801"/>
            <a:ext cx="24327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2000" b="1" i="0" u="none" strike="noStrike" cap="none">
                <a:solidFill>
                  <a:srgbClr val="000000"/>
                </a:solidFill>
              </a:rPr>
              <a:t>Urology OP</a:t>
            </a:r>
            <a:endParaRPr sz="1300"/>
          </a:p>
          <a:p>
            <a:pPr marL="0" marR="0" lvl="0" indent="0" algn="ctr" rtl="0">
              <a:lnSpc>
                <a:spcPct val="100000"/>
              </a:lnSpc>
              <a:spcBef>
                <a:spcPts val="0"/>
              </a:spcBef>
              <a:spcAft>
                <a:spcPts val="0"/>
              </a:spcAft>
              <a:buNone/>
            </a:pPr>
            <a:r>
              <a:rPr lang="en-IE" sz="2000" b="1" i="0" u="none" strike="noStrike" cap="none">
                <a:solidFill>
                  <a:srgbClr val="000000"/>
                </a:solidFill>
              </a:rPr>
              <a:t>Appointment with Consultant </a:t>
            </a:r>
            <a:endParaRPr sz="1300"/>
          </a:p>
        </p:txBody>
      </p:sp>
      <p:pic>
        <p:nvPicPr>
          <p:cNvPr id="522" name="Google Shape;522;g2fb8f9b22b4_0_113"/>
          <p:cNvPicPr preferRelativeResize="0"/>
          <p:nvPr/>
        </p:nvPicPr>
        <p:blipFill rotWithShape="1">
          <a:blip r:embed="rId8">
            <a:alphaModFix/>
          </a:blip>
          <a:srcRect/>
          <a:stretch/>
        </p:blipFill>
        <p:spPr>
          <a:xfrm>
            <a:off x="15498843" y="6715627"/>
            <a:ext cx="1178322" cy="815772"/>
          </a:xfrm>
          <a:prstGeom prst="rect">
            <a:avLst/>
          </a:prstGeom>
          <a:noFill/>
          <a:ln>
            <a:noFill/>
          </a:ln>
        </p:spPr>
      </p:pic>
      <p:sp>
        <p:nvSpPr>
          <p:cNvPr id="523" name="Google Shape;523;g2fb8f9b22b4_0_113"/>
          <p:cNvSpPr/>
          <p:nvPr/>
        </p:nvSpPr>
        <p:spPr>
          <a:xfrm>
            <a:off x="9284266" y="5012640"/>
            <a:ext cx="4060500" cy="3564900"/>
          </a:xfrm>
          <a:prstGeom prst="donut">
            <a:avLst>
              <a:gd name="adj" fmla="val 4249"/>
            </a:avLst>
          </a:prstGeom>
          <a:solidFill>
            <a:srgbClr val="00685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935" b="0" i="0" u="none" strike="noStrike" cap="none">
              <a:solidFill>
                <a:srgbClr val="000000"/>
              </a:solidFill>
              <a:latin typeface="Calibri"/>
              <a:ea typeface="Calibri"/>
              <a:cs typeface="Calibri"/>
              <a:sym typeface="Calibri"/>
            </a:endParaRPr>
          </a:p>
        </p:txBody>
      </p:sp>
      <p:pic>
        <p:nvPicPr>
          <p:cNvPr id="524" name="Google Shape;524;g2fb8f9b22b4_0_113"/>
          <p:cNvPicPr preferRelativeResize="0"/>
          <p:nvPr/>
        </p:nvPicPr>
        <p:blipFill rotWithShape="1">
          <a:blip r:embed="rId3">
            <a:alphaModFix/>
          </a:blip>
          <a:srcRect/>
          <a:stretch/>
        </p:blipFill>
        <p:spPr>
          <a:xfrm>
            <a:off x="8622683" y="2551036"/>
            <a:ext cx="2289200" cy="2343533"/>
          </a:xfrm>
          <a:prstGeom prst="rect">
            <a:avLst/>
          </a:prstGeom>
          <a:noFill/>
          <a:ln>
            <a:noFill/>
          </a:ln>
        </p:spPr>
      </p:pic>
      <p:sp>
        <p:nvSpPr>
          <p:cNvPr id="525" name="Google Shape;525;g2fb8f9b22b4_0_113"/>
          <p:cNvSpPr txBox="1"/>
          <p:nvPr/>
        </p:nvSpPr>
        <p:spPr>
          <a:xfrm>
            <a:off x="8870764" y="2623438"/>
            <a:ext cx="19179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2000" b="1" i="0" u="none" strike="noStrike" cap="none">
                <a:solidFill>
                  <a:srgbClr val="000000"/>
                </a:solidFill>
              </a:rPr>
              <a:t>Urology OP</a:t>
            </a:r>
            <a:endParaRPr sz="1300"/>
          </a:p>
          <a:p>
            <a:pPr marL="0" marR="0" lvl="0" indent="0" algn="ctr" rtl="0">
              <a:lnSpc>
                <a:spcPct val="100000"/>
              </a:lnSpc>
              <a:spcBef>
                <a:spcPts val="0"/>
              </a:spcBef>
              <a:spcAft>
                <a:spcPts val="0"/>
              </a:spcAft>
              <a:buNone/>
            </a:pPr>
            <a:r>
              <a:rPr lang="en-IE" sz="2000" b="1" i="0" u="none" strike="noStrike" cap="none">
                <a:solidFill>
                  <a:srgbClr val="000000"/>
                </a:solidFill>
              </a:rPr>
              <a:t>Appointment with Consultant </a:t>
            </a:r>
            <a:endParaRPr sz="1300"/>
          </a:p>
        </p:txBody>
      </p:sp>
      <p:pic>
        <p:nvPicPr>
          <p:cNvPr id="526" name="Google Shape;526;g2fb8f9b22b4_0_113"/>
          <p:cNvPicPr preferRelativeResize="0"/>
          <p:nvPr/>
        </p:nvPicPr>
        <p:blipFill rotWithShape="1">
          <a:blip r:embed="rId8">
            <a:alphaModFix/>
          </a:blip>
          <a:srcRect/>
          <a:stretch/>
        </p:blipFill>
        <p:spPr>
          <a:xfrm>
            <a:off x="9240513" y="4026959"/>
            <a:ext cx="1178322" cy="815772"/>
          </a:xfrm>
          <a:prstGeom prst="rect">
            <a:avLst/>
          </a:prstGeom>
          <a:noFill/>
          <a:ln>
            <a:noFill/>
          </a:ln>
        </p:spPr>
      </p:pic>
      <p:pic>
        <p:nvPicPr>
          <p:cNvPr id="527" name="Google Shape;527;g2fb8f9b22b4_0_113"/>
          <p:cNvPicPr preferRelativeResize="0"/>
          <p:nvPr/>
        </p:nvPicPr>
        <p:blipFill rotWithShape="1">
          <a:blip r:embed="rId11">
            <a:alphaModFix/>
          </a:blip>
          <a:srcRect/>
          <a:stretch/>
        </p:blipFill>
        <p:spPr>
          <a:xfrm>
            <a:off x="7615152" y="7048937"/>
            <a:ext cx="814230" cy="632181"/>
          </a:xfrm>
          <a:prstGeom prst="rect">
            <a:avLst/>
          </a:prstGeom>
          <a:noFill/>
          <a:ln>
            <a:noFill/>
          </a:ln>
        </p:spPr>
      </p:pic>
      <p:sp>
        <p:nvSpPr>
          <p:cNvPr id="528" name="Google Shape;528;g2fb8f9b22b4_0_113"/>
          <p:cNvSpPr/>
          <p:nvPr/>
        </p:nvSpPr>
        <p:spPr>
          <a:xfrm>
            <a:off x="9783494" y="5587410"/>
            <a:ext cx="2374200" cy="2273700"/>
          </a:xfrm>
          <a:prstGeom prst="rect">
            <a:avLst/>
          </a:prstGeom>
          <a:noFill/>
          <a:ln>
            <a:noFill/>
          </a:ln>
        </p:spPr>
        <p:txBody>
          <a:bodyPr spcFirstLastPara="1" wrap="square" lIns="91425" tIns="45700" rIns="91425" bIns="45700" anchor="t" anchorCtr="0">
            <a:noAutofit/>
          </a:bodyPr>
          <a:lstStyle/>
          <a:p>
            <a:pPr marL="326402" marR="0" lvl="1" indent="-189588" algn="l" rtl="0">
              <a:lnSpc>
                <a:spcPct val="100000"/>
              </a:lnSpc>
              <a:spcBef>
                <a:spcPts val="0"/>
              </a:spcBef>
              <a:spcAft>
                <a:spcPts val="0"/>
              </a:spcAft>
              <a:buClr>
                <a:srgbClr val="44546A"/>
              </a:buClr>
              <a:buSzPts val="1475"/>
              <a:buChar char="•"/>
            </a:pPr>
            <a:r>
              <a:rPr lang="en-IE" sz="1475" b="1" i="0" u="none" strike="noStrike" cap="none">
                <a:solidFill>
                  <a:srgbClr val="44546A"/>
                </a:solidFill>
              </a:rPr>
              <a:t>CNS and physio</a:t>
            </a:r>
            <a:r>
              <a:rPr lang="en-IE" sz="1475" b="1">
                <a:solidFill>
                  <a:srgbClr val="44546A"/>
                </a:solidFill>
              </a:rPr>
              <a:t>-</a:t>
            </a:r>
            <a:r>
              <a:rPr lang="en-IE" sz="1475" b="1" i="0" u="none" strike="noStrike" cap="none">
                <a:solidFill>
                  <a:srgbClr val="44546A"/>
                </a:solidFill>
              </a:rPr>
              <a:t>led service, fast support/access to gynae/urology MDT as required</a:t>
            </a:r>
            <a:endParaRPr sz="1300"/>
          </a:p>
          <a:p>
            <a:pPr marL="326402" marR="0" lvl="1" indent="-189588" algn="l" rtl="0">
              <a:lnSpc>
                <a:spcPct val="100000"/>
              </a:lnSpc>
              <a:spcBef>
                <a:spcPts val="0"/>
              </a:spcBef>
              <a:spcAft>
                <a:spcPts val="0"/>
              </a:spcAft>
              <a:buClr>
                <a:srgbClr val="44546A"/>
              </a:buClr>
              <a:buSzPts val="1475"/>
              <a:buChar char="•"/>
            </a:pPr>
            <a:r>
              <a:rPr lang="en-IE" sz="1475" b="1" i="0" u="none" strike="noStrike" cap="none">
                <a:solidFill>
                  <a:srgbClr val="44546A"/>
                </a:solidFill>
              </a:rPr>
              <a:t>Nurse advisor clinic</a:t>
            </a:r>
            <a:endParaRPr sz="1300"/>
          </a:p>
          <a:p>
            <a:pPr marL="326402" marR="0" lvl="1" indent="-189588" algn="l" rtl="0">
              <a:lnSpc>
                <a:spcPct val="100000"/>
              </a:lnSpc>
              <a:spcBef>
                <a:spcPts val="0"/>
              </a:spcBef>
              <a:spcAft>
                <a:spcPts val="0"/>
              </a:spcAft>
              <a:buClr>
                <a:srgbClr val="44546A"/>
              </a:buClr>
              <a:buSzPts val="1475"/>
              <a:buChar char="•"/>
            </a:pPr>
            <a:r>
              <a:rPr lang="en-IE" sz="1475" b="1" i="0" u="none" strike="noStrike" cap="none">
                <a:solidFill>
                  <a:srgbClr val="44546A"/>
                </a:solidFill>
              </a:rPr>
              <a:t>Virtual advice</a:t>
            </a:r>
            <a:endParaRPr sz="1300"/>
          </a:p>
          <a:p>
            <a:pPr marL="326402" marR="0" lvl="1" indent="-189588" algn="l" rtl="0">
              <a:lnSpc>
                <a:spcPct val="100000"/>
              </a:lnSpc>
              <a:spcBef>
                <a:spcPts val="0"/>
              </a:spcBef>
              <a:spcAft>
                <a:spcPts val="0"/>
              </a:spcAft>
              <a:buClr>
                <a:srgbClr val="44546A"/>
              </a:buClr>
              <a:buSzPts val="1475"/>
              <a:buChar char="•"/>
            </a:pPr>
            <a:r>
              <a:rPr lang="en-IE" sz="1475" b="1" i="0" u="none" strike="noStrike" cap="none">
                <a:solidFill>
                  <a:srgbClr val="44546A"/>
                </a:solidFill>
              </a:rPr>
              <a:t>See, treat and refer if appropriate</a:t>
            </a:r>
            <a:endParaRPr sz="1300"/>
          </a:p>
        </p:txBody>
      </p:sp>
      <p:sp>
        <p:nvSpPr>
          <p:cNvPr id="529" name="Google Shape;529;g2fb8f9b22b4_0_113"/>
          <p:cNvSpPr/>
          <p:nvPr/>
        </p:nvSpPr>
        <p:spPr>
          <a:xfrm>
            <a:off x="11235368" y="3539173"/>
            <a:ext cx="3596100" cy="658200"/>
          </a:xfrm>
          <a:prstGeom prst="rightArrow">
            <a:avLst>
              <a:gd name="adj1" fmla="val 50000"/>
              <a:gd name="adj2" fmla="val 50000"/>
            </a:avLst>
          </a:prstGeom>
          <a:solidFill>
            <a:srgbClr val="006857"/>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07" b="0" i="0" u="none" strike="noStrike" cap="none">
              <a:solidFill>
                <a:srgbClr val="FFFFFF"/>
              </a:solidFill>
              <a:latin typeface="Calibri"/>
              <a:ea typeface="Calibri"/>
              <a:cs typeface="Calibri"/>
              <a:sym typeface="Calibri"/>
            </a:endParaRPr>
          </a:p>
        </p:txBody>
      </p:sp>
      <p:sp>
        <p:nvSpPr>
          <p:cNvPr id="530" name="Google Shape;530;g2fb8f9b22b4_0_113"/>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15</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8"/>
          <p:cNvSpPr txBox="1"/>
          <p:nvPr/>
        </p:nvSpPr>
        <p:spPr>
          <a:xfrm>
            <a:off x="766058" y="4329371"/>
            <a:ext cx="15888234" cy="25358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6600" b="0" i="0" u="none" strike="noStrike" cap="none">
                <a:solidFill>
                  <a:srgbClr val="FFFFFF"/>
                </a:solidFill>
                <a:latin typeface="Arial"/>
                <a:ea typeface="Arial"/>
                <a:cs typeface="Arial"/>
                <a:sym typeface="Arial"/>
              </a:rPr>
              <a:t>St. James’s Hospital Lean Transformation: Increasing Access to the Pain Service - an Improvement Journey</a:t>
            </a:r>
            <a:endParaRPr sz="6600" b="0" i="0" u="none" strike="noStrike" cap="none">
              <a:solidFill>
                <a:srgbClr val="FFFFFF"/>
              </a:solidFill>
              <a:latin typeface="Arial"/>
              <a:ea typeface="Arial"/>
              <a:cs typeface="Arial"/>
              <a:sym typeface="Arial"/>
            </a:endParaRPr>
          </a:p>
        </p:txBody>
      </p:sp>
      <p:sp>
        <p:nvSpPr>
          <p:cNvPr id="536" name="Google Shape;536;p18"/>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16</a:t>
            </a:fld>
            <a:endParaRPr sz="1901" b="1" i="0" u="none" strike="noStrike" cap="none">
              <a:solidFill>
                <a:srgbClr val="FFFFFF"/>
              </a:solidFill>
              <a:latin typeface="Arial"/>
              <a:ea typeface="Arial"/>
              <a:cs typeface="Arial"/>
              <a:sym typeface="Arial"/>
            </a:endParaRPr>
          </a:p>
        </p:txBody>
      </p:sp>
      <p:sp>
        <p:nvSpPr>
          <p:cNvPr id="537" name="Google Shape;537;p18"/>
          <p:cNvSpPr/>
          <p:nvPr/>
        </p:nvSpPr>
        <p:spPr>
          <a:xfrm>
            <a:off x="486296" y="7613402"/>
            <a:ext cx="16167995" cy="1750886"/>
          </a:xfrm>
          <a:prstGeom prst="rect">
            <a:avLst/>
          </a:prstGeom>
          <a:noFill/>
          <a:ln>
            <a:noFill/>
          </a:ln>
        </p:spPr>
        <p:txBody>
          <a:bodyPr spcFirstLastPara="1" wrap="square" lIns="0" tIns="0" rIns="0" bIns="0" anchor="t" anchorCtr="0">
            <a:noAutofit/>
          </a:bodyPr>
          <a:lstStyle/>
          <a:p>
            <a:pPr marL="247650" marR="0" lvl="0" indent="0" algn="l"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Stuart Garrett, Scheduled and Unscheduled Care Access Lead, SJH </a:t>
            </a:r>
            <a:endParaRPr sz="3600" b="1" i="0" u="none" strike="noStrike" cap="none">
              <a:solidFill>
                <a:srgbClr val="FFFFFF"/>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9"/>
          <p:cNvSpPr txBox="1">
            <a:spLocks noGrp="1"/>
          </p:cNvSpPr>
          <p:nvPr>
            <p:ph type="body" idx="1"/>
          </p:nvPr>
        </p:nvSpPr>
        <p:spPr>
          <a:xfrm>
            <a:off x="1851836" y="477287"/>
            <a:ext cx="74280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IE" sz="3800"/>
              <a:t>St. James’s Hospital Lean Transformation</a:t>
            </a:r>
            <a:endParaRPr sz="3800"/>
          </a:p>
          <a:p>
            <a:pPr marL="0" lvl="0" indent="0" algn="l" rtl="0">
              <a:lnSpc>
                <a:spcPct val="90000"/>
              </a:lnSpc>
              <a:spcBef>
                <a:spcPts val="0"/>
              </a:spcBef>
              <a:spcAft>
                <a:spcPts val="0"/>
              </a:spcAft>
              <a:buNone/>
            </a:pPr>
            <a:r>
              <a:rPr lang="en-IE" sz="2501"/>
              <a:t>Increasing access to the Pain Service - an improvement journey</a:t>
            </a:r>
            <a:endParaRPr/>
          </a:p>
        </p:txBody>
      </p:sp>
      <p:sp>
        <p:nvSpPr>
          <p:cNvPr id="543" name="Google Shape;543;p19"/>
          <p:cNvSpPr/>
          <p:nvPr/>
        </p:nvSpPr>
        <p:spPr>
          <a:xfrm>
            <a:off x="9483637" y="0"/>
            <a:ext cx="8804246" cy="10003800"/>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544" name="Google Shape;544;p19"/>
          <p:cNvSpPr/>
          <p:nvPr/>
        </p:nvSpPr>
        <p:spPr>
          <a:xfrm>
            <a:off x="11001914" y="1139765"/>
            <a:ext cx="57606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Strategic Priorities</a:t>
            </a:r>
            <a:endParaRPr sz="2400" b="0" i="0" u="none" strike="noStrike" cap="none">
              <a:solidFill>
                <a:srgbClr val="FFFFFF"/>
              </a:solidFill>
              <a:latin typeface="Arial"/>
              <a:ea typeface="Arial"/>
              <a:cs typeface="Arial"/>
              <a:sym typeface="Arial"/>
            </a:endParaRPr>
          </a:p>
        </p:txBody>
      </p:sp>
      <p:sp>
        <p:nvSpPr>
          <p:cNvPr id="545" name="Google Shape;545;p19"/>
          <p:cNvSpPr/>
          <p:nvPr/>
        </p:nvSpPr>
        <p:spPr>
          <a:xfrm>
            <a:off x="10805971" y="6839943"/>
            <a:ext cx="6569612"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Aligning improvement initiatives with hospital strategic priorities ensures that operational efficiencies directly contribute to enhanced patient care</a:t>
            </a:r>
            <a:endParaRPr sz="2400" b="0" i="0" u="none" strike="noStrike" cap="none">
              <a:solidFill>
                <a:srgbClr val="FFFFFF"/>
              </a:solidFill>
              <a:latin typeface="Arial"/>
              <a:ea typeface="Arial"/>
              <a:cs typeface="Arial"/>
              <a:sym typeface="Arial"/>
            </a:endParaRPr>
          </a:p>
        </p:txBody>
      </p:sp>
      <p:sp>
        <p:nvSpPr>
          <p:cNvPr id="546" name="Google Shape;546;p19"/>
          <p:cNvSpPr txBox="1">
            <a:spLocks noGrp="1"/>
          </p:cNvSpPr>
          <p:nvPr>
            <p:ph type="body" idx="2"/>
          </p:nvPr>
        </p:nvSpPr>
        <p:spPr>
          <a:xfrm>
            <a:off x="833051" y="2744950"/>
            <a:ext cx="7428000" cy="40950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Clr>
                <a:srgbClr val="005E52"/>
              </a:buClr>
              <a:buSzPts val="3200"/>
              <a:buNone/>
            </a:pPr>
            <a:r>
              <a:rPr lang="en-IE" sz="2500" b="1">
                <a:solidFill>
                  <a:srgbClr val="005E52"/>
                </a:solidFill>
              </a:rPr>
              <a:t>Stuart Garrett, Access Lead – Scheduled and Unscheduled Care</a:t>
            </a:r>
            <a:endParaRPr sz="2500" b="1"/>
          </a:p>
          <a:p>
            <a:pPr marL="0" lvl="0" indent="0" algn="l" rtl="0">
              <a:lnSpc>
                <a:spcPct val="140000"/>
              </a:lnSpc>
              <a:spcBef>
                <a:spcPts val="1500"/>
              </a:spcBef>
              <a:spcAft>
                <a:spcPts val="0"/>
              </a:spcAft>
              <a:buNone/>
            </a:pPr>
            <a:r>
              <a:rPr lang="en-IE" sz="2500" b="1"/>
              <a:t>On be</a:t>
            </a:r>
            <a:r>
              <a:rPr lang="en-IE" sz="2500" b="1">
                <a:solidFill>
                  <a:srgbClr val="000000"/>
                </a:solidFill>
              </a:rPr>
              <a:t>half </a:t>
            </a:r>
            <a:r>
              <a:rPr lang="en-IE" sz="2500" b="1"/>
              <a:t>of:</a:t>
            </a:r>
            <a:endParaRPr sz="2500"/>
          </a:p>
          <a:p>
            <a:pPr marL="457200" lvl="0" indent="-361950" algn="l" rtl="0">
              <a:lnSpc>
                <a:spcPct val="140000"/>
              </a:lnSpc>
              <a:spcBef>
                <a:spcPts val="1500"/>
              </a:spcBef>
              <a:spcAft>
                <a:spcPts val="0"/>
              </a:spcAft>
              <a:buClr>
                <a:srgbClr val="000000"/>
              </a:buClr>
              <a:buSzPts val="2100"/>
              <a:buChar char="●"/>
            </a:pPr>
            <a:r>
              <a:rPr lang="en-IE" sz="2100" b="0">
                <a:solidFill>
                  <a:srgbClr val="000000"/>
                </a:solidFill>
              </a:rPr>
              <a:t>The Pain Service in SJH</a:t>
            </a:r>
            <a:endParaRPr sz="4900"/>
          </a:p>
          <a:p>
            <a:pPr marL="457200" lvl="0" indent="-361950" algn="l" rtl="0">
              <a:lnSpc>
                <a:spcPct val="140000"/>
              </a:lnSpc>
              <a:spcBef>
                <a:spcPts val="0"/>
              </a:spcBef>
              <a:spcAft>
                <a:spcPts val="0"/>
              </a:spcAft>
              <a:buClr>
                <a:srgbClr val="000000"/>
              </a:buClr>
              <a:buSzPts val="2100"/>
              <a:buChar char="●"/>
            </a:pPr>
            <a:r>
              <a:rPr lang="en-IE" sz="2100" b="0">
                <a:solidFill>
                  <a:srgbClr val="000000"/>
                </a:solidFill>
              </a:rPr>
              <a:t>Fiona Keogan and the Lean Transformation Team </a:t>
            </a:r>
            <a:endParaRPr sz="4900"/>
          </a:p>
        </p:txBody>
      </p:sp>
      <p:sp>
        <p:nvSpPr>
          <p:cNvPr id="547" name="Google Shape;547;p19"/>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17</a:t>
            </a:fld>
            <a:endParaRPr sz="1901" b="1" i="0" u="none" strike="noStrike" cap="none">
              <a:solidFill>
                <a:srgbClr val="FFFFFF"/>
              </a:solidFill>
              <a:latin typeface="Arial"/>
              <a:ea typeface="Arial"/>
              <a:cs typeface="Arial"/>
              <a:sym typeface="Arial"/>
            </a:endParaRPr>
          </a:p>
        </p:txBody>
      </p:sp>
      <p:pic>
        <p:nvPicPr>
          <p:cNvPr id="548" name="Google Shape;548;p19"/>
          <p:cNvPicPr preferRelativeResize="0"/>
          <p:nvPr/>
        </p:nvPicPr>
        <p:blipFill rotWithShape="1">
          <a:blip r:embed="rId3">
            <a:alphaModFix/>
          </a:blip>
          <a:srcRect/>
          <a:stretch/>
        </p:blipFill>
        <p:spPr>
          <a:xfrm>
            <a:off x="9971777" y="2021409"/>
            <a:ext cx="7785995" cy="4521591"/>
          </a:xfrm>
          <a:prstGeom prst="rect">
            <a:avLst/>
          </a:prstGeom>
          <a:noFill/>
          <a:ln>
            <a:noFill/>
          </a:ln>
        </p:spPr>
      </p:pic>
      <p:pic>
        <p:nvPicPr>
          <p:cNvPr id="549" name="Google Shape;549;p19"/>
          <p:cNvPicPr preferRelativeResize="0"/>
          <p:nvPr/>
        </p:nvPicPr>
        <p:blipFill rotWithShape="1">
          <a:blip r:embed="rId4">
            <a:alphaModFix/>
          </a:blip>
          <a:srcRect/>
          <a:stretch/>
        </p:blipFill>
        <p:spPr>
          <a:xfrm>
            <a:off x="1715850" y="5658928"/>
            <a:ext cx="4740140" cy="4260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0"/>
          <p:cNvSpPr txBox="1">
            <a:spLocks noGrp="1"/>
          </p:cNvSpPr>
          <p:nvPr>
            <p:ph type="body" idx="2"/>
          </p:nvPr>
        </p:nvSpPr>
        <p:spPr>
          <a:xfrm>
            <a:off x="459100" y="1854325"/>
            <a:ext cx="17105400" cy="738600"/>
          </a:xfrm>
          <a:prstGeom prst="rect">
            <a:avLst/>
          </a:prstGeom>
          <a:noFill/>
          <a:ln>
            <a:noFill/>
          </a:ln>
        </p:spPr>
        <p:txBody>
          <a:bodyPr spcFirstLastPara="1" wrap="square" lIns="0" tIns="0" rIns="0" bIns="0" anchor="t" anchorCtr="0">
            <a:noAutofit/>
          </a:bodyPr>
          <a:lstStyle/>
          <a:p>
            <a:pPr marL="457200" lvl="0" indent="-381000" algn="l" rtl="0">
              <a:lnSpc>
                <a:spcPct val="107000"/>
              </a:lnSpc>
              <a:spcBef>
                <a:spcPts val="600"/>
              </a:spcBef>
              <a:spcAft>
                <a:spcPts val="0"/>
              </a:spcAft>
              <a:buSzPts val="2400"/>
              <a:buChar char="●"/>
            </a:pPr>
            <a:r>
              <a:rPr lang="en-IE">
                <a:latin typeface="Arial"/>
                <a:ea typeface="Arial"/>
                <a:cs typeface="Arial"/>
                <a:sym typeface="Arial"/>
              </a:rPr>
              <a:t>Primary focus on the development of capability in service improvement and </a:t>
            </a:r>
            <a:r>
              <a:rPr lang="en-IE"/>
              <a:t>redesign</a:t>
            </a:r>
            <a:r>
              <a:rPr lang="en-IE">
                <a:latin typeface="Arial"/>
                <a:ea typeface="Arial"/>
                <a:cs typeface="Arial"/>
                <a:sym typeface="Arial"/>
              </a:rPr>
              <a:t>, with a critical focus on the tenet of “Respect for People” </a:t>
            </a:r>
            <a:endParaRPr>
              <a:latin typeface="Arial"/>
              <a:ea typeface="Arial"/>
              <a:cs typeface="Arial"/>
              <a:sym typeface="Arial"/>
            </a:endParaRPr>
          </a:p>
          <a:p>
            <a:pPr marL="0" lvl="0" indent="0" algn="l" rtl="0">
              <a:lnSpc>
                <a:spcPct val="120000"/>
              </a:lnSpc>
              <a:spcBef>
                <a:spcPts val="600"/>
              </a:spcBef>
              <a:spcAft>
                <a:spcPts val="0"/>
              </a:spcAft>
              <a:buSzPts val="2400"/>
              <a:buNone/>
            </a:pPr>
            <a:r>
              <a:rPr lang="en-IE" sz="2000"/>
              <a:t>.</a:t>
            </a:r>
            <a:endParaRPr sz="2000"/>
          </a:p>
          <a:p>
            <a:pPr marL="0" lvl="0" indent="0" algn="l" rtl="0">
              <a:lnSpc>
                <a:spcPct val="120000"/>
              </a:lnSpc>
              <a:spcBef>
                <a:spcPts val="1500"/>
              </a:spcBef>
              <a:spcAft>
                <a:spcPts val="0"/>
              </a:spcAft>
              <a:buSzPts val="2400"/>
              <a:buNone/>
            </a:pPr>
            <a:br>
              <a:rPr lang="en-IE"/>
            </a:br>
            <a:endParaRPr/>
          </a:p>
          <a:p>
            <a:pPr marL="0" lvl="0" indent="0" algn="l" rtl="0">
              <a:lnSpc>
                <a:spcPct val="120000"/>
              </a:lnSpc>
              <a:spcBef>
                <a:spcPts val="1500"/>
              </a:spcBef>
              <a:spcAft>
                <a:spcPts val="0"/>
              </a:spcAft>
              <a:buSzPts val="2400"/>
              <a:buNone/>
            </a:pPr>
            <a:br>
              <a:rPr lang="en-IE"/>
            </a:br>
            <a:endParaRPr/>
          </a:p>
        </p:txBody>
      </p:sp>
      <p:sp>
        <p:nvSpPr>
          <p:cNvPr id="555" name="Google Shape;555;p20"/>
          <p:cNvSpPr/>
          <p:nvPr/>
        </p:nvSpPr>
        <p:spPr>
          <a:xfrm>
            <a:off x="22364" y="2880000"/>
            <a:ext cx="9648000" cy="7128000"/>
          </a:xfrm>
          <a:prstGeom prst="rect">
            <a:avLst/>
          </a:prstGeom>
          <a:solidFill>
            <a:srgbClr val="B2D0C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556" name="Google Shape;556;p20"/>
          <p:cNvSpPr/>
          <p:nvPr/>
        </p:nvSpPr>
        <p:spPr>
          <a:xfrm>
            <a:off x="9672975" y="2880000"/>
            <a:ext cx="8640000" cy="4320000"/>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557" name="Google Shape;557;p20"/>
          <p:cNvSpPr/>
          <p:nvPr/>
        </p:nvSpPr>
        <p:spPr>
          <a:xfrm>
            <a:off x="9675600" y="7200000"/>
            <a:ext cx="8640000" cy="2808000"/>
          </a:xfrm>
          <a:prstGeom prst="rect">
            <a:avLst/>
          </a:prstGeom>
          <a:solidFill>
            <a:srgbClr val="005E5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558" name="Google Shape;558;p20"/>
          <p:cNvSpPr/>
          <p:nvPr/>
        </p:nvSpPr>
        <p:spPr>
          <a:xfrm>
            <a:off x="9700583" y="4231094"/>
            <a:ext cx="8615018" cy="233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Lean Approach</a:t>
            </a:r>
            <a:endParaRPr sz="24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endParaRPr sz="2599"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IE" sz="2100" b="1" i="0" u="none" strike="noStrike" cap="none">
                <a:solidFill>
                  <a:srgbClr val="E7E6E6"/>
                </a:solidFill>
              </a:rPr>
              <a:t>1) Organisation’s Vision, Strategy, and Values</a:t>
            </a:r>
            <a:endParaRPr sz="1500" b="1"/>
          </a:p>
          <a:p>
            <a:pPr marL="0" marR="0" lvl="0" indent="0" algn="l" rtl="0">
              <a:lnSpc>
                <a:spcPct val="100000"/>
              </a:lnSpc>
              <a:spcBef>
                <a:spcPts val="0"/>
              </a:spcBef>
              <a:spcAft>
                <a:spcPts val="0"/>
              </a:spcAft>
              <a:buNone/>
            </a:pPr>
            <a:endParaRPr sz="2100" b="1" i="0" u="none" strike="noStrike" cap="none">
              <a:solidFill>
                <a:srgbClr val="E7E6E6"/>
              </a:solidFill>
            </a:endParaRPr>
          </a:p>
          <a:p>
            <a:pPr marL="0" marR="0" lvl="0" indent="0" algn="l" rtl="0">
              <a:lnSpc>
                <a:spcPct val="100000"/>
              </a:lnSpc>
              <a:spcBef>
                <a:spcPts val="0"/>
              </a:spcBef>
              <a:spcAft>
                <a:spcPts val="0"/>
              </a:spcAft>
              <a:buNone/>
            </a:pPr>
            <a:r>
              <a:rPr lang="en-IE" sz="2100" b="1" i="0" u="none" strike="noStrike" cap="none">
                <a:solidFill>
                  <a:srgbClr val="E7E6E6"/>
                </a:solidFill>
              </a:rPr>
              <a:t>2) Embedded Improvement Methodology in Operational Delivery</a:t>
            </a:r>
            <a:endParaRPr sz="1500" b="1"/>
          </a:p>
          <a:p>
            <a:pPr marL="0" marR="0" lvl="0" indent="0" algn="l" rtl="0">
              <a:lnSpc>
                <a:spcPct val="100000"/>
              </a:lnSpc>
              <a:spcBef>
                <a:spcPts val="0"/>
              </a:spcBef>
              <a:spcAft>
                <a:spcPts val="0"/>
              </a:spcAft>
              <a:buNone/>
            </a:pPr>
            <a:endParaRPr sz="2100" b="1" i="0" u="none" strike="noStrike" cap="none">
              <a:solidFill>
                <a:srgbClr val="E7E6E6"/>
              </a:solidFill>
            </a:endParaRPr>
          </a:p>
          <a:p>
            <a:pPr marL="0" marR="0" lvl="0" indent="0" algn="l" rtl="0">
              <a:lnSpc>
                <a:spcPct val="100000"/>
              </a:lnSpc>
              <a:spcBef>
                <a:spcPts val="0"/>
              </a:spcBef>
              <a:spcAft>
                <a:spcPts val="0"/>
              </a:spcAft>
              <a:buNone/>
            </a:pPr>
            <a:r>
              <a:rPr lang="en-IE" sz="2100" b="1" i="0" u="none" strike="noStrike" cap="none">
                <a:solidFill>
                  <a:srgbClr val="E7E6E6"/>
                </a:solidFill>
              </a:rPr>
              <a:t>3) Integrated Performance Management and Assurance System</a:t>
            </a:r>
            <a:endParaRPr sz="1500" b="1"/>
          </a:p>
        </p:txBody>
      </p:sp>
      <p:sp>
        <p:nvSpPr>
          <p:cNvPr id="559" name="Google Shape;559;p20"/>
          <p:cNvSpPr/>
          <p:nvPr/>
        </p:nvSpPr>
        <p:spPr>
          <a:xfrm>
            <a:off x="11724896" y="8206949"/>
            <a:ext cx="6675000" cy="14772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Putting the patient first to deliver better health, better care and better value</a:t>
            </a:r>
            <a:endParaRPr sz="2400" b="1" i="0" u="none" strike="noStrike" cap="none">
              <a:solidFill>
                <a:srgbClr val="FFFFFF"/>
              </a:solidFill>
              <a:latin typeface="Arial"/>
              <a:ea typeface="Arial"/>
              <a:cs typeface="Arial"/>
              <a:sym typeface="Arial"/>
            </a:endParaRPr>
          </a:p>
        </p:txBody>
      </p:sp>
      <p:sp>
        <p:nvSpPr>
          <p:cNvPr id="560" name="Google Shape;560;p20"/>
          <p:cNvSpPr/>
          <p:nvPr/>
        </p:nvSpPr>
        <p:spPr>
          <a:xfrm>
            <a:off x="-5346" y="3304019"/>
            <a:ext cx="9675600" cy="677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005E52"/>
                </a:solidFill>
                <a:latin typeface="Arial"/>
                <a:ea typeface="Arial"/>
                <a:cs typeface="Arial"/>
                <a:sym typeface="Arial"/>
              </a:rPr>
              <a:t>Operational Excellence Model</a:t>
            </a:r>
            <a:endParaRPr sz="2400" b="0" i="0" u="none" strike="noStrike" cap="none">
              <a:solidFill>
                <a:srgbClr val="000000"/>
              </a:solidFill>
              <a:latin typeface="Arial"/>
              <a:ea typeface="Arial"/>
              <a:cs typeface="Arial"/>
              <a:sym typeface="Arial"/>
            </a:endParaRPr>
          </a:p>
        </p:txBody>
      </p:sp>
      <p:sp>
        <p:nvSpPr>
          <p:cNvPr id="561" name="Google Shape;561;p20"/>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Operational Excellence</a:t>
            </a:r>
            <a:endParaRPr sz="3800"/>
          </a:p>
          <a:p>
            <a:pPr marL="0" lvl="0" indent="0" algn="l" rtl="0">
              <a:lnSpc>
                <a:spcPct val="120000"/>
              </a:lnSpc>
              <a:spcBef>
                <a:spcPts val="0"/>
              </a:spcBef>
              <a:spcAft>
                <a:spcPts val="0"/>
              </a:spcAft>
              <a:buSzPts val="3000"/>
              <a:buNone/>
            </a:pPr>
            <a:r>
              <a:rPr lang="en-IE" sz="2501" b="0"/>
              <a:t>Underpins the transformation journey</a:t>
            </a:r>
            <a:endParaRPr sz="2501"/>
          </a:p>
        </p:txBody>
      </p:sp>
      <p:pic>
        <p:nvPicPr>
          <p:cNvPr id="562" name="Google Shape;562;p20"/>
          <p:cNvPicPr preferRelativeResize="0"/>
          <p:nvPr/>
        </p:nvPicPr>
        <p:blipFill rotWithShape="1">
          <a:blip r:embed="rId3">
            <a:alphaModFix/>
          </a:blip>
          <a:srcRect/>
          <a:stretch/>
        </p:blipFill>
        <p:spPr>
          <a:xfrm>
            <a:off x="1940249" y="3855121"/>
            <a:ext cx="5811947" cy="5811947"/>
          </a:xfrm>
          <a:prstGeom prst="rect">
            <a:avLst/>
          </a:prstGeom>
          <a:noFill/>
          <a:ln>
            <a:noFill/>
          </a:ln>
        </p:spPr>
      </p:pic>
      <p:pic>
        <p:nvPicPr>
          <p:cNvPr id="563" name="Google Shape;563;p20"/>
          <p:cNvPicPr preferRelativeResize="0"/>
          <p:nvPr/>
        </p:nvPicPr>
        <p:blipFill rotWithShape="1">
          <a:blip r:embed="rId4">
            <a:alphaModFix/>
          </a:blip>
          <a:srcRect/>
          <a:stretch/>
        </p:blipFill>
        <p:spPr>
          <a:xfrm>
            <a:off x="12531716" y="3158676"/>
            <a:ext cx="2952750" cy="885825"/>
          </a:xfrm>
          <a:prstGeom prst="rect">
            <a:avLst/>
          </a:prstGeom>
          <a:noFill/>
          <a:ln>
            <a:noFill/>
          </a:ln>
        </p:spPr>
      </p:pic>
      <p:pic>
        <p:nvPicPr>
          <p:cNvPr id="564" name="Google Shape;564;p20"/>
          <p:cNvPicPr preferRelativeResize="0"/>
          <p:nvPr/>
        </p:nvPicPr>
        <p:blipFill rotWithShape="1">
          <a:blip r:embed="rId5">
            <a:alphaModFix/>
          </a:blip>
          <a:srcRect/>
          <a:stretch/>
        </p:blipFill>
        <p:spPr>
          <a:xfrm>
            <a:off x="9813107" y="8206949"/>
            <a:ext cx="2283389" cy="1022414"/>
          </a:xfrm>
          <a:prstGeom prst="rect">
            <a:avLst/>
          </a:prstGeom>
          <a:noFill/>
          <a:ln>
            <a:noFill/>
          </a:ln>
        </p:spPr>
      </p:pic>
      <p:sp>
        <p:nvSpPr>
          <p:cNvPr id="565" name="Google Shape;565;p20"/>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18</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21"/>
          <p:cNvSpPr txBox="1">
            <a:spLocks noGrp="1"/>
          </p:cNvSpPr>
          <p:nvPr>
            <p:ph type="body" idx="2"/>
          </p:nvPr>
        </p:nvSpPr>
        <p:spPr>
          <a:xfrm>
            <a:off x="300600" y="1688513"/>
            <a:ext cx="11080800" cy="6965700"/>
          </a:xfrm>
          <a:prstGeom prst="rect">
            <a:avLst/>
          </a:prstGeom>
          <a:noFill/>
          <a:ln>
            <a:noFill/>
          </a:ln>
        </p:spPr>
        <p:txBody>
          <a:bodyPr spcFirstLastPara="1" wrap="square" lIns="0" tIns="0" rIns="0" bIns="0" anchor="t" anchorCtr="0">
            <a:noAutofit/>
          </a:bodyPr>
          <a:lstStyle/>
          <a:p>
            <a:pPr marL="457200" lvl="0" indent="-355600" algn="l" rtl="0">
              <a:lnSpc>
                <a:spcPct val="140020"/>
              </a:lnSpc>
              <a:spcBef>
                <a:spcPts val="0"/>
              </a:spcBef>
              <a:spcAft>
                <a:spcPts val="0"/>
              </a:spcAft>
              <a:buClr>
                <a:schemeClr val="dk1"/>
              </a:buClr>
              <a:buSzPts val="2000"/>
              <a:buChar char="●"/>
            </a:pPr>
            <a:r>
              <a:rPr lang="en-IE" sz="2000" b="0">
                <a:solidFill>
                  <a:schemeClr val="dk1"/>
                </a:solidFill>
              </a:rPr>
              <a:t>M</a:t>
            </a:r>
            <a:r>
              <a:rPr lang="en-IE" sz="2000">
                <a:solidFill>
                  <a:schemeClr val="dk1"/>
                </a:solidFill>
              </a:rPr>
              <a:t>ultiple specialities/services supported via Lean Transformation Programme Office</a:t>
            </a:r>
            <a:endParaRPr>
              <a:solidFill>
                <a:schemeClr val="dk1"/>
              </a:solidFill>
            </a:endParaRPr>
          </a:p>
          <a:p>
            <a:pPr marL="457200" lvl="0" indent="-355600" algn="l" rtl="0">
              <a:lnSpc>
                <a:spcPct val="140020"/>
              </a:lnSpc>
              <a:spcBef>
                <a:spcPts val="0"/>
              </a:spcBef>
              <a:spcAft>
                <a:spcPts val="0"/>
              </a:spcAft>
              <a:buClr>
                <a:schemeClr val="dk1"/>
              </a:buClr>
              <a:buSzPts val="2000"/>
              <a:buChar char="●"/>
            </a:pPr>
            <a:r>
              <a:rPr lang="en-IE" sz="2000">
                <a:solidFill>
                  <a:schemeClr val="dk1"/>
                </a:solidFill>
              </a:rPr>
              <a:t>Pan Hospital improvement programmes supported – Visual Hospital Management, Surgical Hub development, Day of Surgery Admissions Programme, Acute Frailty, Long Term Care Optimisation, Patient Flow, Ward Cohorting, Cancer Pathways and Oncology Day ward flow optimisation </a:t>
            </a:r>
            <a:endParaRPr>
              <a:solidFill>
                <a:schemeClr val="dk1"/>
              </a:solidFill>
            </a:endParaRPr>
          </a:p>
          <a:p>
            <a:pPr marL="457200" lvl="0" indent="-355600" algn="l" rtl="0">
              <a:lnSpc>
                <a:spcPct val="140020"/>
              </a:lnSpc>
              <a:spcBef>
                <a:spcPts val="0"/>
              </a:spcBef>
              <a:spcAft>
                <a:spcPts val="0"/>
              </a:spcAft>
              <a:buClr>
                <a:schemeClr val="dk1"/>
              </a:buClr>
              <a:buSzPts val="2000"/>
              <a:buChar char="●"/>
            </a:pPr>
            <a:r>
              <a:rPr lang="en-IE" sz="2000">
                <a:solidFill>
                  <a:schemeClr val="dk1"/>
                </a:solidFill>
              </a:rPr>
              <a:t>Investment in SJH staff/resources for Lean Transformation:</a:t>
            </a:r>
            <a:endParaRPr>
              <a:solidFill>
                <a:schemeClr val="dk1"/>
              </a:solidFill>
            </a:endParaRPr>
          </a:p>
          <a:p>
            <a:pPr marL="914400" lvl="1" indent="-355600" algn="l" rtl="0">
              <a:lnSpc>
                <a:spcPct val="140020"/>
              </a:lnSpc>
              <a:spcBef>
                <a:spcPts val="0"/>
              </a:spcBef>
              <a:spcAft>
                <a:spcPts val="0"/>
              </a:spcAft>
              <a:buClr>
                <a:srgbClr val="000000"/>
              </a:buClr>
              <a:buSzPts val="2000"/>
              <a:buChar char="○"/>
            </a:pPr>
            <a:r>
              <a:rPr lang="en-IE" sz="2000" b="0">
                <a:solidFill>
                  <a:srgbClr val="000000"/>
                </a:solidFill>
              </a:rPr>
              <a:t>108 staff received Lean ‘Yellow Belt Training’ via SETU May to Oct 2024</a:t>
            </a:r>
            <a:endParaRPr/>
          </a:p>
          <a:p>
            <a:pPr marL="914400" lvl="1" indent="-355600" algn="l" rtl="0">
              <a:lnSpc>
                <a:spcPct val="140020"/>
              </a:lnSpc>
              <a:spcBef>
                <a:spcPts val="0"/>
              </a:spcBef>
              <a:spcAft>
                <a:spcPts val="0"/>
              </a:spcAft>
              <a:buClr>
                <a:srgbClr val="000000"/>
              </a:buClr>
              <a:buSzPts val="2000"/>
              <a:buChar char="○"/>
            </a:pPr>
            <a:r>
              <a:rPr lang="en-IE" sz="2000" b="0">
                <a:solidFill>
                  <a:srgbClr val="000000"/>
                </a:solidFill>
              </a:rPr>
              <a:t>24 staff participated in a year long diploma in Operational Excellence delivered via SETU 2023 to 2024 with another programme to run 2024 to 2025</a:t>
            </a:r>
            <a:endParaRPr/>
          </a:p>
          <a:p>
            <a:pPr marL="914400" lvl="1" indent="-355600" algn="l" rtl="0">
              <a:lnSpc>
                <a:spcPct val="140020"/>
              </a:lnSpc>
              <a:spcBef>
                <a:spcPts val="0"/>
              </a:spcBef>
              <a:spcAft>
                <a:spcPts val="0"/>
              </a:spcAft>
              <a:buClr>
                <a:srgbClr val="000000"/>
              </a:buClr>
              <a:buSzPts val="2000"/>
              <a:buChar char="○"/>
            </a:pPr>
            <a:r>
              <a:rPr lang="en-IE" sz="2000" b="0">
                <a:solidFill>
                  <a:srgbClr val="000000"/>
                </a:solidFill>
              </a:rPr>
              <a:t>Lean Transformation Office Resources – x 4 WTEs (Director and x 3 Gr VIIs)</a:t>
            </a:r>
            <a:endParaRPr/>
          </a:p>
          <a:p>
            <a:pPr marL="0" lvl="0" indent="0" algn="l" rtl="0">
              <a:lnSpc>
                <a:spcPct val="140020"/>
              </a:lnSpc>
              <a:spcBef>
                <a:spcPts val="0"/>
              </a:spcBef>
              <a:spcAft>
                <a:spcPts val="0"/>
              </a:spcAft>
              <a:buSzPts val="2400"/>
              <a:buNone/>
            </a:pPr>
            <a:r>
              <a:rPr lang="en-IE" sz="2000"/>
              <a:t>.</a:t>
            </a:r>
            <a:endParaRPr sz="2000"/>
          </a:p>
          <a:p>
            <a:pPr marL="0" lvl="0" indent="0" algn="l" rtl="0">
              <a:lnSpc>
                <a:spcPct val="140020"/>
              </a:lnSpc>
              <a:spcBef>
                <a:spcPts val="0"/>
              </a:spcBef>
              <a:spcAft>
                <a:spcPts val="0"/>
              </a:spcAft>
              <a:buSzPts val="2400"/>
              <a:buNone/>
            </a:pPr>
            <a:endParaRPr/>
          </a:p>
        </p:txBody>
      </p:sp>
      <p:sp>
        <p:nvSpPr>
          <p:cNvPr id="571" name="Google Shape;571;p21"/>
          <p:cNvSpPr/>
          <p:nvPr/>
        </p:nvSpPr>
        <p:spPr>
          <a:xfrm>
            <a:off x="11808000" y="6626340"/>
            <a:ext cx="6480000" cy="3384000"/>
          </a:xfrm>
          <a:prstGeom prst="rect">
            <a:avLst/>
          </a:prstGeom>
          <a:solidFill>
            <a:srgbClr val="B2D0C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572" name="Google Shape;572;p21"/>
          <p:cNvSpPr/>
          <p:nvPr/>
        </p:nvSpPr>
        <p:spPr>
          <a:xfrm>
            <a:off x="11808000" y="3333458"/>
            <a:ext cx="6480000" cy="3384000"/>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573" name="Google Shape;573;p21"/>
          <p:cNvSpPr/>
          <p:nvPr/>
        </p:nvSpPr>
        <p:spPr>
          <a:xfrm>
            <a:off x="11808000" y="-50543"/>
            <a:ext cx="6480000" cy="3384000"/>
          </a:xfrm>
          <a:prstGeom prst="rect">
            <a:avLst/>
          </a:prstGeom>
          <a:solidFill>
            <a:srgbClr val="005E5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005E52"/>
              </a:solidFill>
              <a:latin typeface="Calibri"/>
              <a:ea typeface="Calibri"/>
              <a:cs typeface="Calibri"/>
              <a:sym typeface="Calibri"/>
            </a:endParaRPr>
          </a:p>
        </p:txBody>
      </p:sp>
      <p:sp>
        <p:nvSpPr>
          <p:cNvPr id="574" name="Google Shape;574;p21"/>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Lean Transformation in SJH</a:t>
            </a:r>
            <a:endParaRPr sz="3800"/>
          </a:p>
          <a:p>
            <a:pPr marL="0" lvl="0" indent="0" algn="l" rtl="0">
              <a:lnSpc>
                <a:spcPct val="120000"/>
              </a:lnSpc>
              <a:spcBef>
                <a:spcPts val="0"/>
              </a:spcBef>
              <a:spcAft>
                <a:spcPts val="0"/>
              </a:spcAft>
              <a:buSzPts val="3000"/>
              <a:buNone/>
            </a:pPr>
            <a:r>
              <a:rPr lang="en-IE" sz="2501" b="0"/>
              <a:t>Outcomes and Impacts to Date</a:t>
            </a:r>
            <a:endParaRPr sz="2501"/>
          </a:p>
        </p:txBody>
      </p:sp>
      <p:sp>
        <p:nvSpPr>
          <p:cNvPr id="575" name="Google Shape;575;p21"/>
          <p:cNvSpPr txBox="1"/>
          <p:nvPr/>
        </p:nvSpPr>
        <p:spPr>
          <a:xfrm>
            <a:off x="11778155" y="3660661"/>
            <a:ext cx="6480000" cy="135434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8801" b="1" i="0" u="none" strike="noStrike" cap="none">
                <a:solidFill>
                  <a:srgbClr val="FFFFFF"/>
                </a:solidFill>
                <a:latin typeface="Arial"/>
                <a:ea typeface="Arial"/>
                <a:cs typeface="Arial"/>
                <a:sym typeface="Arial"/>
              </a:rPr>
              <a:t>22</a:t>
            </a:r>
            <a:endParaRPr sz="2801" b="0" i="0" u="none" strike="noStrike" cap="none">
              <a:solidFill>
                <a:srgbClr val="000000"/>
              </a:solidFill>
              <a:latin typeface="Arial"/>
              <a:ea typeface="Arial"/>
              <a:cs typeface="Arial"/>
              <a:sym typeface="Arial"/>
            </a:endParaRPr>
          </a:p>
        </p:txBody>
      </p:sp>
      <p:sp>
        <p:nvSpPr>
          <p:cNvPr id="576" name="Google Shape;576;p21"/>
          <p:cNvSpPr/>
          <p:nvPr/>
        </p:nvSpPr>
        <p:spPr>
          <a:xfrm>
            <a:off x="11778155" y="4923758"/>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Staff completed the diploma in Operational Excellence</a:t>
            </a:r>
            <a:endParaRPr sz="2400" b="0" i="0" u="none" strike="noStrike" cap="none">
              <a:solidFill>
                <a:srgbClr val="FFFFFF"/>
              </a:solidFill>
              <a:latin typeface="Arial"/>
              <a:ea typeface="Arial"/>
              <a:cs typeface="Arial"/>
              <a:sym typeface="Arial"/>
            </a:endParaRPr>
          </a:p>
        </p:txBody>
      </p:sp>
      <p:sp>
        <p:nvSpPr>
          <p:cNvPr id="577" name="Google Shape;577;p21"/>
          <p:cNvSpPr txBox="1"/>
          <p:nvPr/>
        </p:nvSpPr>
        <p:spPr>
          <a:xfrm>
            <a:off x="11778155" y="320236"/>
            <a:ext cx="6480000" cy="135434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8801" b="1" i="0" u="none" strike="noStrike" cap="none">
                <a:solidFill>
                  <a:srgbClr val="FFFFFF"/>
                </a:solidFill>
                <a:latin typeface="Arial"/>
                <a:ea typeface="Arial"/>
                <a:cs typeface="Arial"/>
                <a:sym typeface="Arial"/>
              </a:rPr>
              <a:t>108</a:t>
            </a:r>
            <a:endParaRPr sz="2801" b="0" i="0" u="none" strike="noStrike" cap="none">
              <a:solidFill>
                <a:srgbClr val="000000"/>
              </a:solidFill>
              <a:latin typeface="Arial"/>
              <a:ea typeface="Arial"/>
              <a:cs typeface="Arial"/>
              <a:sym typeface="Arial"/>
            </a:endParaRPr>
          </a:p>
        </p:txBody>
      </p:sp>
      <p:sp>
        <p:nvSpPr>
          <p:cNvPr id="578" name="Google Shape;578;p21"/>
          <p:cNvSpPr/>
          <p:nvPr/>
        </p:nvSpPr>
        <p:spPr>
          <a:xfrm>
            <a:off x="12397679" y="1577625"/>
            <a:ext cx="5564777"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SJH Staff with Lean ‘Yellow Belts’ from Oct 2024</a:t>
            </a:r>
            <a:endParaRPr sz="2400" b="0" i="0" u="none" strike="noStrike" cap="none">
              <a:solidFill>
                <a:srgbClr val="FFFFFF"/>
              </a:solidFill>
              <a:latin typeface="Arial"/>
              <a:ea typeface="Arial"/>
              <a:cs typeface="Arial"/>
              <a:sym typeface="Arial"/>
            </a:endParaRPr>
          </a:p>
        </p:txBody>
      </p:sp>
      <p:sp>
        <p:nvSpPr>
          <p:cNvPr id="579" name="Google Shape;579;p21"/>
          <p:cNvSpPr txBox="1"/>
          <p:nvPr/>
        </p:nvSpPr>
        <p:spPr>
          <a:xfrm>
            <a:off x="11808000" y="7141031"/>
            <a:ext cx="6480000" cy="135434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8801" b="1" i="0" u="none" strike="noStrike" cap="none">
                <a:solidFill>
                  <a:srgbClr val="FFFFFF"/>
                </a:solidFill>
                <a:latin typeface="Arial"/>
                <a:ea typeface="Arial"/>
                <a:cs typeface="Arial"/>
                <a:sym typeface="Arial"/>
              </a:rPr>
              <a:t>4</a:t>
            </a:r>
            <a:endParaRPr sz="2801" b="0" i="0" u="none" strike="noStrike" cap="none">
              <a:solidFill>
                <a:srgbClr val="000000"/>
              </a:solidFill>
              <a:latin typeface="Arial"/>
              <a:ea typeface="Arial"/>
              <a:cs typeface="Arial"/>
              <a:sym typeface="Arial"/>
            </a:endParaRPr>
          </a:p>
        </p:txBody>
      </p:sp>
      <p:sp>
        <p:nvSpPr>
          <p:cNvPr id="580" name="Google Shape;580;p21"/>
          <p:cNvSpPr/>
          <p:nvPr/>
        </p:nvSpPr>
        <p:spPr>
          <a:xfrm>
            <a:off x="11940066" y="8529771"/>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Lean Transformation office </a:t>
            </a:r>
            <a:endParaRPr/>
          </a:p>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resourced x 4 WTEs</a:t>
            </a:r>
            <a:endParaRPr sz="2400" b="0" i="0" u="none" strike="noStrike" cap="none">
              <a:solidFill>
                <a:srgbClr val="FFFFFF"/>
              </a:solidFill>
              <a:latin typeface="Arial"/>
              <a:ea typeface="Arial"/>
              <a:cs typeface="Arial"/>
              <a:sym typeface="Arial"/>
            </a:endParaRPr>
          </a:p>
        </p:txBody>
      </p:sp>
      <p:sp>
        <p:nvSpPr>
          <p:cNvPr id="581" name="Google Shape;581;p21"/>
          <p:cNvSpPr txBox="1"/>
          <p:nvPr/>
        </p:nvSpPr>
        <p:spPr>
          <a:xfrm>
            <a:off x="17571525" y="9929051"/>
            <a:ext cx="548700" cy="24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19</a:t>
            </a:fld>
            <a:endParaRPr sz="1901" b="1" i="0" u="none" strike="noStrike" cap="none">
              <a:solidFill>
                <a:srgbClr val="FFFFFF"/>
              </a:solidFill>
              <a:latin typeface="Arial"/>
              <a:ea typeface="Arial"/>
              <a:cs typeface="Arial"/>
              <a:sym typeface="Arial"/>
            </a:endParaRPr>
          </a:p>
        </p:txBody>
      </p:sp>
      <p:pic>
        <p:nvPicPr>
          <p:cNvPr id="582" name="Google Shape;582;p21"/>
          <p:cNvPicPr preferRelativeResize="0"/>
          <p:nvPr/>
        </p:nvPicPr>
        <p:blipFill rotWithShape="1">
          <a:blip r:embed="rId3">
            <a:alphaModFix/>
          </a:blip>
          <a:srcRect/>
          <a:stretch/>
        </p:blipFill>
        <p:spPr>
          <a:xfrm>
            <a:off x="1932126" y="6293525"/>
            <a:ext cx="5821376" cy="3561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
          <p:cNvSpPr txBox="1"/>
          <p:nvPr/>
        </p:nvSpPr>
        <p:spPr>
          <a:xfrm>
            <a:off x="766058" y="4329372"/>
            <a:ext cx="15888234" cy="168073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7200" b="0" i="0" u="none" strike="noStrike" cap="none">
                <a:solidFill>
                  <a:srgbClr val="FFFFFF"/>
                </a:solidFill>
                <a:latin typeface="Arial"/>
                <a:ea typeface="Arial"/>
                <a:cs typeface="Arial"/>
                <a:sym typeface="Arial"/>
              </a:rPr>
              <a:t>Creating a Catalyst for Change</a:t>
            </a:r>
            <a:endParaRPr/>
          </a:p>
        </p:txBody>
      </p:sp>
      <p:sp>
        <p:nvSpPr>
          <p:cNvPr id="252" name="Google Shape;252;p4"/>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a:t>
            </a:fld>
            <a:endParaRPr sz="1901" b="1" i="0" u="none" strike="noStrike" cap="none">
              <a:solidFill>
                <a:srgbClr val="FFFFFF"/>
              </a:solidFill>
              <a:latin typeface="Arial"/>
              <a:ea typeface="Arial"/>
              <a:cs typeface="Arial"/>
              <a:sym typeface="Arial"/>
            </a:endParaRPr>
          </a:p>
        </p:txBody>
      </p:sp>
      <p:sp>
        <p:nvSpPr>
          <p:cNvPr id="253" name="Google Shape;253;p4"/>
          <p:cNvSpPr/>
          <p:nvPr/>
        </p:nvSpPr>
        <p:spPr>
          <a:xfrm>
            <a:off x="766058" y="6010105"/>
            <a:ext cx="14603996" cy="11030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Garry Corbet, CEO S A Partners</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2"/>
          <p:cNvSpPr/>
          <p:nvPr/>
        </p:nvSpPr>
        <p:spPr>
          <a:xfrm>
            <a:off x="9410700" y="5484400"/>
            <a:ext cx="2792823" cy="2833064"/>
          </a:xfrm>
          <a:custGeom>
            <a:avLst/>
            <a:gdLst/>
            <a:ahLst/>
            <a:cxnLst/>
            <a:rect l="l" t="t" r="r" b="b"/>
            <a:pathLst>
              <a:path w="1609696" h="1609695" extrusionOk="0">
                <a:moveTo>
                  <a:pt x="1272591" y="0"/>
                </a:moveTo>
                <a:lnTo>
                  <a:pt x="1609696" y="0"/>
                </a:lnTo>
                <a:lnTo>
                  <a:pt x="1609399" y="5879"/>
                </a:lnTo>
                <a:cubicBezTo>
                  <a:pt x="1523535" y="851370"/>
                  <a:pt x="851371" y="1523534"/>
                  <a:pt x="5880" y="1609398"/>
                </a:cubicBezTo>
                <a:lnTo>
                  <a:pt x="0" y="1609695"/>
                </a:lnTo>
                <a:lnTo>
                  <a:pt x="0" y="1272590"/>
                </a:lnTo>
                <a:lnTo>
                  <a:pt x="116897" y="1254749"/>
                </a:lnTo>
                <a:cubicBezTo>
                  <a:pt x="688033" y="1137878"/>
                  <a:pt x="1137879" y="688032"/>
                  <a:pt x="1254750" y="116896"/>
                </a:cubicBezTo>
                <a:lnTo>
                  <a:pt x="1272591" y="0"/>
                </a:lnTo>
                <a:close/>
              </a:path>
            </a:pathLst>
          </a:custGeom>
          <a:solidFill>
            <a:srgbClr val="4B8673"/>
          </a:solidFill>
          <a:ln w="9525" cap="flat" cmpd="sng">
            <a:solidFill>
              <a:schemeClr val="dk1"/>
            </a:solidFill>
            <a:prstDash val="solid"/>
            <a:miter lim="800000"/>
            <a:headEnd type="none" w="sm" len="sm"/>
            <a:tailEnd type="none" w="sm" len="sm"/>
          </a:ln>
          <a:effectLst>
            <a:outerShdw blurRad="50800" dist="38100" dir="13500000" algn="br" rotWithShape="0">
              <a:srgbClr val="000000">
                <a:alpha val="40000"/>
              </a:srgbClr>
            </a:outerShdw>
          </a:effectLst>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4800" b="0" i="0" u="none" strike="noStrike" cap="none">
              <a:solidFill>
                <a:srgbClr val="000000"/>
              </a:solidFill>
              <a:latin typeface="Arial"/>
              <a:ea typeface="Arial"/>
              <a:cs typeface="Arial"/>
              <a:sym typeface="Arial"/>
            </a:endParaRPr>
          </a:p>
        </p:txBody>
      </p:sp>
      <p:sp>
        <p:nvSpPr>
          <p:cNvPr id="588" name="Google Shape;588;p22"/>
          <p:cNvSpPr/>
          <p:nvPr/>
        </p:nvSpPr>
        <p:spPr>
          <a:xfrm>
            <a:off x="9410700" y="2329744"/>
            <a:ext cx="2792823" cy="2833064"/>
          </a:xfrm>
          <a:custGeom>
            <a:avLst/>
            <a:gdLst/>
            <a:ahLst/>
            <a:cxnLst/>
            <a:rect l="l" t="t" r="r" b="b"/>
            <a:pathLst>
              <a:path w="1609696" h="1609695" extrusionOk="0">
                <a:moveTo>
                  <a:pt x="0" y="0"/>
                </a:moveTo>
                <a:lnTo>
                  <a:pt x="5880" y="297"/>
                </a:lnTo>
                <a:cubicBezTo>
                  <a:pt x="851371" y="86161"/>
                  <a:pt x="1523535" y="758326"/>
                  <a:pt x="1609399" y="1603816"/>
                </a:cubicBezTo>
                <a:lnTo>
                  <a:pt x="1609696" y="1609695"/>
                </a:lnTo>
                <a:lnTo>
                  <a:pt x="1272591" y="1609695"/>
                </a:lnTo>
                <a:lnTo>
                  <a:pt x="1254750" y="1492799"/>
                </a:lnTo>
                <a:cubicBezTo>
                  <a:pt x="1137879" y="921663"/>
                  <a:pt x="688033" y="471817"/>
                  <a:pt x="116897" y="354946"/>
                </a:cubicBezTo>
                <a:lnTo>
                  <a:pt x="0" y="337105"/>
                </a:lnTo>
                <a:lnTo>
                  <a:pt x="0" y="0"/>
                </a:lnTo>
                <a:close/>
              </a:path>
            </a:pathLst>
          </a:custGeom>
          <a:solidFill>
            <a:srgbClr val="005E52"/>
          </a:solidFill>
          <a:ln w="9525" cap="flat" cmpd="sng">
            <a:solidFill>
              <a:schemeClr val="dk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4800" b="0" i="0" u="none" strike="noStrike" cap="none">
              <a:solidFill>
                <a:srgbClr val="000000"/>
              </a:solidFill>
              <a:latin typeface="Arial"/>
              <a:ea typeface="Arial"/>
              <a:cs typeface="Arial"/>
              <a:sym typeface="Arial"/>
            </a:endParaRPr>
          </a:p>
        </p:txBody>
      </p:sp>
      <p:sp>
        <p:nvSpPr>
          <p:cNvPr id="589" name="Google Shape;589;p22"/>
          <p:cNvSpPr/>
          <p:nvPr/>
        </p:nvSpPr>
        <p:spPr>
          <a:xfrm>
            <a:off x="6182651" y="2329744"/>
            <a:ext cx="2792819" cy="2833064"/>
          </a:xfrm>
          <a:custGeom>
            <a:avLst/>
            <a:gdLst/>
            <a:ahLst/>
            <a:cxnLst/>
            <a:rect l="l" t="t" r="r" b="b"/>
            <a:pathLst>
              <a:path w="1609694" h="1609695" extrusionOk="0">
                <a:moveTo>
                  <a:pt x="1609694" y="0"/>
                </a:moveTo>
                <a:lnTo>
                  <a:pt x="1609694" y="337105"/>
                </a:lnTo>
                <a:lnTo>
                  <a:pt x="1492799" y="354946"/>
                </a:lnTo>
                <a:cubicBezTo>
                  <a:pt x="921663" y="471817"/>
                  <a:pt x="471818" y="921663"/>
                  <a:pt x="354946" y="1492799"/>
                </a:cubicBezTo>
                <a:lnTo>
                  <a:pt x="337105" y="1609695"/>
                </a:lnTo>
                <a:lnTo>
                  <a:pt x="0" y="1609695"/>
                </a:lnTo>
                <a:lnTo>
                  <a:pt x="297" y="1603816"/>
                </a:lnTo>
                <a:cubicBezTo>
                  <a:pt x="86161" y="758326"/>
                  <a:pt x="758326" y="86161"/>
                  <a:pt x="1603816" y="297"/>
                </a:cubicBezTo>
                <a:lnTo>
                  <a:pt x="1609694" y="0"/>
                </a:lnTo>
                <a:close/>
              </a:path>
            </a:pathLst>
          </a:custGeom>
          <a:solidFill>
            <a:srgbClr val="699887"/>
          </a:solidFill>
          <a:ln w="9525"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4800" b="0" i="0" u="none" strike="noStrike" cap="none">
              <a:solidFill>
                <a:srgbClr val="000000"/>
              </a:solidFill>
              <a:latin typeface="Arial"/>
              <a:ea typeface="Arial"/>
              <a:cs typeface="Arial"/>
              <a:sym typeface="Arial"/>
            </a:endParaRPr>
          </a:p>
        </p:txBody>
      </p:sp>
      <p:sp>
        <p:nvSpPr>
          <p:cNvPr id="590" name="Google Shape;590;p22"/>
          <p:cNvSpPr/>
          <p:nvPr/>
        </p:nvSpPr>
        <p:spPr>
          <a:xfrm>
            <a:off x="6182650" y="5493859"/>
            <a:ext cx="2792819" cy="2833064"/>
          </a:xfrm>
          <a:custGeom>
            <a:avLst/>
            <a:gdLst/>
            <a:ahLst/>
            <a:cxnLst/>
            <a:rect l="l" t="t" r="r" b="b"/>
            <a:pathLst>
              <a:path w="1609694" h="1609695" extrusionOk="0">
                <a:moveTo>
                  <a:pt x="0" y="0"/>
                </a:moveTo>
                <a:lnTo>
                  <a:pt x="337105" y="0"/>
                </a:lnTo>
                <a:lnTo>
                  <a:pt x="354946" y="116896"/>
                </a:lnTo>
                <a:cubicBezTo>
                  <a:pt x="471818" y="688032"/>
                  <a:pt x="921663" y="1137878"/>
                  <a:pt x="1492799" y="1254749"/>
                </a:cubicBezTo>
                <a:lnTo>
                  <a:pt x="1609694" y="1272590"/>
                </a:lnTo>
                <a:lnTo>
                  <a:pt x="1609694" y="1609695"/>
                </a:lnTo>
                <a:lnTo>
                  <a:pt x="1603816" y="1609398"/>
                </a:lnTo>
                <a:cubicBezTo>
                  <a:pt x="758326" y="1523534"/>
                  <a:pt x="86161" y="851370"/>
                  <a:pt x="297" y="5879"/>
                </a:cubicBezTo>
                <a:lnTo>
                  <a:pt x="0" y="0"/>
                </a:lnTo>
                <a:close/>
              </a:path>
            </a:pathLst>
          </a:custGeom>
          <a:solidFill>
            <a:srgbClr val="75B5B8"/>
          </a:solidFill>
          <a:ln w="9525" cap="flat" cmpd="sng">
            <a:solidFill>
              <a:schemeClr val="dk1"/>
            </a:solidFill>
            <a:prstDash val="solid"/>
            <a:miter lim="800000"/>
            <a:headEnd type="none" w="sm" len="sm"/>
            <a:tailEnd type="none" w="sm" len="sm"/>
          </a:ln>
          <a:effectLst>
            <a:outerShdw blurRad="50800" dist="38100" dir="18900000" algn="bl" rotWithShape="0">
              <a:srgbClr val="000000">
                <a:alpha val="40000"/>
              </a:srgbClr>
            </a:outerShdw>
          </a:effectLst>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4800" b="0" i="0" u="none" strike="noStrike" cap="none">
              <a:solidFill>
                <a:srgbClr val="000000"/>
              </a:solidFill>
              <a:latin typeface="Arial"/>
              <a:ea typeface="Arial"/>
              <a:cs typeface="Arial"/>
              <a:sym typeface="Arial"/>
            </a:endParaRPr>
          </a:p>
        </p:txBody>
      </p:sp>
      <p:sp>
        <p:nvSpPr>
          <p:cNvPr id="591" name="Google Shape;591;p22"/>
          <p:cNvSpPr/>
          <p:nvPr/>
        </p:nvSpPr>
        <p:spPr>
          <a:xfrm>
            <a:off x="542099" y="2554382"/>
            <a:ext cx="4036200" cy="677400"/>
          </a:xfrm>
          <a:prstGeom prst="rect">
            <a:avLst/>
          </a:prstGeom>
          <a:noFill/>
          <a:ln>
            <a:noFill/>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None/>
            </a:pPr>
            <a:r>
              <a:rPr lang="en-IE" sz="2400" b="1" i="0" u="none" strike="noStrike" cap="none">
                <a:solidFill>
                  <a:srgbClr val="699887"/>
                </a:solidFill>
                <a:latin typeface="Arial"/>
                <a:ea typeface="Arial"/>
                <a:cs typeface="Arial"/>
                <a:sym typeface="Arial"/>
              </a:rPr>
              <a:t>Respect for people</a:t>
            </a:r>
            <a:endParaRPr sz="2400" b="0" i="0" u="none" strike="noStrike" cap="none">
              <a:solidFill>
                <a:srgbClr val="699887"/>
              </a:solidFill>
              <a:latin typeface="Arial"/>
              <a:ea typeface="Arial"/>
              <a:cs typeface="Arial"/>
              <a:sym typeface="Arial"/>
            </a:endParaRPr>
          </a:p>
        </p:txBody>
      </p:sp>
      <p:sp>
        <p:nvSpPr>
          <p:cNvPr id="592" name="Google Shape;592;p22"/>
          <p:cNvSpPr txBox="1"/>
          <p:nvPr/>
        </p:nvSpPr>
        <p:spPr>
          <a:xfrm>
            <a:off x="552041" y="3154547"/>
            <a:ext cx="5721000" cy="1600800"/>
          </a:xfrm>
          <a:prstGeom prst="rect">
            <a:avLst/>
          </a:prstGeom>
          <a:noFill/>
          <a:ln>
            <a:noFill/>
          </a:ln>
        </p:spPr>
        <p:txBody>
          <a:bodyPr spcFirstLastPara="1" wrap="square" lIns="182850" tIns="91400" rIns="182850" bIns="91400" anchor="t" anchorCtr="0">
            <a:spAutoFit/>
          </a:bodyPr>
          <a:lstStyle/>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Met with all team members to understand the Pain service. </a:t>
            </a:r>
            <a:endParaRPr/>
          </a:p>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Respecting skills and competencies of staff</a:t>
            </a:r>
            <a:endParaRPr sz="2000" b="0" i="0" u="none" strike="noStrike" cap="none">
              <a:solidFill>
                <a:srgbClr val="000000"/>
              </a:solidFill>
              <a:latin typeface="Arial"/>
              <a:ea typeface="Arial"/>
              <a:cs typeface="Arial"/>
              <a:sym typeface="Arial"/>
            </a:endParaRPr>
          </a:p>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Staff and patient experience</a:t>
            </a:r>
            <a:endParaRPr sz="2000" b="0" i="0" u="none" strike="noStrike" cap="none">
              <a:solidFill>
                <a:srgbClr val="000000"/>
              </a:solidFill>
              <a:latin typeface="Arial"/>
              <a:ea typeface="Arial"/>
              <a:cs typeface="Arial"/>
              <a:sym typeface="Arial"/>
            </a:endParaRPr>
          </a:p>
        </p:txBody>
      </p:sp>
      <p:sp>
        <p:nvSpPr>
          <p:cNvPr id="593" name="Google Shape;593;p22"/>
          <p:cNvSpPr/>
          <p:nvPr/>
        </p:nvSpPr>
        <p:spPr>
          <a:xfrm>
            <a:off x="6815436" y="4418776"/>
            <a:ext cx="4672800" cy="677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501" b="1" i="0" u="none" strike="noStrike" cap="none">
                <a:solidFill>
                  <a:srgbClr val="000000"/>
                </a:solidFill>
                <a:latin typeface="Arial"/>
                <a:ea typeface="Arial"/>
                <a:cs typeface="Arial"/>
                <a:sym typeface="Arial"/>
              </a:rPr>
              <a:t>Lean and Operational Excellence</a:t>
            </a:r>
            <a:endParaRPr sz="2501" b="0" i="0" u="none" strike="noStrike" cap="none">
              <a:solidFill>
                <a:srgbClr val="000000"/>
              </a:solidFill>
              <a:latin typeface="Arial"/>
              <a:ea typeface="Arial"/>
              <a:cs typeface="Arial"/>
              <a:sym typeface="Arial"/>
            </a:endParaRPr>
          </a:p>
        </p:txBody>
      </p:sp>
      <p:sp>
        <p:nvSpPr>
          <p:cNvPr id="594" name="Google Shape;594;p22"/>
          <p:cNvSpPr/>
          <p:nvPr/>
        </p:nvSpPr>
        <p:spPr>
          <a:xfrm>
            <a:off x="13699199" y="2484414"/>
            <a:ext cx="4036200" cy="677400"/>
          </a:xfrm>
          <a:prstGeom prst="rect">
            <a:avLst/>
          </a:prstGeom>
          <a:noFill/>
          <a:ln>
            <a:noFill/>
          </a:ln>
        </p:spPr>
        <p:txBody>
          <a:bodyPr spcFirstLastPara="1" wrap="square" lIns="182850" tIns="91400" rIns="182850" bIns="91400" anchor="t" anchorCtr="0">
            <a:noAutofit/>
          </a:bodyPr>
          <a:lstStyle/>
          <a:p>
            <a:pPr marL="0" marR="0" lvl="0" indent="0" algn="r" rtl="0">
              <a:lnSpc>
                <a:spcPct val="100000"/>
              </a:lnSpc>
              <a:spcBef>
                <a:spcPts val="0"/>
              </a:spcBef>
              <a:spcAft>
                <a:spcPts val="0"/>
              </a:spcAft>
              <a:buNone/>
            </a:pPr>
            <a:r>
              <a:rPr lang="en-IE" sz="2400" b="1" i="0" u="none" strike="noStrike" cap="none">
                <a:solidFill>
                  <a:srgbClr val="005E52"/>
                </a:solidFill>
                <a:latin typeface="Arial"/>
                <a:ea typeface="Arial"/>
                <a:cs typeface="Arial"/>
                <a:sym typeface="Arial"/>
              </a:rPr>
              <a:t>Going to GEMBA</a:t>
            </a:r>
            <a:endParaRPr sz="2400" b="0" i="0" u="none" strike="noStrike" cap="none">
              <a:solidFill>
                <a:srgbClr val="005E52"/>
              </a:solidFill>
              <a:latin typeface="Arial"/>
              <a:ea typeface="Arial"/>
              <a:cs typeface="Arial"/>
              <a:sym typeface="Arial"/>
            </a:endParaRPr>
          </a:p>
        </p:txBody>
      </p:sp>
      <p:sp>
        <p:nvSpPr>
          <p:cNvPr id="595" name="Google Shape;595;p22"/>
          <p:cNvSpPr txBox="1"/>
          <p:nvPr/>
        </p:nvSpPr>
        <p:spPr>
          <a:xfrm>
            <a:off x="7175436" y="5297617"/>
            <a:ext cx="3952800" cy="1416000"/>
          </a:xfrm>
          <a:prstGeom prst="rect">
            <a:avLst/>
          </a:prstGeom>
          <a:noFill/>
          <a:ln>
            <a:noFill/>
          </a:ln>
        </p:spPr>
        <p:txBody>
          <a:bodyPr spcFirstLastPara="1" wrap="square" lIns="182850" tIns="91400" rIns="182850" bIns="91400" anchor="t" anchorCtr="0">
            <a:spAutoFit/>
          </a:bodyPr>
          <a:lstStyle/>
          <a:p>
            <a:pPr marL="457200" marR="0" lvl="0" indent="0" algn="ctr" rtl="0">
              <a:lnSpc>
                <a:spcPct val="100000"/>
              </a:lnSpc>
              <a:spcBef>
                <a:spcPts val="0"/>
              </a:spcBef>
              <a:spcAft>
                <a:spcPts val="0"/>
              </a:spcAft>
              <a:buNone/>
            </a:pPr>
            <a:r>
              <a:rPr lang="en-IE" sz="2000" b="0" i="0" u="none" strike="noStrike" cap="none">
                <a:solidFill>
                  <a:srgbClr val="000000"/>
                </a:solidFill>
                <a:latin typeface="Arial"/>
                <a:ea typeface="Arial"/>
                <a:cs typeface="Arial"/>
                <a:sym typeface="Arial"/>
              </a:rPr>
              <a:t>Leveraged methodology/principles together with the pain service team</a:t>
            </a:r>
            <a:endParaRPr sz="2000" b="0" i="0" u="none" strike="noStrike" cap="none">
              <a:solidFill>
                <a:srgbClr val="000000"/>
              </a:solidFill>
              <a:latin typeface="Arial"/>
              <a:ea typeface="Arial"/>
              <a:cs typeface="Arial"/>
              <a:sym typeface="Arial"/>
            </a:endParaRPr>
          </a:p>
        </p:txBody>
      </p:sp>
      <p:sp>
        <p:nvSpPr>
          <p:cNvPr id="596" name="Google Shape;596;p22"/>
          <p:cNvSpPr/>
          <p:nvPr/>
        </p:nvSpPr>
        <p:spPr>
          <a:xfrm>
            <a:off x="12984481" y="5765753"/>
            <a:ext cx="4750919" cy="677400"/>
          </a:xfrm>
          <a:prstGeom prst="rect">
            <a:avLst/>
          </a:prstGeom>
          <a:noFill/>
          <a:ln>
            <a:noFill/>
          </a:ln>
        </p:spPr>
        <p:txBody>
          <a:bodyPr spcFirstLastPara="1" wrap="square" lIns="182850" tIns="91400" rIns="182850" bIns="91400" anchor="t" anchorCtr="0">
            <a:noAutofit/>
          </a:bodyPr>
          <a:lstStyle/>
          <a:p>
            <a:pPr marL="0" marR="0" lvl="0" indent="0" algn="r" rtl="0">
              <a:lnSpc>
                <a:spcPct val="100000"/>
              </a:lnSpc>
              <a:spcBef>
                <a:spcPts val="0"/>
              </a:spcBef>
              <a:spcAft>
                <a:spcPts val="0"/>
              </a:spcAft>
              <a:buNone/>
            </a:pPr>
            <a:r>
              <a:rPr lang="en-IE" sz="2400" b="1" i="0" u="none" strike="noStrike" cap="none">
                <a:solidFill>
                  <a:srgbClr val="4B8673"/>
                </a:solidFill>
                <a:latin typeface="Arial"/>
                <a:ea typeface="Arial"/>
                <a:cs typeface="Arial"/>
                <a:sym typeface="Arial"/>
              </a:rPr>
              <a:t>Leveraging HSE Access funding and reform</a:t>
            </a:r>
            <a:endParaRPr sz="2400" b="0" i="0" u="none" strike="noStrike" cap="none">
              <a:solidFill>
                <a:srgbClr val="4B8673"/>
              </a:solidFill>
              <a:latin typeface="Arial"/>
              <a:ea typeface="Arial"/>
              <a:cs typeface="Arial"/>
              <a:sym typeface="Arial"/>
            </a:endParaRPr>
          </a:p>
        </p:txBody>
      </p:sp>
      <p:sp>
        <p:nvSpPr>
          <p:cNvPr id="597" name="Google Shape;597;p22"/>
          <p:cNvSpPr/>
          <p:nvPr/>
        </p:nvSpPr>
        <p:spPr>
          <a:xfrm>
            <a:off x="542099" y="5820642"/>
            <a:ext cx="4036200" cy="677400"/>
          </a:xfrm>
          <a:prstGeom prst="rect">
            <a:avLst/>
          </a:prstGeom>
          <a:noFill/>
          <a:ln>
            <a:noFill/>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None/>
            </a:pPr>
            <a:r>
              <a:rPr lang="en-IE" sz="2400" b="1" i="0" u="none" strike="noStrike" cap="none">
                <a:solidFill>
                  <a:srgbClr val="75B5B8"/>
                </a:solidFill>
                <a:latin typeface="Arial"/>
                <a:ea typeface="Arial"/>
                <a:cs typeface="Arial"/>
                <a:sym typeface="Arial"/>
              </a:rPr>
              <a:t>Reducing MUDA/Waste</a:t>
            </a:r>
            <a:endParaRPr sz="2400" b="0" i="0" u="none" strike="noStrike" cap="none">
              <a:solidFill>
                <a:srgbClr val="75B5B8"/>
              </a:solidFill>
              <a:latin typeface="Arial"/>
              <a:ea typeface="Arial"/>
              <a:cs typeface="Arial"/>
              <a:sym typeface="Arial"/>
            </a:endParaRPr>
          </a:p>
        </p:txBody>
      </p:sp>
      <p:sp>
        <p:nvSpPr>
          <p:cNvPr id="598" name="Google Shape;598;p22"/>
          <p:cNvSpPr txBox="1"/>
          <p:nvPr/>
        </p:nvSpPr>
        <p:spPr>
          <a:xfrm>
            <a:off x="12203524" y="3069184"/>
            <a:ext cx="5531700" cy="1231200"/>
          </a:xfrm>
          <a:prstGeom prst="rect">
            <a:avLst/>
          </a:prstGeom>
          <a:noFill/>
          <a:ln>
            <a:noFill/>
          </a:ln>
        </p:spPr>
        <p:txBody>
          <a:bodyPr spcFirstLastPara="1" wrap="square" lIns="182850" tIns="91400" rIns="182850" bIns="91400" anchor="t" anchorCtr="0">
            <a:spAutoFit/>
          </a:bodyPr>
          <a:lstStyle/>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Went to where the activity takes place and worked directly with the team to identify areas for improvement</a:t>
            </a:r>
            <a:endParaRPr sz="2000" b="0" i="0" u="none" strike="noStrike" cap="none">
              <a:solidFill>
                <a:srgbClr val="000000"/>
              </a:solidFill>
              <a:latin typeface="Arial"/>
              <a:ea typeface="Arial"/>
              <a:cs typeface="Arial"/>
              <a:sym typeface="Arial"/>
            </a:endParaRPr>
          </a:p>
        </p:txBody>
      </p:sp>
      <p:sp>
        <p:nvSpPr>
          <p:cNvPr id="599" name="Google Shape;599;p22"/>
          <p:cNvSpPr txBox="1"/>
          <p:nvPr/>
        </p:nvSpPr>
        <p:spPr>
          <a:xfrm>
            <a:off x="12203523" y="6617546"/>
            <a:ext cx="5639700" cy="3817200"/>
          </a:xfrm>
          <a:prstGeom prst="rect">
            <a:avLst/>
          </a:prstGeom>
          <a:noFill/>
          <a:ln>
            <a:noFill/>
          </a:ln>
        </p:spPr>
        <p:txBody>
          <a:bodyPr spcFirstLastPara="1" wrap="square" lIns="182850" tIns="91400" rIns="182850" bIns="91400" anchor="t" anchorCtr="0">
            <a:spAutoFit/>
          </a:bodyPr>
          <a:lstStyle/>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ATC funding:</a:t>
            </a:r>
            <a:endParaRPr/>
          </a:p>
          <a:p>
            <a:pPr marL="914400" marR="0" lvl="1"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Advanced clinical prioritisation (ACP) and Patient Initiated Review (PIR)</a:t>
            </a:r>
            <a:endParaRPr/>
          </a:p>
          <a:p>
            <a:pPr marL="914400" marR="0" lvl="1"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Weekend initiative lists to increase surgical volumes (n= 258 Feb to Aug 2024)</a:t>
            </a:r>
            <a:endParaRPr/>
          </a:p>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Planned access to Mt Carmel Surgical Hub</a:t>
            </a:r>
            <a:endParaRPr sz="2000" b="0" i="0" u="none" strike="noStrike" cap="none">
              <a:solidFill>
                <a:srgbClr val="000000"/>
              </a:solidFill>
              <a:latin typeface="Arial"/>
              <a:ea typeface="Arial"/>
              <a:cs typeface="Arial"/>
              <a:sym typeface="Arial"/>
            </a:endParaRPr>
          </a:p>
          <a:p>
            <a:pPr marL="342917" marR="0" lvl="0" indent="-190517" algn="l" rtl="0">
              <a:lnSpc>
                <a:spcPct val="120000"/>
              </a:lnSpc>
              <a:spcBef>
                <a:spcPts val="0"/>
              </a:spcBef>
              <a:spcAft>
                <a:spcPts val="0"/>
              </a:spcAft>
              <a:buClr>
                <a:srgbClr val="000000"/>
              </a:buClr>
              <a:buSzPts val="2400"/>
              <a:buFont typeface="Arial"/>
              <a:buNone/>
            </a:pPr>
            <a:endParaRPr sz="2000" b="0" i="0" u="none" strike="noStrike" cap="none">
              <a:solidFill>
                <a:srgbClr val="000000"/>
              </a:solidFill>
              <a:latin typeface="Arial"/>
              <a:ea typeface="Arial"/>
              <a:cs typeface="Arial"/>
              <a:sym typeface="Arial"/>
            </a:endParaRPr>
          </a:p>
          <a:p>
            <a:pPr marL="342917" marR="0" lvl="0" indent="-190517" algn="l" rtl="0">
              <a:lnSpc>
                <a:spcPct val="120000"/>
              </a:lnSpc>
              <a:spcBef>
                <a:spcPts val="0"/>
              </a:spcBef>
              <a:spcAft>
                <a:spcPts val="0"/>
              </a:spcAft>
              <a:buClr>
                <a:srgbClr val="000000"/>
              </a:buClr>
              <a:buSzPts val="2400"/>
              <a:buFont typeface="Arial"/>
              <a:buNone/>
            </a:pPr>
            <a:endParaRPr sz="2000" b="0" i="0" u="none" strike="noStrike" cap="none">
              <a:solidFill>
                <a:srgbClr val="000000"/>
              </a:solidFill>
              <a:latin typeface="Arial"/>
              <a:ea typeface="Arial"/>
              <a:cs typeface="Arial"/>
              <a:sym typeface="Arial"/>
            </a:endParaRPr>
          </a:p>
        </p:txBody>
      </p:sp>
      <p:sp>
        <p:nvSpPr>
          <p:cNvPr id="600" name="Google Shape;600;p22"/>
          <p:cNvSpPr txBox="1"/>
          <p:nvPr/>
        </p:nvSpPr>
        <p:spPr>
          <a:xfrm>
            <a:off x="524777" y="6340327"/>
            <a:ext cx="6460800" cy="1970100"/>
          </a:xfrm>
          <a:prstGeom prst="rect">
            <a:avLst/>
          </a:prstGeom>
          <a:noFill/>
          <a:ln>
            <a:noFill/>
          </a:ln>
        </p:spPr>
        <p:txBody>
          <a:bodyPr spcFirstLastPara="1" wrap="square" lIns="182850" tIns="91400" rIns="182850" bIns="91400" anchor="t" anchorCtr="0">
            <a:spAutoFit/>
          </a:bodyPr>
          <a:lstStyle/>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Simple changes made a significant difference</a:t>
            </a:r>
            <a:endParaRPr/>
          </a:p>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Duplication</a:t>
            </a:r>
            <a:endParaRPr/>
          </a:p>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Over production and processing</a:t>
            </a:r>
            <a:endParaRPr/>
          </a:p>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Waiting time on list and clinic/procedures reduced</a:t>
            </a:r>
            <a:endParaRPr/>
          </a:p>
          <a:p>
            <a:pPr marL="457200" marR="0" lvl="0" indent="-355600" algn="l" rtl="0">
              <a:lnSpc>
                <a:spcPct val="12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Digital optimisation pursued where possible</a:t>
            </a:r>
            <a:endParaRPr sz="2000" b="0" i="0" u="none" strike="noStrike" cap="none">
              <a:solidFill>
                <a:srgbClr val="000000"/>
              </a:solidFill>
              <a:latin typeface="Arial"/>
              <a:ea typeface="Arial"/>
              <a:cs typeface="Arial"/>
              <a:sym typeface="Arial"/>
            </a:endParaRPr>
          </a:p>
        </p:txBody>
      </p:sp>
      <p:sp>
        <p:nvSpPr>
          <p:cNvPr id="601" name="Google Shape;601;p22"/>
          <p:cNvSpPr txBox="1">
            <a:spLocks noGrp="1"/>
          </p:cNvSpPr>
          <p:nvPr>
            <p:ph type="body" idx="1"/>
          </p:nvPr>
        </p:nvSpPr>
        <p:spPr>
          <a:xfrm>
            <a:off x="2160000" y="555005"/>
            <a:ext cx="8794800" cy="1098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Increasing Access to the Pain Service</a:t>
            </a:r>
            <a:endParaRPr sz="3800"/>
          </a:p>
          <a:p>
            <a:pPr marL="0" lvl="0" indent="0" algn="l" rtl="0">
              <a:lnSpc>
                <a:spcPct val="120000"/>
              </a:lnSpc>
              <a:spcBef>
                <a:spcPts val="0"/>
              </a:spcBef>
              <a:spcAft>
                <a:spcPts val="0"/>
              </a:spcAft>
              <a:buSzPts val="3000"/>
              <a:buNone/>
            </a:pPr>
            <a:endParaRPr sz="3800"/>
          </a:p>
        </p:txBody>
      </p:sp>
      <p:sp>
        <p:nvSpPr>
          <p:cNvPr id="602" name="Google Shape;602;p22"/>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20</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23"/>
          <p:cNvSpPr txBox="1">
            <a:spLocks noGrp="1"/>
          </p:cNvSpPr>
          <p:nvPr>
            <p:ph type="body" idx="2"/>
          </p:nvPr>
        </p:nvSpPr>
        <p:spPr>
          <a:xfrm>
            <a:off x="1897825" y="3292965"/>
            <a:ext cx="13175700" cy="476400"/>
          </a:xfrm>
          <a:prstGeom prst="rect">
            <a:avLst/>
          </a:prstGeom>
          <a:noFill/>
          <a:ln>
            <a:noFill/>
          </a:ln>
        </p:spPr>
        <p:txBody>
          <a:bodyPr spcFirstLastPara="1" wrap="square" lIns="0" tIns="0" rIns="0" bIns="0" anchor="t" anchorCtr="0">
            <a:noAutofit/>
          </a:bodyPr>
          <a:lstStyle/>
          <a:p>
            <a:pPr marL="571529" lvl="0" indent="-342917" algn="l" rtl="0">
              <a:lnSpc>
                <a:spcPct val="120000"/>
              </a:lnSpc>
              <a:spcBef>
                <a:spcPts val="1500"/>
              </a:spcBef>
              <a:spcAft>
                <a:spcPts val="0"/>
              </a:spcAft>
              <a:buSzPts val="2400"/>
              <a:buFont typeface="Arial"/>
              <a:buChar char="•"/>
            </a:pPr>
            <a:r>
              <a:rPr lang="en-IE" sz="2000"/>
              <a:t>Increase in OPD referrals to Pain OPD waiting list 2021 to 2024 and increase in the rate of removals per month </a:t>
            </a:r>
            <a:endParaRPr/>
          </a:p>
        </p:txBody>
      </p:sp>
      <p:pic>
        <p:nvPicPr>
          <p:cNvPr id="608" name="Google Shape;608;p23"/>
          <p:cNvPicPr preferRelativeResize="0"/>
          <p:nvPr/>
        </p:nvPicPr>
        <p:blipFill rotWithShape="1">
          <a:blip r:embed="rId3">
            <a:alphaModFix/>
          </a:blip>
          <a:srcRect/>
          <a:stretch/>
        </p:blipFill>
        <p:spPr>
          <a:xfrm>
            <a:off x="9182114" y="3718388"/>
            <a:ext cx="8582921" cy="5003444"/>
          </a:xfrm>
          <a:prstGeom prst="rect">
            <a:avLst/>
          </a:prstGeom>
          <a:noFill/>
          <a:ln>
            <a:noFill/>
          </a:ln>
        </p:spPr>
      </p:pic>
      <p:pic>
        <p:nvPicPr>
          <p:cNvPr id="609" name="Google Shape;609;p23"/>
          <p:cNvPicPr preferRelativeResize="0"/>
          <p:nvPr/>
        </p:nvPicPr>
        <p:blipFill rotWithShape="1">
          <a:blip r:embed="rId4">
            <a:alphaModFix/>
          </a:blip>
          <a:srcRect/>
          <a:stretch/>
        </p:blipFill>
        <p:spPr>
          <a:xfrm>
            <a:off x="250418" y="3773005"/>
            <a:ext cx="7851146" cy="4925624"/>
          </a:xfrm>
          <a:prstGeom prst="rect">
            <a:avLst/>
          </a:prstGeom>
          <a:noFill/>
          <a:ln>
            <a:noFill/>
          </a:ln>
        </p:spPr>
      </p:pic>
      <p:sp>
        <p:nvSpPr>
          <p:cNvPr id="610" name="Google Shape;610;p23"/>
          <p:cNvSpPr txBox="1">
            <a:spLocks noGrp="1"/>
          </p:cNvSpPr>
          <p:nvPr>
            <p:ph type="body" idx="1"/>
          </p:nvPr>
        </p:nvSpPr>
        <p:spPr>
          <a:xfrm>
            <a:off x="2058588" y="249115"/>
            <a:ext cx="10419000" cy="16272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SzPts val="4800"/>
              <a:buNone/>
            </a:pPr>
            <a:r>
              <a:rPr lang="en-IE" sz="3800"/>
              <a:t>Increasing Access to the Pain Service - </a:t>
            </a:r>
            <a:endParaRPr sz="3800"/>
          </a:p>
          <a:p>
            <a:pPr marL="0" lvl="0" indent="0" algn="l" rtl="0">
              <a:lnSpc>
                <a:spcPct val="115000"/>
              </a:lnSpc>
              <a:spcBef>
                <a:spcPts val="0"/>
              </a:spcBef>
              <a:spcAft>
                <a:spcPts val="0"/>
              </a:spcAft>
              <a:buSzPts val="4800"/>
              <a:buNone/>
            </a:pPr>
            <a:r>
              <a:rPr lang="en-IE" sz="2501"/>
              <a:t>Impact on NTPF waiting lists Aug 2023 versus Aug 2024</a:t>
            </a:r>
            <a:endParaRPr sz="2501"/>
          </a:p>
          <a:p>
            <a:pPr marL="0" lvl="0" indent="0" algn="l" rtl="0">
              <a:lnSpc>
                <a:spcPct val="115000"/>
              </a:lnSpc>
              <a:spcBef>
                <a:spcPts val="0"/>
              </a:spcBef>
              <a:spcAft>
                <a:spcPts val="0"/>
              </a:spcAft>
              <a:buSzPts val="3000"/>
              <a:buNone/>
            </a:pPr>
            <a:endParaRPr sz="2501"/>
          </a:p>
        </p:txBody>
      </p:sp>
      <p:pic>
        <p:nvPicPr>
          <p:cNvPr id="611" name="Google Shape;611;p23"/>
          <p:cNvPicPr preferRelativeResize="0"/>
          <p:nvPr/>
        </p:nvPicPr>
        <p:blipFill rotWithShape="1">
          <a:blip r:embed="rId5">
            <a:alphaModFix/>
          </a:blip>
          <a:srcRect/>
          <a:stretch/>
        </p:blipFill>
        <p:spPr>
          <a:xfrm>
            <a:off x="2650286" y="1463982"/>
            <a:ext cx="11381348" cy="1685355"/>
          </a:xfrm>
          <a:prstGeom prst="rect">
            <a:avLst/>
          </a:prstGeom>
          <a:noFill/>
          <a:ln>
            <a:noFill/>
          </a:ln>
        </p:spPr>
      </p:pic>
      <p:sp>
        <p:nvSpPr>
          <p:cNvPr id="612" name="Google Shape;612;p23"/>
          <p:cNvSpPr txBox="1"/>
          <p:nvPr/>
        </p:nvSpPr>
        <p:spPr>
          <a:xfrm>
            <a:off x="0" y="8628363"/>
            <a:ext cx="9327000" cy="4095000"/>
          </a:xfrm>
          <a:prstGeom prst="rect">
            <a:avLst/>
          </a:prstGeom>
          <a:noFill/>
          <a:ln>
            <a:noFill/>
          </a:ln>
        </p:spPr>
        <p:txBody>
          <a:bodyPr spcFirstLastPara="1" wrap="square" lIns="0" tIns="0" rIns="0" bIns="0" anchor="t" anchorCtr="0">
            <a:noAutofit/>
          </a:bodyPr>
          <a:lstStyle/>
          <a:p>
            <a:pPr marL="457200" marR="0" lvl="0" indent="-355600" algn="l" rtl="0">
              <a:lnSpc>
                <a:spcPct val="150000"/>
              </a:lnSpc>
              <a:spcBef>
                <a:spcPts val="150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NTPF OPD Waiting list Pain Aug 2023 n= 925 waiting to 12 mths</a:t>
            </a:r>
            <a:endParaRPr sz="2000" b="0" i="0" u="none" strike="noStrike" cap="none">
              <a:solidFill>
                <a:srgbClr val="000000"/>
              </a:solidFill>
              <a:latin typeface="Arial"/>
              <a:ea typeface="Arial"/>
              <a:cs typeface="Arial"/>
              <a:sym typeface="Arial"/>
            </a:endParaRPr>
          </a:p>
          <a:p>
            <a:pPr marL="457200" marR="0" lvl="0" indent="-355600" algn="l" rtl="0">
              <a:lnSpc>
                <a:spcPct val="150000"/>
              </a:lnSpc>
              <a:spcBef>
                <a:spcPts val="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NTPF OPD Waiting list in Pain Aug 2024 n= 1,062 waiting to 18 mths</a:t>
            </a:r>
            <a:endParaRPr sz="2000" b="0" i="0" u="none" strike="noStrike" cap="none">
              <a:solidFill>
                <a:srgbClr val="000000"/>
              </a:solidFill>
              <a:latin typeface="Arial"/>
              <a:ea typeface="Arial"/>
              <a:cs typeface="Arial"/>
              <a:sym typeface="Arial"/>
            </a:endParaRPr>
          </a:p>
        </p:txBody>
      </p:sp>
      <p:sp>
        <p:nvSpPr>
          <p:cNvPr id="613" name="Google Shape;613;p23"/>
          <p:cNvSpPr txBox="1"/>
          <p:nvPr/>
        </p:nvSpPr>
        <p:spPr>
          <a:xfrm>
            <a:off x="9433949" y="8628363"/>
            <a:ext cx="8340900" cy="4095000"/>
          </a:xfrm>
          <a:prstGeom prst="rect">
            <a:avLst/>
          </a:prstGeom>
          <a:noFill/>
          <a:ln>
            <a:noFill/>
          </a:ln>
        </p:spPr>
        <p:txBody>
          <a:bodyPr spcFirstLastPara="1" wrap="square" lIns="0" tIns="0" rIns="0" bIns="0" anchor="t" anchorCtr="0">
            <a:noAutofit/>
          </a:bodyPr>
          <a:lstStyle/>
          <a:p>
            <a:pPr marL="457200" marR="0" lvl="0" indent="-355600" algn="l" rtl="0">
              <a:lnSpc>
                <a:spcPct val="150000"/>
              </a:lnSpc>
              <a:spcBef>
                <a:spcPts val="1500"/>
              </a:spcBef>
              <a:spcAft>
                <a:spcPts val="0"/>
              </a:spcAft>
              <a:buClr>
                <a:srgbClr val="000000"/>
              </a:buClr>
              <a:buSzPts val="2000"/>
              <a:buFont typeface="Arial"/>
              <a:buChar char="●"/>
            </a:pPr>
            <a:r>
              <a:rPr lang="en-IE" sz="2000" b="0" i="0" u="none" strike="noStrike" cap="none">
                <a:solidFill>
                  <a:srgbClr val="000000"/>
                </a:solidFill>
                <a:latin typeface="Arial"/>
                <a:ea typeface="Arial"/>
                <a:cs typeface="Arial"/>
                <a:sym typeface="Arial"/>
              </a:rPr>
              <a:t>NTPF IPDC Waiting list Pain Aug 2023 n= 854 waiting to 36 mths</a:t>
            </a:r>
            <a:endParaRPr sz="2000" b="0" i="0" u="none" strike="noStrike" cap="none">
              <a:solidFill>
                <a:srgbClr val="000000"/>
              </a:solidFill>
              <a:latin typeface="Arial"/>
              <a:ea typeface="Arial"/>
              <a:cs typeface="Arial"/>
              <a:sym typeface="Arial"/>
            </a:endParaRPr>
          </a:p>
          <a:p>
            <a:pPr marL="457200" marR="0" lvl="0" indent="-355600" algn="l" rtl="0">
              <a:lnSpc>
                <a:spcPct val="150000"/>
              </a:lnSpc>
              <a:spcBef>
                <a:spcPts val="0"/>
              </a:spcBef>
              <a:spcAft>
                <a:spcPts val="0"/>
              </a:spcAft>
              <a:buSzPts val="2000"/>
              <a:buFont typeface="Arial"/>
              <a:buChar char="●"/>
            </a:pPr>
            <a:r>
              <a:rPr lang="en-IE" sz="2000" b="0" i="0" u="none" strike="noStrike" cap="none">
                <a:solidFill>
                  <a:srgbClr val="000000"/>
                </a:solidFill>
                <a:latin typeface="Arial"/>
                <a:ea typeface="Arial"/>
                <a:cs typeface="Arial"/>
                <a:sym typeface="Arial"/>
              </a:rPr>
              <a:t>NTPF OPD Waiting list Pain Aug 2024 n= 462 waiting to 18 mths </a:t>
            </a:r>
            <a:r>
              <a:rPr lang="en-IE" sz="2000" b="0" i="0" u="none" strike="noStrike" cap="none">
                <a:solidFill>
                  <a:srgbClr val="00B050"/>
                </a:solidFill>
                <a:latin typeface="Arial"/>
                <a:ea typeface="Arial"/>
                <a:cs typeface="Arial"/>
                <a:sym typeface="Arial"/>
              </a:rPr>
              <a:t>(54% reduction in volume waiting &amp; 50% reduction in longest wait)</a:t>
            </a:r>
            <a:endParaRPr/>
          </a:p>
          <a:p>
            <a:pPr marL="571529" marR="0" lvl="0" indent="-190517" algn="l" rtl="0">
              <a:lnSpc>
                <a:spcPct val="150000"/>
              </a:lnSpc>
              <a:spcBef>
                <a:spcPts val="1500"/>
              </a:spcBef>
              <a:spcAft>
                <a:spcPts val="0"/>
              </a:spcAft>
              <a:buClr>
                <a:srgbClr val="000000"/>
              </a:buClr>
              <a:buSzPts val="2400"/>
              <a:buFont typeface="Arial"/>
              <a:buNone/>
            </a:pPr>
            <a:endParaRPr sz="2000" b="0" i="0" u="none" strike="noStrike" cap="none">
              <a:solidFill>
                <a:srgbClr val="000000"/>
              </a:solidFill>
              <a:latin typeface="Arial"/>
              <a:ea typeface="Arial"/>
              <a:cs typeface="Arial"/>
              <a:sym typeface="Arial"/>
            </a:endParaRPr>
          </a:p>
          <a:p>
            <a:pPr marL="571529" marR="0" lvl="0" indent="-190517" algn="l" rtl="0">
              <a:lnSpc>
                <a:spcPct val="150000"/>
              </a:lnSpc>
              <a:spcBef>
                <a:spcPts val="1500"/>
              </a:spcBef>
              <a:spcAft>
                <a:spcPts val="0"/>
              </a:spcAft>
              <a:buClr>
                <a:srgbClr val="000000"/>
              </a:buClr>
              <a:buSzPts val="2400"/>
              <a:buFont typeface="Arial"/>
              <a:buNone/>
            </a:pPr>
            <a:endParaRPr sz="2000" b="0" i="0" u="none" strike="noStrike" cap="none">
              <a:solidFill>
                <a:srgbClr val="000000"/>
              </a:solidFill>
              <a:latin typeface="Arial"/>
              <a:ea typeface="Arial"/>
              <a:cs typeface="Arial"/>
              <a:sym typeface="Arial"/>
            </a:endParaRPr>
          </a:p>
        </p:txBody>
      </p:sp>
      <p:sp>
        <p:nvSpPr>
          <p:cNvPr id="614" name="Google Shape;614;p23"/>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21</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4"/>
          <p:cNvSpPr txBox="1"/>
          <p:nvPr/>
        </p:nvSpPr>
        <p:spPr>
          <a:xfrm>
            <a:off x="766058" y="4329371"/>
            <a:ext cx="15888234" cy="25358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6600" b="0" i="0" u="none" strike="noStrike" cap="none">
                <a:solidFill>
                  <a:srgbClr val="FFFFFF"/>
                </a:solidFill>
                <a:latin typeface="Arial"/>
                <a:ea typeface="Arial"/>
                <a:cs typeface="Arial"/>
                <a:sym typeface="Arial"/>
              </a:rPr>
              <a:t>Robotic Process Automation in Galway University Hospital</a:t>
            </a:r>
            <a:endParaRPr sz="6600" b="0" i="0" u="none" strike="noStrike" cap="none">
              <a:solidFill>
                <a:srgbClr val="FFFFFF"/>
              </a:solidFill>
              <a:latin typeface="Arial"/>
              <a:ea typeface="Arial"/>
              <a:cs typeface="Arial"/>
              <a:sym typeface="Arial"/>
            </a:endParaRPr>
          </a:p>
        </p:txBody>
      </p:sp>
      <p:sp>
        <p:nvSpPr>
          <p:cNvPr id="620" name="Google Shape;620;p24"/>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22</a:t>
            </a:fld>
            <a:endParaRPr sz="1901" b="1" i="0" u="none" strike="noStrike" cap="none">
              <a:solidFill>
                <a:srgbClr val="FFFFFF"/>
              </a:solidFill>
              <a:latin typeface="Arial"/>
              <a:ea typeface="Arial"/>
              <a:cs typeface="Arial"/>
              <a:sym typeface="Arial"/>
            </a:endParaRPr>
          </a:p>
        </p:txBody>
      </p:sp>
      <p:sp>
        <p:nvSpPr>
          <p:cNvPr id="621" name="Google Shape;621;p24"/>
          <p:cNvSpPr/>
          <p:nvPr/>
        </p:nvSpPr>
        <p:spPr>
          <a:xfrm>
            <a:off x="766058" y="7149968"/>
            <a:ext cx="17354176" cy="11030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Jean Boyle, Business Manager, Scheduled Care, GUH</a:t>
            </a:r>
            <a:r>
              <a:rPr lang="en-IE" sz="2100" b="1" i="0" u="none" strike="noStrike" cap="none">
                <a:solidFill>
                  <a:srgbClr val="FFFFFF"/>
                </a:solidFill>
                <a:latin typeface="Arial"/>
                <a:ea typeface="Arial"/>
                <a:cs typeface="Arial"/>
                <a:sym typeface="Arial"/>
              </a:rPr>
              <a:t> </a:t>
            </a:r>
            <a:r>
              <a:rPr lang="en-IE" sz="3600" b="1" i="0" u="none" strike="noStrike" cap="none">
                <a:solidFill>
                  <a:srgbClr val="FFFFFF"/>
                </a:solidFill>
                <a:latin typeface="Arial"/>
                <a:ea typeface="Arial"/>
                <a:cs typeface="Arial"/>
                <a:sym typeface="Arial"/>
              </a:rPr>
              <a:t>and </a:t>
            </a:r>
            <a:endParaRPr/>
          </a:p>
          <a:p>
            <a:pPr marL="0" marR="0" lvl="0" indent="0" algn="l"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Carrie Fletcher, Scheduled Care Transformation Programme Manager, GUH</a:t>
            </a:r>
            <a:endParaRPr sz="2100" b="1" i="0" u="none" strike="noStrike" cap="non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5"/>
          <p:cNvSpPr txBox="1">
            <a:spLocks noGrp="1"/>
          </p:cNvSpPr>
          <p:nvPr>
            <p:ph type="body" idx="2"/>
          </p:nvPr>
        </p:nvSpPr>
        <p:spPr>
          <a:xfrm>
            <a:off x="295700" y="2182200"/>
            <a:ext cx="17275800" cy="6438600"/>
          </a:xfrm>
          <a:prstGeom prst="rect">
            <a:avLst/>
          </a:prstGeom>
          <a:noFill/>
          <a:ln>
            <a:noFill/>
          </a:ln>
        </p:spPr>
        <p:txBody>
          <a:bodyPr spcFirstLastPara="1" wrap="square" lIns="0" tIns="0" rIns="0" bIns="0" anchor="t" anchorCtr="0">
            <a:noAutofit/>
          </a:bodyPr>
          <a:lstStyle/>
          <a:p>
            <a:pPr marL="0" lvl="0" indent="0" algn="just" rtl="0">
              <a:lnSpc>
                <a:spcPct val="99964"/>
              </a:lnSpc>
              <a:spcBef>
                <a:spcPts val="0"/>
              </a:spcBef>
              <a:spcAft>
                <a:spcPts val="0"/>
              </a:spcAft>
              <a:buSzPts val="2400"/>
              <a:buNone/>
            </a:pPr>
            <a:r>
              <a:rPr lang="en-IE" sz="2600" b="1"/>
              <a:t>Ruadhan the Robot – Galway University Hospital’s Newest Team Member</a:t>
            </a:r>
            <a:endParaRPr sz="2600"/>
          </a:p>
          <a:p>
            <a:pPr marL="0" lvl="0" indent="0" algn="just" rtl="0">
              <a:lnSpc>
                <a:spcPct val="140020"/>
              </a:lnSpc>
              <a:spcBef>
                <a:spcPts val="0"/>
              </a:spcBef>
              <a:spcAft>
                <a:spcPts val="0"/>
              </a:spcAft>
              <a:buSzPts val="2400"/>
              <a:buNone/>
            </a:pPr>
            <a:endParaRPr sz="2200"/>
          </a:p>
          <a:p>
            <a:pPr marL="0" lvl="0" indent="0" algn="just" rtl="0">
              <a:lnSpc>
                <a:spcPct val="140020"/>
              </a:lnSpc>
              <a:spcBef>
                <a:spcPts val="0"/>
              </a:spcBef>
              <a:spcAft>
                <a:spcPts val="0"/>
              </a:spcAft>
              <a:buSzPts val="2400"/>
              <a:buNone/>
            </a:pPr>
            <a:r>
              <a:rPr lang="en-IE" sz="2200" b="1"/>
              <a:t>Background</a:t>
            </a:r>
            <a:endParaRPr sz="2600"/>
          </a:p>
          <a:p>
            <a:pPr marL="0" lvl="0" indent="0" algn="just" rtl="0">
              <a:lnSpc>
                <a:spcPct val="140020"/>
              </a:lnSpc>
              <a:spcBef>
                <a:spcPts val="0"/>
              </a:spcBef>
              <a:spcAft>
                <a:spcPts val="0"/>
              </a:spcAft>
              <a:buSzPts val="2400"/>
              <a:buNone/>
            </a:pPr>
            <a:r>
              <a:rPr lang="en-IE" sz="2200"/>
              <a:t>In late 2023, Galway University Hospitals Scheduled Care Team in conjunction with our IT department worked collaboratively to identify Scheduled Care processes that were of high volume but low complexity that could potentially become automated. </a:t>
            </a:r>
            <a:endParaRPr sz="2600"/>
          </a:p>
          <a:p>
            <a:pPr marL="0" lvl="0" indent="0" algn="just" rtl="0">
              <a:lnSpc>
                <a:spcPct val="140020"/>
              </a:lnSpc>
              <a:spcBef>
                <a:spcPts val="0"/>
              </a:spcBef>
              <a:spcAft>
                <a:spcPts val="0"/>
              </a:spcAft>
              <a:buSzPts val="2400"/>
              <a:buNone/>
            </a:pPr>
            <a:endParaRPr sz="2200"/>
          </a:p>
          <a:p>
            <a:pPr marL="0" lvl="0" indent="0" algn="just" rtl="0">
              <a:lnSpc>
                <a:spcPct val="140020"/>
              </a:lnSpc>
              <a:spcBef>
                <a:spcPts val="0"/>
              </a:spcBef>
              <a:spcAft>
                <a:spcPts val="0"/>
              </a:spcAft>
              <a:buSzPts val="2400"/>
              <a:buNone/>
            </a:pPr>
            <a:r>
              <a:rPr lang="en-IE" sz="2200"/>
              <a:t>The following process were identified for automation:</a:t>
            </a:r>
            <a:endParaRPr sz="2600"/>
          </a:p>
          <a:p>
            <a:pPr marL="457223" lvl="0" indent="-368319" algn="just" rtl="0">
              <a:lnSpc>
                <a:spcPct val="140020"/>
              </a:lnSpc>
              <a:spcBef>
                <a:spcPts val="0"/>
              </a:spcBef>
              <a:spcAft>
                <a:spcPts val="0"/>
              </a:spcAft>
              <a:buSzPts val="2200"/>
              <a:buFont typeface="Arial"/>
              <a:buAutoNum type="arabicPeriod"/>
            </a:pPr>
            <a:r>
              <a:rPr lang="en-IE" sz="2200"/>
              <a:t>Inpatient and Outpatient Waiting List Initial Suspensions</a:t>
            </a:r>
            <a:endParaRPr sz="2600"/>
          </a:p>
          <a:p>
            <a:pPr marL="914444" lvl="1" indent="-368318" algn="just" rtl="0">
              <a:lnSpc>
                <a:spcPct val="140020"/>
              </a:lnSpc>
              <a:spcBef>
                <a:spcPts val="0"/>
              </a:spcBef>
              <a:spcAft>
                <a:spcPts val="0"/>
              </a:spcAft>
              <a:buClr>
                <a:schemeClr val="dk1"/>
              </a:buClr>
              <a:buSzPts val="2200"/>
              <a:buAutoNum type="alphaLcPeriod"/>
            </a:pPr>
            <a:r>
              <a:rPr lang="en-IE" sz="2200" b="0">
                <a:solidFill>
                  <a:schemeClr val="dk1"/>
                </a:solidFill>
              </a:rPr>
              <a:t>Extension of existing Inpatient and Outpatient Waiting List Suspension Periods</a:t>
            </a:r>
            <a:r>
              <a:rPr lang="en-IE" sz="2200"/>
              <a:t> </a:t>
            </a:r>
            <a:endParaRPr sz="5000"/>
          </a:p>
          <a:p>
            <a:pPr marL="457223" lvl="0" indent="-368319" algn="just" rtl="0">
              <a:lnSpc>
                <a:spcPct val="140020"/>
              </a:lnSpc>
              <a:spcBef>
                <a:spcPts val="0"/>
              </a:spcBef>
              <a:spcAft>
                <a:spcPts val="0"/>
              </a:spcAft>
              <a:buSzPts val="2200"/>
              <a:buFont typeface="Arial"/>
              <a:buAutoNum type="arabicPeriod"/>
            </a:pPr>
            <a:r>
              <a:rPr lang="en-IE" sz="2200"/>
              <a:t>Inpatient and Outpatient Waiting List Removals</a:t>
            </a:r>
            <a:endParaRPr sz="2600"/>
          </a:p>
          <a:p>
            <a:pPr marL="457223" lvl="0" indent="-228619" algn="just" rtl="0">
              <a:lnSpc>
                <a:spcPct val="140020"/>
              </a:lnSpc>
              <a:spcBef>
                <a:spcPts val="0"/>
              </a:spcBef>
              <a:spcAft>
                <a:spcPts val="0"/>
              </a:spcAft>
              <a:buSzPts val="2000"/>
              <a:buFont typeface="Arial"/>
              <a:buNone/>
            </a:pPr>
            <a:endParaRPr sz="2200"/>
          </a:p>
          <a:p>
            <a:pPr marL="101605" lvl="0" indent="0" algn="just" rtl="0">
              <a:lnSpc>
                <a:spcPct val="140020"/>
              </a:lnSpc>
              <a:spcBef>
                <a:spcPts val="0"/>
              </a:spcBef>
              <a:spcAft>
                <a:spcPts val="0"/>
              </a:spcAft>
              <a:buSzPts val="2000"/>
              <a:buNone/>
            </a:pPr>
            <a:r>
              <a:rPr lang="en-IE" sz="2200"/>
              <a:t>These processes were chosen due to our increasing referral rate, resource pressures and increased outsourcing of patients to private providers.</a:t>
            </a:r>
            <a:endParaRPr sz="2600"/>
          </a:p>
          <a:p>
            <a:pPr marL="101605" lvl="0" indent="0" algn="just" rtl="0">
              <a:lnSpc>
                <a:spcPct val="140020"/>
              </a:lnSpc>
              <a:spcBef>
                <a:spcPts val="0"/>
              </a:spcBef>
              <a:spcAft>
                <a:spcPts val="0"/>
              </a:spcAft>
              <a:buSzPts val="2000"/>
              <a:buNone/>
            </a:pPr>
            <a:r>
              <a:rPr lang="en-IE" sz="2200"/>
              <a:t>Following a data sharing agreement, a solutions architect approach was implemented with the Robotic Process Automation Project Team who introduced us to Ruadhan, our Robot.</a:t>
            </a:r>
            <a:endParaRPr sz="2200"/>
          </a:p>
        </p:txBody>
      </p:sp>
      <p:sp>
        <p:nvSpPr>
          <p:cNvPr id="627" name="Google Shape;627;p25"/>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Robotic Process Automation</a:t>
            </a:r>
            <a:endParaRPr sz="3800"/>
          </a:p>
          <a:p>
            <a:pPr marL="0" lvl="0" indent="0" algn="l" rtl="0">
              <a:lnSpc>
                <a:spcPct val="120000"/>
              </a:lnSpc>
              <a:spcBef>
                <a:spcPts val="0"/>
              </a:spcBef>
              <a:spcAft>
                <a:spcPts val="0"/>
              </a:spcAft>
              <a:buSzPts val="3000"/>
              <a:buNone/>
            </a:pPr>
            <a:r>
              <a:rPr lang="en-IE" sz="2501" b="0"/>
              <a:t>Assisting with Waiting List Management</a:t>
            </a:r>
            <a:endParaRPr sz="2501"/>
          </a:p>
        </p:txBody>
      </p:sp>
      <p:sp>
        <p:nvSpPr>
          <p:cNvPr id="628" name="Google Shape;628;p25"/>
          <p:cNvSpPr/>
          <p:nvPr/>
        </p:nvSpPr>
        <p:spPr>
          <a:xfrm>
            <a:off x="11808000" y="1647653"/>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200" b="1" i="0" u="none" strike="noStrike" cap="none">
                <a:solidFill>
                  <a:srgbClr val="FFFFFF"/>
                </a:solidFill>
                <a:latin typeface="Arial"/>
                <a:ea typeface="Arial"/>
                <a:cs typeface="Arial"/>
                <a:sym typeface="Arial"/>
              </a:rPr>
              <a:t>Text in Arial Bold</a:t>
            </a:r>
            <a:br>
              <a:rPr lang="en-IE" sz="3200" b="1" i="0" u="none" strike="noStrike" cap="none">
                <a:solidFill>
                  <a:srgbClr val="FFFFFF"/>
                </a:solidFill>
                <a:latin typeface="Arial"/>
                <a:ea typeface="Arial"/>
                <a:cs typeface="Arial"/>
                <a:sym typeface="Arial"/>
              </a:rPr>
            </a:br>
            <a:r>
              <a:rPr lang="en-IE" sz="3200" b="1" i="0" u="none" strike="noStrike" cap="none">
                <a:solidFill>
                  <a:srgbClr val="FFFFFF"/>
                </a:solidFill>
                <a:latin typeface="Arial"/>
                <a:ea typeface="Arial"/>
                <a:cs typeface="Arial"/>
                <a:sym typeface="Arial"/>
              </a:rPr>
              <a:t>16 point text </a:t>
            </a:r>
            <a:endParaRPr sz="3200" b="0" i="0" u="none" strike="noStrike" cap="none">
              <a:solidFill>
                <a:srgbClr val="FFFFFF"/>
              </a:solidFill>
              <a:latin typeface="Arial"/>
              <a:ea typeface="Arial"/>
              <a:cs typeface="Arial"/>
              <a:sym typeface="Arial"/>
            </a:endParaRPr>
          </a:p>
        </p:txBody>
      </p:sp>
      <p:sp>
        <p:nvSpPr>
          <p:cNvPr id="629" name="Google Shape;629;p25"/>
          <p:cNvSpPr txBox="1"/>
          <p:nvPr/>
        </p:nvSpPr>
        <p:spPr>
          <a:xfrm>
            <a:off x="17571525" y="9866801"/>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23</a:t>
            </a:fld>
            <a:endParaRPr sz="1901" b="1" i="0" u="none" strike="noStrike" cap="none">
              <a:solidFill>
                <a:srgbClr val="FFFFFF"/>
              </a:solidFill>
              <a:latin typeface="Arial"/>
              <a:ea typeface="Arial"/>
              <a:cs typeface="Arial"/>
              <a:sym typeface="Arial"/>
            </a:endParaRPr>
          </a:p>
        </p:txBody>
      </p:sp>
      <p:pic>
        <p:nvPicPr>
          <p:cNvPr id="630" name="Google Shape;630;p25"/>
          <p:cNvPicPr preferRelativeResize="0"/>
          <p:nvPr/>
        </p:nvPicPr>
        <p:blipFill rotWithShape="1">
          <a:blip r:embed="rId3">
            <a:alphaModFix/>
          </a:blip>
          <a:srcRect/>
          <a:stretch/>
        </p:blipFill>
        <p:spPr>
          <a:xfrm>
            <a:off x="15228294" y="342026"/>
            <a:ext cx="2100876" cy="2475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6"/>
          <p:cNvSpPr txBox="1">
            <a:spLocks noGrp="1"/>
          </p:cNvSpPr>
          <p:nvPr>
            <p:ph type="body" idx="2"/>
          </p:nvPr>
        </p:nvSpPr>
        <p:spPr>
          <a:xfrm>
            <a:off x="334889" y="2182212"/>
            <a:ext cx="11080800" cy="6965700"/>
          </a:xfrm>
          <a:prstGeom prst="rect">
            <a:avLst/>
          </a:prstGeom>
          <a:noFill/>
          <a:ln>
            <a:noFill/>
          </a:ln>
        </p:spPr>
        <p:txBody>
          <a:bodyPr spcFirstLastPara="1" wrap="square" lIns="0" tIns="0" rIns="0" bIns="0" anchor="t" anchorCtr="0">
            <a:noAutofit/>
          </a:bodyPr>
          <a:lstStyle/>
          <a:p>
            <a:pPr marL="0" lvl="0" indent="0" algn="l" rtl="0">
              <a:lnSpc>
                <a:spcPct val="99964"/>
              </a:lnSpc>
              <a:spcBef>
                <a:spcPts val="0"/>
              </a:spcBef>
              <a:spcAft>
                <a:spcPts val="0"/>
              </a:spcAft>
              <a:buNone/>
            </a:pPr>
            <a:r>
              <a:rPr lang="en-IE" b="1"/>
              <a:t>Methodology: </a:t>
            </a:r>
            <a:endParaRPr/>
          </a:p>
          <a:p>
            <a:pPr marL="0" lvl="0" indent="0" algn="l" rtl="0">
              <a:lnSpc>
                <a:spcPct val="99964"/>
              </a:lnSpc>
              <a:spcBef>
                <a:spcPts val="1000"/>
              </a:spcBef>
              <a:spcAft>
                <a:spcPts val="0"/>
              </a:spcAft>
              <a:buSzPts val="2400"/>
              <a:buNone/>
            </a:pPr>
            <a:r>
              <a:rPr lang="en-IE" sz="2000"/>
              <a:t>The Project Team worked collaboratively to deliver on:</a:t>
            </a:r>
            <a:endParaRPr/>
          </a:p>
          <a:p>
            <a:pPr marL="457223" lvl="0" indent="-355619" algn="l" rtl="0">
              <a:lnSpc>
                <a:spcPct val="140020"/>
              </a:lnSpc>
              <a:spcBef>
                <a:spcPts val="0"/>
              </a:spcBef>
              <a:spcAft>
                <a:spcPts val="0"/>
              </a:spcAft>
              <a:buSzPts val="2000"/>
              <a:buFont typeface="Arial"/>
              <a:buAutoNum type="arabicPeriod"/>
            </a:pPr>
            <a:r>
              <a:rPr lang="en-IE" sz="2000"/>
              <a:t>Process Mapping – current state</a:t>
            </a:r>
            <a:endParaRPr/>
          </a:p>
          <a:p>
            <a:pPr marL="457223" lvl="0" indent="-355619" algn="l" rtl="0">
              <a:lnSpc>
                <a:spcPct val="140020"/>
              </a:lnSpc>
              <a:spcBef>
                <a:spcPts val="0"/>
              </a:spcBef>
              <a:spcAft>
                <a:spcPts val="0"/>
              </a:spcAft>
              <a:buSzPts val="2000"/>
              <a:buFont typeface="Arial"/>
              <a:buAutoNum type="arabicPeriod"/>
            </a:pPr>
            <a:r>
              <a:rPr lang="en-IE" sz="2000"/>
              <a:t>Project Initiation Document &amp; Solution Test Document development &amp; sign off</a:t>
            </a:r>
            <a:endParaRPr sz="3000"/>
          </a:p>
          <a:p>
            <a:pPr marL="457223" lvl="0" indent="-355619" algn="l" rtl="0">
              <a:lnSpc>
                <a:spcPct val="140020"/>
              </a:lnSpc>
              <a:spcBef>
                <a:spcPts val="0"/>
              </a:spcBef>
              <a:spcAft>
                <a:spcPts val="0"/>
              </a:spcAft>
              <a:buSzPts val="2000"/>
              <a:buFont typeface="Arial"/>
              <a:buAutoNum type="arabicPeriod"/>
            </a:pPr>
            <a:r>
              <a:rPr lang="en-IE" sz="2000"/>
              <a:t>Process Mapping – future state</a:t>
            </a:r>
            <a:endParaRPr/>
          </a:p>
          <a:p>
            <a:pPr marL="457223" lvl="0" indent="-355619" algn="l" rtl="0">
              <a:lnSpc>
                <a:spcPct val="140020"/>
              </a:lnSpc>
              <a:spcBef>
                <a:spcPts val="0"/>
              </a:spcBef>
              <a:spcAft>
                <a:spcPts val="0"/>
              </a:spcAft>
              <a:buSzPts val="2000"/>
              <a:buFont typeface="Arial"/>
              <a:buAutoNum type="arabicPeriod"/>
            </a:pPr>
            <a:r>
              <a:rPr lang="en-IE" sz="2000"/>
              <a:t>DPIA submission</a:t>
            </a:r>
            <a:endParaRPr sz="2000"/>
          </a:p>
          <a:p>
            <a:pPr marL="0" lvl="0" indent="0" algn="l" rtl="0">
              <a:lnSpc>
                <a:spcPct val="99964"/>
              </a:lnSpc>
              <a:spcBef>
                <a:spcPts val="0"/>
              </a:spcBef>
              <a:spcAft>
                <a:spcPts val="0"/>
              </a:spcAft>
              <a:buSzPts val="2400"/>
              <a:buNone/>
            </a:pPr>
            <a:endParaRPr sz="2599" b="1"/>
          </a:p>
          <a:p>
            <a:pPr marL="0" lvl="0" indent="0" algn="l" rtl="0">
              <a:lnSpc>
                <a:spcPct val="99964"/>
              </a:lnSpc>
              <a:spcBef>
                <a:spcPts val="0"/>
              </a:spcBef>
              <a:spcAft>
                <a:spcPts val="0"/>
              </a:spcAft>
              <a:buSzPts val="2400"/>
              <a:buNone/>
            </a:pPr>
            <a:r>
              <a:rPr lang="en-IE" b="1"/>
              <a:t>UAT &amp; Sign Off:</a:t>
            </a:r>
            <a:endParaRPr/>
          </a:p>
          <a:p>
            <a:pPr marL="0" lvl="0" indent="0" algn="l" rtl="0">
              <a:lnSpc>
                <a:spcPct val="99964"/>
              </a:lnSpc>
              <a:spcBef>
                <a:spcPts val="1000"/>
              </a:spcBef>
              <a:spcAft>
                <a:spcPts val="0"/>
              </a:spcAft>
              <a:buSzPts val="2400"/>
              <a:buNone/>
            </a:pPr>
            <a:r>
              <a:rPr lang="en-IE" sz="2000"/>
              <a:t>A series of User Acceptance Testing rounds were complete including;</a:t>
            </a:r>
            <a:endParaRPr/>
          </a:p>
          <a:p>
            <a:pPr marL="457223" lvl="0" indent="-355619" algn="l" rtl="0">
              <a:lnSpc>
                <a:spcPct val="140020"/>
              </a:lnSpc>
              <a:spcBef>
                <a:spcPts val="0"/>
              </a:spcBef>
              <a:spcAft>
                <a:spcPts val="0"/>
              </a:spcAft>
              <a:buSzPts val="2000"/>
              <a:buFont typeface="Arial"/>
              <a:buAutoNum type="arabicPeriod"/>
            </a:pPr>
            <a:r>
              <a:rPr lang="en-IE" sz="2000"/>
              <a:t>Volume &amp; Server Impact testing</a:t>
            </a:r>
            <a:endParaRPr/>
          </a:p>
          <a:p>
            <a:pPr marL="457223" lvl="0" indent="-355619" algn="l" rtl="0">
              <a:lnSpc>
                <a:spcPct val="140020"/>
              </a:lnSpc>
              <a:spcBef>
                <a:spcPts val="0"/>
              </a:spcBef>
              <a:spcAft>
                <a:spcPts val="0"/>
              </a:spcAft>
              <a:buSzPts val="2000"/>
              <a:buFont typeface="Arial"/>
              <a:buAutoNum type="arabicPeriod"/>
            </a:pPr>
            <a:r>
              <a:rPr lang="en-IE" sz="2000"/>
              <a:t>Solution Design Document development &amp; sign off</a:t>
            </a:r>
            <a:endParaRPr/>
          </a:p>
          <a:p>
            <a:pPr marL="457223" lvl="0" indent="-355619" algn="l" rtl="0">
              <a:lnSpc>
                <a:spcPct val="140020"/>
              </a:lnSpc>
              <a:spcBef>
                <a:spcPts val="0"/>
              </a:spcBef>
              <a:spcAft>
                <a:spcPts val="0"/>
              </a:spcAft>
              <a:buSzPts val="2000"/>
              <a:buFont typeface="Arial"/>
              <a:buAutoNum type="arabicPeriod"/>
            </a:pPr>
            <a:r>
              <a:rPr lang="en-IE" sz="2000"/>
              <a:t>Local SOPs designed</a:t>
            </a:r>
            <a:endParaRPr/>
          </a:p>
          <a:p>
            <a:pPr marL="457223" lvl="0" indent="-355619" algn="l" rtl="0">
              <a:lnSpc>
                <a:spcPct val="140020"/>
              </a:lnSpc>
              <a:spcBef>
                <a:spcPts val="0"/>
              </a:spcBef>
              <a:spcAft>
                <a:spcPts val="0"/>
              </a:spcAft>
              <a:buSzPts val="2000"/>
              <a:buFont typeface="Arial"/>
              <a:buAutoNum type="arabicPeriod"/>
            </a:pPr>
            <a:r>
              <a:rPr lang="en-IE" sz="2000"/>
              <a:t>Staff Training</a:t>
            </a:r>
            <a:endParaRPr/>
          </a:p>
          <a:p>
            <a:pPr marL="101605" lvl="0" indent="0" algn="l" rtl="0">
              <a:lnSpc>
                <a:spcPct val="140020"/>
              </a:lnSpc>
              <a:spcBef>
                <a:spcPts val="0"/>
              </a:spcBef>
              <a:spcAft>
                <a:spcPts val="0"/>
              </a:spcAft>
              <a:buSzPts val="2000"/>
              <a:buNone/>
            </a:pPr>
            <a:endParaRPr sz="2000"/>
          </a:p>
          <a:p>
            <a:pPr marL="0" lvl="0" indent="0" algn="l" rtl="0">
              <a:lnSpc>
                <a:spcPct val="140020"/>
              </a:lnSpc>
              <a:spcBef>
                <a:spcPts val="0"/>
              </a:spcBef>
              <a:spcAft>
                <a:spcPts val="0"/>
              </a:spcAft>
              <a:buNone/>
            </a:pPr>
            <a:r>
              <a:rPr lang="en-IE" b="1"/>
              <a:t>Go Live!</a:t>
            </a:r>
            <a:endParaRPr sz="2000" b="1"/>
          </a:p>
          <a:p>
            <a:pPr marL="101605" lvl="0" indent="0" algn="l" rtl="0">
              <a:lnSpc>
                <a:spcPct val="140020"/>
              </a:lnSpc>
              <a:spcBef>
                <a:spcPts val="1000"/>
              </a:spcBef>
              <a:spcAft>
                <a:spcPts val="0"/>
              </a:spcAft>
              <a:buSzPts val="2000"/>
              <a:buNone/>
            </a:pPr>
            <a:r>
              <a:rPr lang="en-IE" sz="2000"/>
              <a:t>The Automation Solution was deployed into our live Patient Administration System.</a:t>
            </a:r>
            <a:endParaRPr/>
          </a:p>
          <a:p>
            <a:pPr marL="101605" lvl="0" indent="0" algn="just" rtl="0">
              <a:lnSpc>
                <a:spcPct val="140020"/>
              </a:lnSpc>
              <a:spcBef>
                <a:spcPts val="0"/>
              </a:spcBef>
              <a:spcAft>
                <a:spcPts val="0"/>
              </a:spcAft>
              <a:buSzPts val="2000"/>
              <a:buNone/>
            </a:pPr>
            <a:r>
              <a:rPr lang="en-IE" sz="2000"/>
              <a:t>The RPA Team provided a period of Hypercare post go live to ensure any issues arising were resolved in a timely manner</a:t>
            </a:r>
            <a:endParaRPr/>
          </a:p>
        </p:txBody>
      </p:sp>
      <p:sp>
        <p:nvSpPr>
          <p:cNvPr id="636" name="Google Shape;636;p26"/>
          <p:cNvSpPr/>
          <p:nvPr/>
        </p:nvSpPr>
        <p:spPr>
          <a:xfrm>
            <a:off x="11808000" y="6626340"/>
            <a:ext cx="6480000" cy="3384000"/>
          </a:xfrm>
          <a:prstGeom prst="rect">
            <a:avLst/>
          </a:prstGeom>
          <a:solidFill>
            <a:srgbClr val="B2D0C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637" name="Google Shape;637;p26"/>
          <p:cNvSpPr/>
          <p:nvPr/>
        </p:nvSpPr>
        <p:spPr>
          <a:xfrm>
            <a:off x="11808000" y="3333458"/>
            <a:ext cx="6480000" cy="3384000"/>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638" name="Google Shape;638;p26"/>
          <p:cNvSpPr/>
          <p:nvPr/>
        </p:nvSpPr>
        <p:spPr>
          <a:xfrm>
            <a:off x="11808000" y="-50543"/>
            <a:ext cx="6480000" cy="3384000"/>
          </a:xfrm>
          <a:prstGeom prst="rect">
            <a:avLst/>
          </a:prstGeom>
          <a:solidFill>
            <a:srgbClr val="005E5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005E52"/>
              </a:solidFill>
              <a:latin typeface="Calibri"/>
              <a:ea typeface="Calibri"/>
              <a:cs typeface="Calibri"/>
              <a:sym typeface="Calibri"/>
            </a:endParaRPr>
          </a:p>
        </p:txBody>
      </p:sp>
      <p:sp>
        <p:nvSpPr>
          <p:cNvPr id="639" name="Google Shape;639;p26"/>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Robotic Process Automation</a:t>
            </a:r>
            <a:endParaRPr sz="3800"/>
          </a:p>
          <a:p>
            <a:pPr marL="0" lvl="0" indent="0" algn="l" rtl="0">
              <a:lnSpc>
                <a:spcPct val="120000"/>
              </a:lnSpc>
              <a:spcBef>
                <a:spcPts val="0"/>
              </a:spcBef>
              <a:spcAft>
                <a:spcPts val="0"/>
              </a:spcAft>
              <a:buSzPts val="3000"/>
              <a:buNone/>
            </a:pPr>
            <a:r>
              <a:rPr lang="en-IE" sz="2501" b="0"/>
              <a:t>Methodology &amp; Roll Out</a:t>
            </a:r>
            <a:endParaRPr sz="2501"/>
          </a:p>
        </p:txBody>
      </p:sp>
      <p:sp>
        <p:nvSpPr>
          <p:cNvPr id="640" name="Google Shape;640;p26"/>
          <p:cNvSpPr txBox="1"/>
          <p:nvPr/>
        </p:nvSpPr>
        <p:spPr>
          <a:xfrm>
            <a:off x="11808000" y="7127399"/>
            <a:ext cx="6480000" cy="135434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8801" b="1" i="0" u="none" strike="noStrike" cap="none">
                <a:solidFill>
                  <a:srgbClr val="FFFFFF"/>
                </a:solidFill>
                <a:latin typeface="Arial"/>
                <a:ea typeface="Arial"/>
                <a:cs typeface="Arial"/>
                <a:sym typeface="Arial"/>
              </a:rPr>
              <a:t>Go Live!</a:t>
            </a:r>
            <a:endParaRPr sz="2801" b="0" i="0" u="none" strike="noStrike" cap="none">
              <a:solidFill>
                <a:srgbClr val="000000"/>
              </a:solidFill>
              <a:latin typeface="Arial"/>
              <a:ea typeface="Arial"/>
              <a:cs typeface="Arial"/>
              <a:sym typeface="Arial"/>
            </a:endParaRPr>
          </a:p>
        </p:txBody>
      </p:sp>
      <p:sp>
        <p:nvSpPr>
          <p:cNvPr id="641" name="Google Shape;641;p26"/>
          <p:cNvSpPr/>
          <p:nvPr/>
        </p:nvSpPr>
        <p:spPr>
          <a:xfrm>
            <a:off x="11808000" y="8390496"/>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Solution Deployed into our live Patient Administration System</a:t>
            </a:r>
            <a:endParaRPr sz="2400" b="0" i="0" u="none" strike="noStrike" cap="none">
              <a:solidFill>
                <a:srgbClr val="FFFFFF"/>
              </a:solidFill>
              <a:latin typeface="Arial"/>
              <a:ea typeface="Arial"/>
              <a:cs typeface="Arial"/>
              <a:sym typeface="Arial"/>
            </a:endParaRPr>
          </a:p>
        </p:txBody>
      </p:sp>
      <p:sp>
        <p:nvSpPr>
          <p:cNvPr id="642" name="Google Shape;642;p26"/>
          <p:cNvSpPr txBox="1"/>
          <p:nvPr/>
        </p:nvSpPr>
        <p:spPr>
          <a:xfrm>
            <a:off x="11808000" y="3786973"/>
            <a:ext cx="6480000" cy="135434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8801" b="1" i="0" u="none" strike="noStrike" cap="none">
                <a:solidFill>
                  <a:srgbClr val="FFFFFF"/>
                </a:solidFill>
                <a:latin typeface="Arial"/>
                <a:ea typeface="Arial"/>
                <a:cs typeface="Arial"/>
                <a:sym typeface="Arial"/>
              </a:rPr>
              <a:t>UAT</a:t>
            </a:r>
            <a:endParaRPr sz="2801" b="0" i="0" u="none" strike="noStrike" cap="none">
              <a:solidFill>
                <a:srgbClr val="000000"/>
              </a:solidFill>
              <a:latin typeface="Arial"/>
              <a:ea typeface="Arial"/>
              <a:cs typeface="Arial"/>
              <a:sym typeface="Arial"/>
            </a:endParaRPr>
          </a:p>
        </p:txBody>
      </p:sp>
      <p:sp>
        <p:nvSpPr>
          <p:cNvPr id="643" name="Google Shape;643;p26"/>
          <p:cNvSpPr/>
          <p:nvPr/>
        </p:nvSpPr>
        <p:spPr>
          <a:xfrm>
            <a:off x="11808000" y="5050070"/>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2400" b="1" i="0" u="none" strike="noStrike" cap="none">
                <a:solidFill>
                  <a:srgbClr val="FFFFFF"/>
                </a:solidFill>
                <a:latin typeface="Arial"/>
                <a:ea typeface="Arial"/>
                <a:cs typeface="Arial"/>
                <a:sym typeface="Arial"/>
              </a:rPr>
              <a:t>User Acceptance Testing &amp; Sign Off</a:t>
            </a:r>
            <a:endParaRPr sz="2400" b="0" i="0" u="none" strike="noStrike" cap="none">
              <a:solidFill>
                <a:srgbClr val="FFFFFF"/>
              </a:solidFill>
              <a:latin typeface="Arial"/>
              <a:ea typeface="Arial"/>
              <a:cs typeface="Arial"/>
              <a:sym typeface="Arial"/>
            </a:endParaRPr>
          </a:p>
        </p:txBody>
      </p:sp>
      <p:sp>
        <p:nvSpPr>
          <p:cNvPr id="644" name="Google Shape;644;p26"/>
          <p:cNvSpPr txBox="1"/>
          <p:nvPr/>
        </p:nvSpPr>
        <p:spPr>
          <a:xfrm>
            <a:off x="11927025" y="950954"/>
            <a:ext cx="6480000" cy="1231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IE" sz="8001" b="1" i="0" u="none" strike="noStrike" cap="none">
                <a:solidFill>
                  <a:srgbClr val="FFFFFF"/>
                </a:solidFill>
                <a:latin typeface="Arial"/>
                <a:ea typeface="Arial"/>
                <a:cs typeface="Arial"/>
                <a:sym typeface="Arial"/>
              </a:rPr>
              <a:t>Methodology</a:t>
            </a:r>
            <a:endParaRPr sz="2801" b="0" i="0" u="none" strike="noStrike" cap="none">
              <a:solidFill>
                <a:srgbClr val="000000"/>
              </a:solidFill>
              <a:latin typeface="Arial"/>
              <a:ea typeface="Arial"/>
              <a:cs typeface="Arial"/>
              <a:sym typeface="Arial"/>
            </a:endParaRPr>
          </a:p>
        </p:txBody>
      </p:sp>
      <p:sp>
        <p:nvSpPr>
          <p:cNvPr id="645" name="Google Shape;645;p26"/>
          <p:cNvSpPr/>
          <p:nvPr/>
        </p:nvSpPr>
        <p:spPr>
          <a:xfrm>
            <a:off x="11808000" y="1647653"/>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646" name="Google Shape;646;p26"/>
          <p:cNvSpPr txBox="1"/>
          <p:nvPr/>
        </p:nvSpPr>
        <p:spPr>
          <a:xfrm>
            <a:off x="17571525" y="9929051"/>
            <a:ext cx="548700" cy="24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24</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27"/>
          <p:cNvSpPr/>
          <p:nvPr/>
        </p:nvSpPr>
        <p:spPr>
          <a:xfrm>
            <a:off x="10360097" y="0"/>
            <a:ext cx="7927800" cy="5143800"/>
          </a:xfrm>
          <a:prstGeom prst="rect">
            <a:avLst/>
          </a:prstGeom>
          <a:blipFill rotWithShape="1">
            <a:blip r:embed="rId3">
              <a:alphaModFix/>
            </a:blip>
            <a:stretch>
              <a:fillRect/>
            </a:stretch>
          </a:blip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652" name="Google Shape;652;p27"/>
          <p:cNvSpPr txBox="1">
            <a:spLocks noGrp="1"/>
          </p:cNvSpPr>
          <p:nvPr>
            <p:ph type="body" idx="1"/>
          </p:nvPr>
        </p:nvSpPr>
        <p:spPr>
          <a:xfrm>
            <a:off x="2157984" y="557784"/>
            <a:ext cx="63915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RPA Impact</a:t>
            </a:r>
            <a:endParaRPr sz="3800"/>
          </a:p>
          <a:p>
            <a:pPr marL="0" lvl="0" indent="0" algn="l" rtl="0">
              <a:lnSpc>
                <a:spcPct val="120000"/>
              </a:lnSpc>
              <a:spcBef>
                <a:spcPts val="0"/>
              </a:spcBef>
              <a:spcAft>
                <a:spcPts val="0"/>
              </a:spcAft>
              <a:buSzPts val="3000"/>
              <a:buNone/>
            </a:pPr>
            <a:r>
              <a:rPr lang="en-IE" sz="2501" b="0"/>
              <a:t>Waiting List Suspension/Removal Outputs</a:t>
            </a:r>
            <a:endParaRPr sz="2501"/>
          </a:p>
        </p:txBody>
      </p:sp>
      <p:sp>
        <p:nvSpPr>
          <p:cNvPr id="653" name="Google Shape;653;p27"/>
          <p:cNvSpPr txBox="1"/>
          <p:nvPr/>
        </p:nvSpPr>
        <p:spPr>
          <a:xfrm>
            <a:off x="1190225" y="3811064"/>
            <a:ext cx="8121900" cy="1071300"/>
          </a:xfrm>
          <a:prstGeom prst="rect">
            <a:avLst/>
          </a:prstGeom>
          <a:noFill/>
          <a:ln>
            <a:noFill/>
          </a:ln>
        </p:spPr>
        <p:txBody>
          <a:bodyPr spcFirstLastPara="1" wrap="square" lIns="91425" tIns="91425" rIns="91425" bIns="91425" anchor="t" anchorCtr="0">
            <a:spAutoFit/>
          </a:bodyPr>
          <a:lstStyle/>
          <a:p>
            <a:pPr marL="723936" marR="0" lvl="0" indent="-723935" algn="l" rtl="0">
              <a:lnSpc>
                <a:spcPct val="140000"/>
              </a:lnSpc>
              <a:spcBef>
                <a:spcPts val="1500"/>
              </a:spcBef>
              <a:spcAft>
                <a:spcPts val="0"/>
              </a:spcAft>
              <a:buClr>
                <a:srgbClr val="75B5B8"/>
              </a:buClr>
              <a:buSzPts val="2400"/>
              <a:buFont typeface="Arial"/>
              <a:buChar char="•"/>
            </a:pPr>
            <a:r>
              <a:rPr lang="en-IE" sz="2400" b="0" i="0" u="none" strike="noStrike" cap="none">
                <a:solidFill>
                  <a:srgbClr val="000000"/>
                </a:solidFill>
                <a:latin typeface="Arial"/>
                <a:ea typeface="Arial"/>
                <a:cs typeface="Arial"/>
                <a:sym typeface="Arial"/>
              </a:rPr>
              <a:t>June 2024: 95% success rate for Suspension automation with only a 5% manual intervention rate</a:t>
            </a:r>
            <a:endParaRPr sz="2400" b="0" i="0" u="none" strike="noStrike" cap="none">
              <a:solidFill>
                <a:srgbClr val="000000"/>
              </a:solidFill>
              <a:latin typeface="Arial"/>
              <a:ea typeface="Arial"/>
              <a:cs typeface="Arial"/>
              <a:sym typeface="Arial"/>
            </a:endParaRPr>
          </a:p>
        </p:txBody>
      </p:sp>
      <p:sp>
        <p:nvSpPr>
          <p:cNvPr id="654" name="Google Shape;654;p27"/>
          <p:cNvSpPr txBox="1"/>
          <p:nvPr/>
        </p:nvSpPr>
        <p:spPr>
          <a:xfrm>
            <a:off x="1190225" y="2006275"/>
            <a:ext cx="8263500" cy="1588500"/>
          </a:xfrm>
          <a:prstGeom prst="rect">
            <a:avLst/>
          </a:prstGeom>
          <a:noFill/>
          <a:ln>
            <a:noFill/>
          </a:ln>
        </p:spPr>
        <p:txBody>
          <a:bodyPr spcFirstLastPara="1" wrap="square" lIns="91425" tIns="91425" rIns="91425" bIns="91425" anchor="t" anchorCtr="0">
            <a:spAutoFit/>
          </a:bodyPr>
          <a:lstStyle/>
          <a:p>
            <a:pPr marL="723936" marR="0" lvl="0" indent="-723935" algn="l" rtl="0">
              <a:lnSpc>
                <a:spcPct val="140000"/>
              </a:lnSpc>
              <a:spcBef>
                <a:spcPts val="1500"/>
              </a:spcBef>
              <a:spcAft>
                <a:spcPts val="0"/>
              </a:spcAft>
              <a:buClr>
                <a:srgbClr val="75B5B8"/>
              </a:buClr>
              <a:buSzPts val="2400"/>
              <a:buFont typeface="Arial"/>
              <a:buChar char="•"/>
            </a:pPr>
            <a:r>
              <a:rPr lang="en-IE" sz="2400" b="0" i="0" u="none" strike="noStrike" cap="none">
                <a:solidFill>
                  <a:srgbClr val="000000"/>
                </a:solidFill>
                <a:latin typeface="Arial"/>
                <a:ea typeface="Arial"/>
                <a:cs typeface="Arial"/>
                <a:sym typeface="Arial"/>
              </a:rPr>
              <a:t>May 2024: 74% success rate for Removal automation with only a 26% manual intervention rate due to exceptions outlined by the service</a:t>
            </a:r>
            <a:endParaRPr sz="1800" b="0" i="0" u="none" strike="noStrike" cap="none">
              <a:solidFill>
                <a:srgbClr val="000000"/>
              </a:solidFill>
              <a:latin typeface="Arial"/>
              <a:ea typeface="Arial"/>
              <a:cs typeface="Arial"/>
              <a:sym typeface="Arial"/>
            </a:endParaRPr>
          </a:p>
        </p:txBody>
      </p:sp>
      <p:sp>
        <p:nvSpPr>
          <p:cNvPr id="655" name="Google Shape;655;p27"/>
          <p:cNvSpPr/>
          <p:nvPr/>
        </p:nvSpPr>
        <p:spPr>
          <a:xfrm>
            <a:off x="10360097" y="0"/>
            <a:ext cx="7927800" cy="5143800"/>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656" name="Google Shape;656;p27"/>
          <p:cNvSpPr txBox="1"/>
          <p:nvPr/>
        </p:nvSpPr>
        <p:spPr>
          <a:xfrm>
            <a:off x="12783497" y="2529208"/>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FFFFFF"/>
                </a:solidFill>
                <a:latin typeface="Arial"/>
                <a:ea typeface="Arial"/>
                <a:cs typeface="Arial"/>
                <a:sym typeface="Arial"/>
              </a:rPr>
              <a:t>95%</a:t>
            </a:r>
            <a:endParaRPr sz="2801" b="0" i="0" u="none" strike="noStrike" cap="none">
              <a:solidFill>
                <a:srgbClr val="000000"/>
              </a:solidFill>
              <a:latin typeface="Arial"/>
              <a:ea typeface="Arial"/>
              <a:cs typeface="Arial"/>
              <a:sym typeface="Arial"/>
            </a:endParaRPr>
          </a:p>
        </p:txBody>
      </p:sp>
      <p:sp>
        <p:nvSpPr>
          <p:cNvPr id="657" name="Google Shape;657;p27"/>
          <p:cNvSpPr/>
          <p:nvPr/>
        </p:nvSpPr>
        <p:spPr>
          <a:xfrm>
            <a:off x="10588697" y="4204800"/>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Suspension Success Rate</a:t>
            </a:r>
            <a:endParaRPr sz="3600" b="0" i="0" u="none" strike="noStrike" cap="none">
              <a:solidFill>
                <a:srgbClr val="FFFFFF"/>
              </a:solidFill>
              <a:latin typeface="Arial"/>
              <a:ea typeface="Arial"/>
              <a:cs typeface="Arial"/>
              <a:sym typeface="Arial"/>
            </a:endParaRPr>
          </a:p>
        </p:txBody>
      </p:sp>
      <p:sp>
        <p:nvSpPr>
          <p:cNvPr id="658" name="Google Shape;658;p27"/>
          <p:cNvSpPr txBox="1"/>
          <p:nvPr/>
        </p:nvSpPr>
        <p:spPr>
          <a:xfrm>
            <a:off x="12783497" y="-128404"/>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FFFFFF"/>
                </a:solidFill>
                <a:latin typeface="Arial"/>
                <a:ea typeface="Arial"/>
                <a:cs typeface="Arial"/>
                <a:sym typeface="Arial"/>
              </a:rPr>
              <a:t>74%</a:t>
            </a:r>
            <a:endParaRPr sz="2801" b="0" i="0" u="none" strike="noStrike" cap="none">
              <a:solidFill>
                <a:srgbClr val="000000"/>
              </a:solidFill>
              <a:latin typeface="Arial"/>
              <a:ea typeface="Arial"/>
              <a:cs typeface="Arial"/>
              <a:sym typeface="Arial"/>
            </a:endParaRPr>
          </a:p>
        </p:txBody>
      </p:sp>
      <p:sp>
        <p:nvSpPr>
          <p:cNvPr id="659" name="Google Shape;659;p27"/>
          <p:cNvSpPr/>
          <p:nvPr/>
        </p:nvSpPr>
        <p:spPr>
          <a:xfrm>
            <a:off x="10354667" y="1541804"/>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Removal Success Rate</a:t>
            </a:r>
            <a:endParaRPr sz="3600" b="0" i="0" u="none" strike="noStrike" cap="none">
              <a:solidFill>
                <a:srgbClr val="FFFFFF"/>
              </a:solidFill>
              <a:latin typeface="Arial"/>
              <a:ea typeface="Arial"/>
              <a:cs typeface="Arial"/>
              <a:sym typeface="Arial"/>
            </a:endParaRPr>
          </a:p>
        </p:txBody>
      </p:sp>
      <p:sp>
        <p:nvSpPr>
          <p:cNvPr id="660" name="Google Shape;660;p27"/>
          <p:cNvSpPr txBox="1">
            <a:spLocks noGrp="1"/>
          </p:cNvSpPr>
          <p:nvPr>
            <p:ph type="body" idx="1"/>
          </p:nvPr>
        </p:nvSpPr>
        <p:spPr>
          <a:xfrm>
            <a:off x="1368267" y="5268642"/>
            <a:ext cx="79020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2500"/>
              <a:t>Conclusion &amp; Benefits</a:t>
            </a:r>
            <a:endParaRPr sz="2500"/>
          </a:p>
        </p:txBody>
      </p:sp>
      <p:sp>
        <p:nvSpPr>
          <p:cNvPr id="661" name="Google Shape;661;p27"/>
          <p:cNvSpPr/>
          <p:nvPr/>
        </p:nvSpPr>
        <p:spPr>
          <a:xfrm>
            <a:off x="1190225" y="5929175"/>
            <a:ext cx="10065900" cy="3754800"/>
          </a:xfrm>
          <a:prstGeom prst="rect">
            <a:avLst/>
          </a:prstGeom>
          <a:noFill/>
          <a:ln>
            <a:noFill/>
          </a:ln>
        </p:spPr>
        <p:txBody>
          <a:bodyPr spcFirstLastPara="1" wrap="square" lIns="91425" tIns="45700" rIns="91425" bIns="45700" anchor="t" anchorCtr="0">
            <a:spAutoFit/>
          </a:bodyPr>
          <a:lstStyle/>
          <a:p>
            <a:pPr marL="723936" marR="0" lvl="0" indent="-723935" algn="l" rtl="0">
              <a:lnSpc>
                <a:spcPct val="140000"/>
              </a:lnSpc>
              <a:spcBef>
                <a:spcPts val="0"/>
              </a:spcBef>
              <a:spcAft>
                <a:spcPts val="0"/>
              </a:spcAft>
              <a:buClr>
                <a:srgbClr val="75B5B8"/>
              </a:buClr>
              <a:buSzPts val="2400"/>
              <a:buFont typeface="Arial"/>
              <a:buChar char="•"/>
            </a:pPr>
            <a:r>
              <a:rPr lang="en-IE" sz="2400" b="0" i="0" u="none" strike="noStrike" cap="none">
                <a:solidFill>
                  <a:srgbClr val="000000"/>
                </a:solidFill>
                <a:latin typeface="Arial"/>
                <a:ea typeface="Arial"/>
                <a:cs typeface="Arial"/>
                <a:sym typeface="Arial"/>
              </a:rPr>
              <a:t>Increased Turn Around Time – Enhancing Service User Experience</a:t>
            </a:r>
            <a:endParaRPr sz="2400"/>
          </a:p>
          <a:p>
            <a:pPr marL="723936" marR="0" lvl="0" indent="-723935" algn="l" rtl="0">
              <a:lnSpc>
                <a:spcPct val="140000"/>
              </a:lnSpc>
              <a:spcBef>
                <a:spcPts val="1500"/>
              </a:spcBef>
              <a:spcAft>
                <a:spcPts val="0"/>
              </a:spcAft>
              <a:buClr>
                <a:srgbClr val="75B5B8"/>
              </a:buClr>
              <a:buSzPts val="2400"/>
              <a:buFont typeface="Arial"/>
              <a:buChar char="•"/>
            </a:pPr>
            <a:r>
              <a:rPr lang="en-IE" sz="2400" b="0" i="0" u="none" strike="noStrike" cap="none">
                <a:solidFill>
                  <a:srgbClr val="000000"/>
                </a:solidFill>
                <a:latin typeface="Arial"/>
                <a:ea typeface="Arial"/>
                <a:cs typeface="Arial"/>
                <a:sym typeface="Arial"/>
              </a:rPr>
              <a:t>Ability to forecast versus fire fight resulting in accurate wait times</a:t>
            </a:r>
            <a:endParaRPr sz="2400"/>
          </a:p>
          <a:p>
            <a:pPr marL="723936" marR="0" lvl="0" indent="-723935" algn="l" rtl="0">
              <a:lnSpc>
                <a:spcPct val="140000"/>
              </a:lnSpc>
              <a:spcBef>
                <a:spcPts val="1500"/>
              </a:spcBef>
              <a:spcAft>
                <a:spcPts val="0"/>
              </a:spcAft>
              <a:buClr>
                <a:srgbClr val="75B5B8"/>
              </a:buClr>
              <a:buSzPts val="2400"/>
              <a:buFont typeface="Arial"/>
              <a:buChar char="•"/>
            </a:pPr>
            <a:r>
              <a:rPr lang="en-IE" sz="2400" b="0" i="0" u="none" strike="noStrike" cap="none">
                <a:solidFill>
                  <a:srgbClr val="000000"/>
                </a:solidFill>
                <a:latin typeface="Arial"/>
                <a:ea typeface="Arial"/>
                <a:cs typeface="Arial"/>
                <a:sym typeface="Arial"/>
              </a:rPr>
              <a:t>Resource Optimisation</a:t>
            </a:r>
            <a:endParaRPr sz="2400"/>
          </a:p>
          <a:p>
            <a:pPr marL="723936" marR="0" lvl="0" indent="-723935" algn="l" rtl="0">
              <a:lnSpc>
                <a:spcPct val="140000"/>
              </a:lnSpc>
              <a:spcBef>
                <a:spcPts val="1500"/>
              </a:spcBef>
              <a:spcAft>
                <a:spcPts val="0"/>
              </a:spcAft>
              <a:buClr>
                <a:srgbClr val="75B5B8"/>
              </a:buClr>
              <a:buSzPts val="2400"/>
              <a:buFont typeface="Arial"/>
              <a:buChar char="•"/>
            </a:pPr>
            <a:r>
              <a:rPr lang="en-IE" sz="2400" b="0" i="0" u="none" strike="noStrike" cap="none">
                <a:solidFill>
                  <a:srgbClr val="000000"/>
                </a:solidFill>
                <a:latin typeface="Arial"/>
                <a:ea typeface="Arial"/>
                <a:cs typeface="Arial"/>
                <a:sym typeface="Arial"/>
              </a:rPr>
              <a:t>Improved Data Quality</a:t>
            </a:r>
            <a:endParaRPr sz="2400"/>
          </a:p>
          <a:p>
            <a:pPr marL="723935" marR="0" lvl="0" indent="-723934" algn="l" rtl="0">
              <a:lnSpc>
                <a:spcPct val="140000"/>
              </a:lnSpc>
              <a:spcBef>
                <a:spcPts val="1500"/>
              </a:spcBef>
              <a:spcAft>
                <a:spcPts val="0"/>
              </a:spcAft>
              <a:buClr>
                <a:srgbClr val="75B5B8"/>
              </a:buClr>
              <a:buSzPts val="2400"/>
              <a:buFont typeface="Arial"/>
              <a:buChar char="•"/>
            </a:pPr>
            <a:r>
              <a:rPr lang="en-IE" sz="2400" b="0" i="0" u="none" strike="noStrike" cap="none">
                <a:solidFill>
                  <a:srgbClr val="000000"/>
                </a:solidFill>
                <a:latin typeface="Arial"/>
                <a:ea typeface="Arial"/>
                <a:cs typeface="Arial"/>
                <a:sym typeface="Arial"/>
              </a:rPr>
              <a:t>Improved GDPR adherence</a:t>
            </a:r>
            <a:endParaRPr sz="2400" b="0" i="0" u="none" strike="noStrike" cap="none">
              <a:solidFill>
                <a:srgbClr val="000000"/>
              </a:solidFill>
              <a:latin typeface="Arial"/>
              <a:ea typeface="Arial"/>
              <a:cs typeface="Arial"/>
              <a:sym typeface="Arial"/>
            </a:endParaRPr>
          </a:p>
        </p:txBody>
      </p:sp>
      <p:pic>
        <p:nvPicPr>
          <p:cNvPr id="662" name="Google Shape;662;p27"/>
          <p:cNvPicPr preferRelativeResize="0"/>
          <p:nvPr/>
        </p:nvPicPr>
        <p:blipFill rotWithShape="1">
          <a:blip r:embed="rId4">
            <a:alphaModFix/>
          </a:blip>
          <a:srcRect/>
          <a:stretch/>
        </p:blipFill>
        <p:spPr>
          <a:xfrm>
            <a:off x="12783507" y="5929164"/>
            <a:ext cx="2609550" cy="3074275"/>
          </a:xfrm>
          <a:prstGeom prst="rect">
            <a:avLst/>
          </a:prstGeom>
          <a:noFill/>
          <a:ln>
            <a:noFill/>
          </a:ln>
        </p:spPr>
      </p:pic>
      <p:sp>
        <p:nvSpPr>
          <p:cNvPr id="663" name="Google Shape;663;p27"/>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25</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28"/>
          <p:cNvSpPr txBox="1"/>
          <p:nvPr/>
        </p:nvSpPr>
        <p:spPr>
          <a:xfrm>
            <a:off x="753588" y="4229618"/>
            <a:ext cx="15888234" cy="25358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6600" b="1" i="0" u="none" strike="noStrike" cap="none">
                <a:solidFill>
                  <a:srgbClr val="FFFFFF"/>
                </a:solidFill>
                <a:latin typeface="Arial"/>
                <a:ea typeface="Arial"/>
                <a:cs typeface="Arial"/>
                <a:sym typeface="Arial"/>
              </a:rPr>
              <a:t>ENT</a:t>
            </a:r>
            <a:r>
              <a:rPr lang="en-IE" sz="6600" b="0" i="0" u="none" strike="noStrike" cap="none">
                <a:solidFill>
                  <a:srgbClr val="FFFFFF"/>
                </a:solidFill>
                <a:latin typeface="Arial"/>
                <a:ea typeface="Arial"/>
                <a:cs typeface="Arial"/>
                <a:sym typeface="Arial"/>
              </a:rPr>
              <a:t>egrate: Creating Access for Patients When and Where They Need it</a:t>
            </a:r>
            <a:endParaRPr/>
          </a:p>
          <a:p>
            <a:pPr marL="0" marR="0" lvl="0" indent="0" algn="l" rtl="0">
              <a:lnSpc>
                <a:spcPct val="100000"/>
              </a:lnSpc>
              <a:spcBef>
                <a:spcPts val="0"/>
              </a:spcBef>
              <a:spcAft>
                <a:spcPts val="0"/>
              </a:spcAft>
              <a:buNone/>
            </a:pPr>
            <a:endParaRPr sz="7200" b="0" i="0" u="none" strike="noStrike" cap="none">
              <a:solidFill>
                <a:srgbClr val="FFFFFF"/>
              </a:solidFill>
              <a:latin typeface="Arial"/>
              <a:ea typeface="Arial"/>
              <a:cs typeface="Arial"/>
              <a:sym typeface="Arial"/>
            </a:endParaRPr>
          </a:p>
        </p:txBody>
      </p:sp>
      <p:sp>
        <p:nvSpPr>
          <p:cNvPr id="669" name="Google Shape;669;p28"/>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26</a:t>
            </a:fld>
            <a:endParaRPr sz="1901" b="1" i="0" u="none" strike="noStrike" cap="none">
              <a:solidFill>
                <a:srgbClr val="FFFFFF"/>
              </a:solidFill>
              <a:latin typeface="Arial"/>
              <a:ea typeface="Arial"/>
              <a:cs typeface="Arial"/>
              <a:sym typeface="Arial"/>
            </a:endParaRPr>
          </a:p>
        </p:txBody>
      </p:sp>
      <p:sp>
        <p:nvSpPr>
          <p:cNvPr id="670" name="Google Shape;670;p28"/>
          <p:cNvSpPr/>
          <p:nvPr/>
        </p:nvSpPr>
        <p:spPr>
          <a:xfrm>
            <a:off x="911776" y="6865258"/>
            <a:ext cx="14603996" cy="11030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Aileen Igoe </a:t>
            </a:r>
            <a:endParaRPr/>
          </a:p>
          <a:p>
            <a:pPr marL="0" marR="0" lvl="0" indent="0" algn="l"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Lean and Systems Redesign Lead - Mater Transformation</a:t>
            </a:r>
            <a:endParaRPr sz="36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29"/>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The Challenge</a:t>
            </a:r>
            <a:endParaRPr sz="3800"/>
          </a:p>
        </p:txBody>
      </p:sp>
      <p:sp>
        <p:nvSpPr>
          <p:cNvPr id="676" name="Google Shape;676;p29"/>
          <p:cNvSpPr/>
          <p:nvPr/>
        </p:nvSpPr>
        <p:spPr>
          <a:xfrm>
            <a:off x="11808000" y="1647653"/>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200" b="1" i="0" u="none" strike="noStrike" cap="none">
                <a:solidFill>
                  <a:srgbClr val="FFFFFF"/>
                </a:solidFill>
                <a:latin typeface="Arial"/>
                <a:ea typeface="Arial"/>
                <a:cs typeface="Arial"/>
                <a:sym typeface="Arial"/>
              </a:rPr>
              <a:t>Text in Arial Bold</a:t>
            </a:r>
            <a:br>
              <a:rPr lang="en-IE" sz="3200" b="1" i="0" u="none" strike="noStrike" cap="none">
                <a:solidFill>
                  <a:srgbClr val="FFFFFF"/>
                </a:solidFill>
                <a:latin typeface="Arial"/>
                <a:ea typeface="Arial"/>
                <a:cs typeface="Arial"/>
                <a:sym typeface="Arial"/>
              </a:rPr>
            </a:br>
            <a:r>
              <a:rPr lang="en-IE" sz="3200" b="1" i="0" u="none" strike="noStrike" cap="none">
                <a:solidFill>
                  <a:srgbClr val="FFFFFF"/>
                </a:solidFill>
                <a:latin typeface="Arial"/>
                <a:ea typeface="Arial"/>
                <a:cs typeface="Arial"/>
                <a:sym typeface="Arial"/>
              </a:rPr>
              <a:t>16 point text </a:t>
            </a:r>
            <a:endParaRPr sz="3200" b="0" i="0" u="none" strike="noStrike" cap="none">
              <a:solidFill>
                <a:srgbClr val="FFFFFF"/>
              </a:solidFill>
              <a:latin typeface="Arial"/>
              <a:ea typeface="Arial"/>
              <a:cs typeface="Arial"/>
              <a:sym typeface="Arial"/>
            </a:endParaRPr>
          </a:p>
        </p:txBody>
      </p:sp>
      <p:sp>
        <p:nvSpPr>
          <p:cNvPr id="677" name="Google Shape;677;p29"/>
          <p:cNvSpPr txBox="1"/>
          <p:nvPr/>
        </p:nvSpPr>
        <p:spPr>
          <a:xfrm>
            <a:off x="17571525" y="9866801"/>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27</a:t>
            </a:fld>
            <a:endParaRPr sz="1901" b="1" i="0" u="none" strike="noStrike" cap="none">
              <a:solidFill>
                <a:srgbClr val="FFFFFF"/>
              </a:solidFill>
              <a:latin typeface="Arial"/>
              <a:ea typeface="Arial"/>
              <a:cs typeface="Arial"/>
              <a:sym typeface="Arial"/>
            </a:endParaRPr>
          </a:p>
        </p:txBody>
      </p:sp>
      <p:pic>
        <p:nvPicPr>
          <p:cNvPr id="678" name="Google Shape;678;p29"/>
          <p:cNvPicPr preferRelativeResize="0"/>
          <p:nvPr/>
        </p:nvPicPr>
        <p:blipFill rotWithShape="1">
          <a:blip r:embed="rId3">
            <a:alphaModFix/>
          </a:blip>
          <a:srcRect r="32816"/>
          <a:stretch/>
        </p:blipFill>
        <p:spPr>
          <a:xfrm>
            <a:off x="513540" y="4079627"/>
            <a:ext cx="6781953" cy="5047488"/>
          </a:xfrm>
          <a:prstGeom prst="rect">
            <a:avLst/>
          </a:prstGeom>
          <a:noFill/>
          <a:ln>
            <a:noFill/>
          </a:ln>
        </p:spPr>
      </p:pic>
      <p:pic>
        <p:nvPicPr>
          <p:cNvPr id="679" name="Google Shape;679;p29"/>
          <p:cNvPicPr preferRelativeResize="0"/>
          <p:nvPr/>
        </p:nvPicPr>
        <p:blipFill rotWithShape="1">
          <a:blip r:embed="rId4">
            <a:alphaModFix/>
          </a:blip>
          <a:srcRect t="44512" r="21000"/>
          <a:stretch/>
        </p:blipFill>
        <p:spPr>
          <a:xfrm>
            <a:off x="6742517" y="1917592"/>
            <a:ext cx="11218824" cy="7209524"/>
          </a:xfrm>
          <a:prstGeom prst="rect">
            <a:avLst/>
          </a:prstGeom>
          <a:noFill/>
          <a:ln>
            <a:noFill/>
          </a:ln>
        </p:spPr>
      </p:pic>
      <p:sp>
        <p:nvSpPr>
          <p:cNvPr id="680" name="Google Shape;680;p29"/>
          <p:cNvSpPr/>
          <p:nvPr/>
        </p:nvSpPr>
        <p:spPr>
          <a:xfrm>
            <a:off x="567599" y="1917600"/>
            <a:ext cx="12270000" cy="1615800"/>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None/>
            </a:pPr>
            <a:r>
              <a:rPr lang="en-IE" sz="3200" b="0" i="0" u="none" strike="noStrike" cap="none">
                <a:solidFill>
                  <a:srgbClr val="000000"/>
                </a:solidFill>
                <a:latin typeface="Arial"/>
                <a:ea typeface="Arial"/>
                <a:cs typeface="Arial"/>
                <a:sym typeface="Arial"/>
              </a:rPr>
              <a:t>Patients referred to the Mater Hospital with “routine” Rhinology conditions can be waiting for extended periods of time to be seen by an ENT consultant.</a:t>
            </a:r>
            <a:endParaRPr sz="3200" b="0" i="0" u="none" strike="noStrike" cap="none">
              <a:solidFill>
                <a:srgbClr val="000000"/>
              </a:solidFill>
              <a:latin typeface="Arial"/>
              <a:ea typeface="Arial"/>
              <a:cs typeface="Arial"/>
              <a:sym typeface="Arial"/>
            </a:endParaRPr>
          </a:p>
        </p:txBody>
      </p:sp>
      <p:sp>
        <p:nvSpPr>
          <p:cNvPr id="681" name="Google Shape;681;p29"/>
          <p:cNvSpPr/>
          <p:nvPr/>
        </p:nvSpPr>
        <p:spPr>
          <a:xfrm>
            <a:off x="7500594" y="9112298"/>
            <a:ext cx="11240271" cy="384788"/>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None/>
            </a:pPr>
            <a:r>
              <a:rPr lang="en-IE" sz="1601" b="1" i="0" u="none" strike="noStrike" cap="none">
                <a:solidFill>
                  <a:srgbClr val="000000"/>
                </a:solidFill>
              </a:rPr>
              <a:t>Fig:</a:t>
            </a:r>
            <a:r>
              <a:rPr lang="en-IE" sz="1601" b="0" i="0" u="none" strike="noStrike" cap="none">
                <a:solidFill>
                  <a:srgbClr val="000000"/>
                </a:solidFill>
                <a:latin typeface="Arial"/>
                <a:ea typeface="Arial"/>
                <a:cs typeface="Arial"/>
                <a:sym typeface="Arial"/>
              </a:rPr>
              <a:t> Demand and Capacity data as captured at a Value Stream Analysis event, Mater Hospital, December 2021</a:t>
            </a:r>
            <a:endParaRPr sz="1601"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0"/>
          <p:cNvSpPr/>
          <p:nvPr/>
        </p:nvSpPr>
        <p:spPr>
          <a:xfrm>
            <a:off x="11808000" y="1647652"/>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rgbClr val="FFFFFF"/>
                </a:solidFill>
                <a:latin typeface="Arial"/>
                <a:ea typeface="Arial"/>
                <a:cs typeface="Arial"/>
                <a:sym typeface="Arial"/>
              </a:rPr>
              <a:t>Text in Arial Bold</a:t>
            </a:r>
            <a:br>
              <a:rPr lang="en-IE" sz="3200" b="1" i="0" u="none" strike="noStrike" cap="none">
                <a:solidFill>
                  <a:srgbClr val="FFFFFF"/>
                </a:solidFill>
                <a:latin typeface="Arial"/>
                <a:ea typeface="Arial"/>
                <a:cs typeface="Arial"/>
                <a:sym typeface="Arial"/>
              </a:rPr>
            </a:br>
            <a:r>
              <a:rPr lang="en-IE" sz="3200" b="1" i="0" u="none" strike="noStrike" cap="none">
                <a:solidFill>
                  <a:srgbClr val="FFFFFF"/>
                </a:solidFill>
                <a:latin typeface="Arial"/>
                <a:ea typeface="Arial"/>
                <a:cs typeface="Arial"/>
                <a:sym typeface="Arial"/>
              </a:rPr>
              <a:t>16 point text </a:t>
            </a:r>
            <a:endParaRPr sz="3200" b="0" i="0" u="none" strike="noStrike" cap="none">
              <a:solidFill>
                <a:srgbClr val="FFFFFF"/>
              </a:solidFill>
              <a:latin typeface="Arial"/>
              <a:ea typeface="Arial"/>
              <a:cs typeface="Arial"/>
              <a:sym typeface="Arial"/>
            </a:endParaRPr>
          </a:p>
        </p:txBody>
      </p:sp>
      <p:sp>
        <p:nvSpPr>
          <p:cNvPr id="687" name="Google Shape;687;p30"/>
          <p:cNvSpPr txBox="1"/>
          <p:nvPr/>
        </p:nvSpPr>
        <p:spPr>
          <a:xfrm>
            <a:off x="17571525" y="98668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IE" sz="1900" b="1" i="0" u="none" strike="noStrike" cap="none">
                <a:solidFill>
                  <a:srgbClr val="FFFFFF"/>
                </a:solidFill>
                <a:latin typeface="Arial"/>
                <a:ea typeface="Arial"/>
                <a:cs typeface="Arial"/>
                <a:sym typeface="Arial"/>
              </a:rPr>
              <a:t>28</a:t>
            </a:fld>
            <a:endParaRPr sz="1900" b="1" i="0" u="none" strike="noStrike" cap="none">
              <a:solidFill>
                <a:srgbClr val="FFFFFF"/>
              </a:solidFill>
              <a:latin typeface="Arial"/>
              <a:ea typeface="Arial"/>
              <a:cs typeface="Arial"/>
              <a:sym typeface="Arial"/>
            </a:endParaRPr>
          </a:p>
        </p:txBody>
      </p:sp>
      <p:sp>
        <p:nvSpPr>
          <p:cNvPr id="688" name="Google Shape;688;p30"/>
          <p:cNvSpPr txBox="1"/>
          <p:nvPr/>
        </p:nvSpPr>
        <p:spPr>
          <a:xfrm>
            <a:off x="10383520" y="-1020336"/>
            <a:ext cx="6552903" cy="2935262"/>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000000"/>
              </a:buClr>
              <a:buSzPts val="3800"/>
              <a:buFont typeface="Arial"/>
              <a:buNone/>
            </a:pPr>
            <a:endParaRPr sz="3800" b="1" i="0" u="none" strike="noStrike" cap="none">
              <a:solidFill>
                <a:srgbClr val="75B5B8"/>
              </a:solidFill>
              <a:latin typeface="Arial"/>
              <a:ea typeface="Arial"/>
              <a:cs typeface="Arial"/>
              <a:sym typeface="Arial"/>
            </a:endParaRPr>
          </a:p>
        </p:txBody>
      </p:sp>
      <p:pic>
        <p:nvPicPr>
          <p:cNvPr id="689" name="Google Shape;689;p30" descr="A doctor using a microscope to check the patient's teeth&#10;&#10;Description automatically generated"/>
          <p:cNvPicPr preferRelativeResize="0"/>
          <p:nvPr/>
        </p:nvPicPr>
        <p:blipFill rotWithShape="1">
          <a:blip r:embed="rId3">
            <a:alphaModFix/>
          </a:blip>
          <a:srcRect l="18021" t="15404" r="14879" b="3110"/>
          <a:stretch/>
        </p:blipFill>
        <p:spPr>
          <a:xfrm>
            <a:off x="7548661" y="-3489"/>
            <a:ext cx="10739339" cy="9982185"/>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690" name="Google Shape;690;p30"/>
          <p:cNvSpPr txBox="1">
            <a:spLocks noGrp="1"/>
          </p:cNvSpPr>
          <p:nvPr>
            <p:ph type="body" idx="1"/>
          </p:nvPr>
        </p:nvSpPr>
        <p:spPr>
          <a:xfrm>
            <a:off x="2164217" y="60515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4800"/>
              <a:buNone/>
            </a:pPr>
            <a:r>
              <a:rPr lang="en-IE" sz="3800"/>
              <a:t>The Pilot</a:t>
            </a:r>
            <a:endParaRPr sz="3800"/>
          </a:p>
        </p:txBody>
      </p:sp>
      <p:sp>
        <p:nvSpPr>
          <p:cNvPr id="691" name="Google Shape;691;p30"/>
          <p:cNvSpPr/>
          <p:nvPr/>
        </p:nvSpPr>
        <p:spPr>
          <a:xfrm>
            <a:off x="2706699" y="1876552"/>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IE" sz="3200" b="1" i="0" u="none" strike="noStrike" cap="none">
                <a:solidFill>
                  <a:srgbClr val="FFFFFF"/>
                </a:solidFill>
                <a:latin typeface="Arial"/>
                <a:ea typeface="Arial"/>
                <a:cs typeface="Arial"/>
                <a:sym typeface="Arial"/>
              </a:rPr>
              <a:t>Text in Arial Bold</a:t>
            </a:r>
            <a:br>
              <a:rPr lang="en-IE" sz="3200" b="1" i="0" u="none" strike="noStrike" cap="none">
                <a:solidFill>
                  <a:srgbClr val="FFFFFF"/>
                </a:solidFill>
                <a:latin typeface="Arial"/>
                <a:ea typeface="Arial"/>
                <a:cs typeface="Arial"/>
                <a:sym typeface="Arial"/>
              </a:rPr>
            </a:br>
            <a:r>
              <a:rPr lang="en-IE" sz="3200" b="1" i="0" u="none" strike="noStrike" cap="none">
                <a:solidFill>
                  <a:srgbClr val="FFFFFF"/>
                </a:solidFill>
                <a:latin typeface="Arial"/>
                <a:ea typeface="Arial"/>
                <a:cs typeface="Arial"/>
                <a:sym typeface="Arial"/>
              </a:rPr>
              <a:t>16 point text </a:t>
            </a:r>
            <a:endParaRPr sz="3200" b="0" i="0" u="none" strike="noStrike" cap="none">
              <a:solidFill>
                <a:srgbClr val="FFFFFF"/>
              </a:solidFill>
              <a:latin typeface="Arial"/>
              <a:ea typeface="Arial"/>
              <a:cs typeface="Arial"/>
              <a:sym typeface="Arial"/>
            </a:endParaRPr>
          </a:p>
        </p:txBody>
      </p:sp>
      <p:sp>
        <p:nvSpPr>
          <p:cNvPr id="692" name="Google Shape;692;p30"/>
          <p:cNvSpPr txBox="1"/>
          <p:nvPr/>
        </p:nvSpPr>
        <p:spPr>
          <a:xfrm>
            <a:off x="8470224" y="10095700"/>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IE" sz="1900" b="1" i="0" u="none" strike="noStrike" cap="none">
                <a:solidFill>
                  <a:srgbClr val="FFFFFF"/>
                </a:solidFill>
                <a:latin typeface="Arial"/>
                <a:ea typeface="Arial"/>
                <a:cs typeface="Arial"/>
                <a:sym typeface="Arial"/>
              </a:rPr>
              <a:t>28</a:t>
            </a:fld>
            <a:endParaRPr sz="1900" b="1" i="0" u="none" strike="noStrike" cap="none">
              <a:solidFill>
                <a:srgbClr val="FFFFFF"/>
              </a:solidFill>
              <a:latin typeface="Arial"/>
              <a:ea typeface="Arial"/>
              <a:cs typeface="Arial"/>
              <a:sym typeface="Arial"/>
            </a:endParaRPr>
          </a:p>
        </p:txBody>
      </p:sp>
      <p:grpSp>
        <p:nvGrpSpPr>
          <p:cNvPr id="693" name="Google Shape;693;p30"/>
          <p:cNvGrpSpPr/>
          <p:nvPr/>
        </p:nvGrpSpPr>
        <p:grpSpPr>
          <a:xfrm>
            <a:off x="974688" y="2813481"/>
            <a:ext cx="6365384" cy="4976137"/>
            <a:chOff x="0" y="2432"/>
            <a:chExt cx="6365384" cy="4976137"/>
          </a:xfrm>
        </p:grpSpPr>
        <p:cxnSp>
          <p:nvCxnSpPr>
            <p:cNvPr id="694" name="Google Shape;694;p30"/>
            <p:cNvCxnSpPr/>
            <p:nvPr/>
          </p:nvCxnSpPr>
          <p:spPr>
            <a:xfrm>
              <a:off x="0" y="2432"/>
              <a:ext cx="6365384" cy="0"/>
            </a:xfrm>
            <a:prstGeom prst="straightConnector1">
              <a:avLst/>
            </a:prstGeom>
            <a:gradFill>
              <a:gsLst>
                <a:gs pos="0">
                  <a:srgbClr val="FFD300"/>
                </a:gs>
                <a:gs pos="100000">
                  <a:srgbClr val="FFEF63"/>
                </a:gs>
              </a:gsLst>
              <a:lin ang="16200000" scaled="0"/>
            </a:gra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cxnSp>
        <p:sp>
          <p:nvSpPr>
            <p:cNvPr id="695" name="Google Shape;695;p30"/>
            <p:cNvSpPr/>
            <p:nvPr/>
          </p:nvSpPr>
          <p:spPr>
            <a:xfrm>
              <a:off x="0" y="2432"/>
              <a:ext cx="6365384" cy="16587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0"/>
            <p:cNvSpPr txBox="1"/>
            <p:nvPr/>
          </p:nvSpPr>
          <p:spPr>
            <a:xfrm>
              <a:off x="0" y="2432"/>
              <a:ext cx="6365384" cy="1658712"/>
            </a:xfrm>
            <a:prstGeom prst="rect">
              <a:avLst/>
            </a:prstGeom>
            <a:noFill/>
            <a:ln>
              <a:noFill/>
            </a:ln>
          </p:spPr>
          <p:txBody>
            <a:bodyPr spcFirstLastPara="1" wrap="square" lIns="121900" tIns="121900" rIns="121900" bIns="121900" anchor="t" anchorCtr="0">
              <a:noAutofit/>
            </a:bodyPr>
            <a:lstStyle/>
            <a:p>
              <a:pPr marL="457200" marR="0" lvl="0" indent="-431800" algn="l" rtl="0">
                <a:lnSpc>
                  <a:spcPct val="140020"/>
                </a:lnSpc>
                <a:spcBef>
                  <a:spcPts val="0"/>
                </a:spcBef>
                <a:spcAft>
                  <a:spcPts val="0"/>
                </a:spcAft>
                <a:buClr>
                  <a:schemeClr val="dk1"/>
                </a:buClr>
                <a:buSzPts val="3200"/>
                <a:buFont typeface="Arial"/>
                <a:buChar char="●"/>
              </a:pPr>
              <a:r>
                <a:rPr lang="en-IE" sz="3200" b="0" i="0" u="none" strike="noStrike" cap="none">
                  <a:solidFill>
                    <a:schemeClr val="dk1"/>
                  </a:solidFill>
                  <a:latin typeface="Arial"/>
                  <a:ea typeface="Arial"/>
                  <a:cs typeface="Arial"/>
                  <a:sym typeface="Arial"/>
                </a:rPr>
                <a:t>200 selected patients </a:t>
              </a:r>
              <a:endParaRPr sz="3200" b="0" i="0" u="none" strike="noStrike" cap="none">
                <a:solidFill>
                  <a:schemeClr val="dk1"/>
                </a:solidFill>
                <a:latin typeface="Arial"/>
                <a:ea typeface="Arial"/>
                <a:cs typeface="Arial"/>
                <a:sym typeface="Arial"/>
              </a:endParaRPr>
            </a:p>
          </p:txBody>
        </p:sp>
        <p:cxnSp>
          <p:nvCxnSpPr>
            <p:cNvPr id="697" name="Google Shape;697;p30"/>
            <p:cNvCxnSpPr/>
            <p:nvPr/>
          </p:nvCxnSpPr>
          <p:spPr>
            <a:xfrm>
              <a:off x="0" y="1661144"/>
              <a:ext cx="6365384" cy="0"/>
            </a:xfrm>
            <a:prstGeom prst="straightConnector1">
              <a:avLst/>
            </a:prstGeom>
            <a:gradFill>
              <a:gsLst>
                <a:gs pos="0">
                  <a:srgbClr val="FFD300"/>
                </a:gs>
                <a:gs pos="100000">
                  <a:srgbClr val="FFEF63"/>
                </a:gs>
              </a:gsLst>
              <a:lin ang="16200000" scaled="0"/>
            </a:gra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cxnSp>
        <p:sp>
          <p:nvSpPr>
            <p:cNvPr id="698" name="Google Shape;698;p30"/>
            <p:cNvSpPr/>
            <p:nvPr/>
          </p:nvSpPr>
          <p:spPr>
            <a:xfrm>
              <a:off x="0" y="1661144"/>
              <a:ext cx="6365384" cy="16587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0"/>
            <p:cNvSpPr txBox="1"/>
            <p:nvPr/>
          </p:nvSpPr>
          <p:spPr>
            <a:xfrm>
              <a:off x="0" y="1661144"/>
              <a:ext cx="6365384" cy="1658712"/>
            </a:xfrm>
            <a:prstGeom prst="rect">
              <a:avLst/>
            </a:prstGeom>
            <a:noFill/>
            <a:ln>
              <a:noFill/>
            </a:ln>
          </p:spPr>
          <p:txBody>
            <a:bodyPr spcFirstLastPara="1" wrap="square" lIns="121900" tIns="121900" rIns="121900" bIns="121900" anchor="t" anchorCtr="0">
              <a:noAutofit/>
            </a:bodyPr>
            <a:lstStyle/>
            <a:p>
              <a:pPr marL="457200" marR="0" lvl="0" indent="-431800" algn="l" rtl="0">
                <a:lnSpc>
                  <a:spcPct val="140020"/>
                </a:lnSpc>
                <a:spcBef>
                  <a:spcPts val="0"/>
                </a:spcBef>
                <a:spcAft>
                  <a:spcPts val="0"/>
                </a:spcAft>
                <a:buClr>
                  <a:schemeClr val="dk1"/>
                </a:buClr>
                <a:buSzPts val="3200"/>
                <a:buFont typeface="Arial"/>
                <a:buChar char="●"/>
              </a:pPr>
              <a:r>
                <a:rPr lang="en-IE" sz="3200" b="0" i="0" u="none" strike="noStrike" cap="none">
                  <a:solidFill>
                    <a:schemeClr val="dk1"/>
                  </a:solidFill>
                  <a:latin typeface="Arial"/>
                  <a:ea typeface="Arial"/>
                  <a:cs typeface="Arial"/>
                  <a:sym typeface="Arial"/>
                </a:rPr>
                <a:t>A weekly, half-day community clinic</a:t>
              </a:r>
              <a:endParaRPr sz="3200" b="0" i="0" u="none" strike="noStrike" cap="none">
                <a:solidFill>
                  <a:schemeClr val="dk1"/>
                </a:solidFill>
                <a:latin typeface="Arial"/>
                <a:ea typeface="Arial"/>
                <a:cs typeface="Arial"/>
                <a:sym typeface="Arial"/>
              </a:endParaRPr>
            </a:p>
          </p:txBody>
        </p:sp>
        <p:cxnSp>
          <p:nvCxnSpPr>
            <p:cNvPr id="700" name="Google Shape;700;p30"/>
            <p:cNvCxnSpPr/>
            <p:nvPr/>
          </p:nvCxnSpPr>
          <p:spPr>
            <a:xfrm>
              <a:off x="0" y="3319857"/>
              <a:ext cx="6365384" cy="0"/>
            </a:xfrm>
            <a:prstGeom prst="straightConnector1">
              <a:avLst/>
            </a:prstGeom>
            <a:gradFill>
              <a:gsLst>
                <a:gs pos="0">
                  <a:srgbClr val="FFD300"/>
                </a:gs>
                <a:gs pos="100000">
                  <a:srgbClr val="FFEF63"/>
                </a:gs>
              </a:gsLst>
              <a:lin ang="16200000" scaled="0"/>
            </a:gradFill>
            <a:ln w="9525" cap="flat" cmpd="sng">
              <a:solidFill>
                <a:schemeClr val="accent4"/>
              </a:solidFill>
              <a:prstDash val="solid"/>
              <a:round/>
              <a:headEnd type="none" w="sm" len="sm"/>
              <a:tailEnd type="none" w="sm" len="sm"/>
            </a:ln>
            <a:effectLst>
              <a:outerShdw blurRad="40000" dist="23000" dir="5400000" rotWithShape="0">
                <a:srgbClr val="000000">
                  <a:alpha val="34901"/>
                </a:srgbClr>
              </a:outerShdw>
            </a:effectLst>
          </p:spPr>
        </p:cxnSp>
        <p:sp>
          <p:nvSpPr>
            <p:cNvPr id="701" name="Google Shape;701;p30"/>
            <p:cNvSpPr/>
            <p:nvPr/>
          </p:nvSpPr>
          <p:spPr>
            <a:xfrm>
              <a:off x="0" y="3319857"/>
              <a:ext cx="6365384" cy="16587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0"/>
            <p:cNvSpPr txBox="1"/>
            <p:nvPr/>
          </p:nvSpPr>
          <p:spPr>
            <a:xfrm>
              <a:off x="0" y="3319857"/>
              <a:ext cx="6365384" cy="1658712"/>
            </a:xfrm>
            <a:prstGeom prst="rect">
              <a:avLst/>
            </a:prstGeom>
            <a:noFill/>
            <a:ln>
              <a:noFill/>
            </a:ln>
          </p:spPr>
          <p:txBody>
            <a:bodyPr spcFirstLastPara="1" wrap="square" lIns="121900" tIns="121900" rIns="121900" bIns="121900" anchor="t" anchorCtr="0">
              <a:noAutofit/>
            </a:bodyPr>
            <a:lstStyle/>
            <a:p>
              <a:pPr marL="457200" marR="0" lvl="0" indent="-431800" algn="l" rtl="0">
                <a:lnSpc>
                  <a:spcPct val="140020"/>
                </a:lnSpc>
                <a:spcBef>
                  <a:spcPts val="0"/>
                </a:spcBef>
                <a:spcAft>
                  <a:spcPts val="0"/>
                </a:spcAft>
                <a:buClr>
                  <a:schemeClr val="dk1"/>
                </a:buClr>
                <a:buSzPts val="3200"/>
                <a:buFont typeface="Arial"/>
                <a:buChar char="●"/>
              </a:pPr>
              <a:r>
                <a:rPr lang="en-IE" sz="3200" b="0" i="0" u="none" strike="noStrike" cap="none">
                  <a:solidFill>
                    <a:schemeClr val="dk1"/>
                  </a:solidFill>
                  <a:latin typeface="Arial"/>
                  <a:ea typeface="Arial"/>
                  <a:cs typeface="Arial"/>
                  <a:sym typeface="Arial"/>
                </a:rPr>
                <a:t>A monthly joint clinic attended by both the Consultant and GP</a:t>
              </a:r>
              <a:endParaRPr sz="3200" b="0" i="0" u="none" strike="noStrike" cap="none">
                <a:solidFill>
                  <a:schemeClr val="dk1"/>
                </a:solidFill>
                <a:latin typeface="Arial"/>
                <a:ea typeface="Arial"/>
                <a:cs typeface="Arial"/>
                <a:sym typeface="Arial"/>
              </a:endParaRPr>
            </a:p>
          </p:txBody>
        </p:sp>
      </p:grpSp>
      <p:pic>
        <p:nvPicPr>
          <p:cNvPr id="703" name="Google Shape;703;p30"/>
          <p:cNvPicPr preferRelativeResize="0"/>
          <p:nvPr/>
        </p:nvPicPr>
        <p:blipFill rotWithShape="1">
          <a:blip r:embed="rId4">
            <a:alphaModFix/>
          </a:blip>
          <a:srcRect/>
          <a:stretch/>
        </p:blipFill>
        <p:spPr>
          <a:xfrm>
            <a:off x="1294548" y="8264183"/>
            <a:ext cx="5405477" cy="17145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0">
                                            <p:txEl>
                                              <p:pRg st="0" end="0"/>
                                            </p:txEl>
                                          </p:spTgt>
                                        </p:tgtEl>
                                        <p:attrNameLst>
                                          <p:attrName>style.visibility</p:attrName>
                                        </p:attrNameLst>
                                      </p:cBhvr>
                                      <p:to>
                                        <p:strVal val="visible"/>
                                      </p:to>
                                    </p:set>
                                    <p:animEffect transition="in" filter="fade">
                                      <p:cBhvr>
                                        <p:cTn id="7" dur="1000"/>
                                        <p:tgtEl>
                                          <p:spTgt spid="69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03"/>
                                        </p:tgtEl>
                                        <p:attrNameLst>
                                          <p:attrName>style.visibility</p:attrName>
                                        </p:attrNameLst>
                                      </p:cBhvr>
                                      <p:to>
                                        <p:strVal val="visible"/>
                                      </p:to>
                                    </p:set>
                                    <p:animEffect transition="in" filter="fade">
                                      <p:cBhvr>
                                        <p:cTn id="10" dur="1000"/>
                                        <p:tgtEl>
                                          <p:spTgt spid="703"/>
                                        </p:tgtEl>
                                      </p:cBhvr>
                                    </p:animEffect>
                                  </p:childTnLst>
                                </p:cTn>
                              </p:par>
                              <p:par>
                                <p:cTn id="11" presetID="10" presetClass="entr" presetSubtype="0" fill="hold" nodeType="withEffect">
                                  <p:stCondLst>
                                    <p:cond delay="0"/>
                                  </p:stCondLst>
                                  <p:childTnLst>
                                    <p:set>
                                      <p:cBhvr>
                                        <p:cTn id="12" dur="1" fill="hold">
                                          <p:stCondLst>
                                            <p:cond delay="0"/>
                                          </p:stCondLst>
                                        </p:cTn>
                                        <p:tgtEl>
                                          <p:spTgt spid="689"/>
                                        </p:tgtEl>
                                        <p:attrNameLst>
                                          <p:attrName>style.visibility</p:attrName>
                                        </p:attrNameLst>
                                      </p:cBhvr>
                                      <p:to>
                                        <p:strVal val="visible"/>
                                      </p:to>
                                    </p:set>
                                    <p:animEffect transition="in" filter="fade">
                                      <p:cBhvr>
                                        <p:cTn id="13" dur="1000"/>
                                        <p:tgtEl>
                                          <p:spTgt spid="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31"/>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Service Design Approach</a:t>
            </a:r>
            <a:endParaRPr sz="3800"/>
          </a:p>
          <a:p>
            <a:pPr marL="0" lvl="0" indent="0" algn="l" rtl="0">
              <a:lnSpc>
                <a:spcPct val="120000"/>
              </a:lnSpc>
              <a:spcBef>
                <a:spcPts val="0"/>
              </a:spcBef>
              <a:spcAft>
                <a:spcPts val="0"/>
              </a:spcAft>
              <a:buSzPts val="3000"/>
              <a:buNone/>
            </a:pPr>
            <a:r>
              <a:rPr lang="en-IE" sz="2501" b="0"/>
              <a:t>Patient-centred Education</a:t>
            </a:r>
            <a:endParaRPr sz="2501" b="0"/>
          </a:p>
        </p:txBody>
      </p:sp>
      <p:sp>
        <p:nvSpPr>
          <p:cNvPr id="709" name="Google Shape;709;p31"/>
          <p:cNvSpPr txBox="1"/>
          <p:nvPr/>
        </p:nvSpPr>
        <p:spPr>
          <a:xfrm>
            <a:off x="17571525" y="9866801"/>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29</a:t>
            </a:fld>
            <a:endParaRPr sz="1901" b="1" i="0" u="none" strike="noStrike" cap="none">
              <a:solidFill>
                <a:srgbClr val="FFFFFF"/>
              </a:solidFill>
              <a:latin typeface="Arial"/>
              <a:ea typeface="Arial"/>
              <a:cs typeface="Arial"/>
              <a:sym typeface="Arial"/>
            </a:endParaRPr>
          </a:p>
        </p:txBody>
      </p:sp>
      <p:pic>
        <p:nvPicPr>
          <p:cNvPr id="710" name="Google Shape;710;p31"/>
          <p:cNvPicPr preferRelativeResize="0"/>
          <p:nvPr/>
        </p:nvPicPr>
        <p:blipFill rotWithShape="1">
          <a:blip r:embed="rId3">
            <a:alphaModFix/>
          </a:blip>
          <a:srcRect/>
          <a:stretch/>
        </p:blipFill>
        <p:spPr>
          <a:xfrm>
            <a:off x="525194" y="1579969"/>
            <a:ext cx="8566451" cy="8286833"/>
          </a:xfrm>
          <a:prstGeom prst="rect">
            <a:avLst/>
          </a:prstGeom>
          <a:noFill/>
          <a:ln>
            <a:noFill/>
          </a:ln>
        </p:spPr>
      </p:pic>
      <p:pic>
        <p:nvPicPr>
          <p:cNvPr id="711" name="Google Shape;711;p31"/>
          <p:cNvPicPr preferRelativeResize="0"/>
          <p:nvPr/>
        </p:nvPicPr>
        <p:blipFill rotWithShape="1">
          <a:blip r:embed="rId4">
            <a:alphaModFix/>
          </a:blip>
          <a:srcRect/>
          <a:stretch/>
        </p:blipFill>
        <p:spPr>
          <a:xfrm>
            <a:off x="9342775" y="0"/>
            <a:ext cx="7252451" cy="98668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
          <p:cNvSpPr txBox="1">
            <a:spLocks noGrp="1"/>
          </p:cNvSpPr>
          <p:nvPr>
            <p:ph type="body" idx="1"/>
          </p:nvPr>
        </p:nvSpPr>
        <p:spPr>
          <a:xfrm>
            <a:off x="2160000" y="555012"/>
            <a:ext cx="10101273" cy="87189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Introduction to S A Partners and myself</a:t>
            </a:r>
            <a:endParaRPr sz="3800"/>
          </a:p>
        </p:txBody>
      </p:sp>
      <p:sp>
        <p:nvSpPr>
          <p:cNvPr id="259" name="Google Shape;259;p5"/>
          <p:cNvSpPr txBox="1"/>
          <p:nvPr/>
        </p:nvSpPr>
        <p:spPr>
          <a:xfrm>
            <a:off x="17571525" y="9866801"/>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a:t>
            </a:fld>
            <a:endParaRPr sz="1901" b="1" i="0" u="none" strike="noStrike" cap="none">
              <a:solidFill>
                <a:srgbClr val="FFFFFF"/>
              </a:solidFill>
              <a:latin typeface="Arial"/>
              <a:ea typeface="Arial"/>
              <a:cs typeface="Arial"/>
              <a:sym typeface="Arial"/>
            </a:endParaRPr>
          </a:p>
        </p:txBody>
      </p:sp>
      <p:pic>
        <p:nvPicPr>
          <p:cNvPr id="260" name="Google Shape;260;p5"/>
          <p:cNvPicPr preferRelativeResize="0"/>
          <p:nvPr/>
        </p:nvPicPr>
        <p:blipFill rotWithShape="1">
          <a:blip r:embed="rId3">
            <a:alphaModFix/>
          </a:blip>
          <a:srcRect/>
          <a:stretch/>
        </p:blipFill>
        <p:spPr>
          <a:xfrm>
            <a:off x="714924" y="1426912"/>
            <a:ext cx="16856601" cy="7466948"/>
          </a:xfrm>
          <a:prstGeom prst="rect">
            <a:avLst/>
          </a:prstGeom>
          <a:noFill/>
          <a:ln>
            <a:noFill/>
          </a:ln>
        </p:spPr>
      </p:pic>
      <p:pic>
        <p:nvPicPr>
          <p:cNvPr id="261" name="Google Shape;261;p5"/>
          <p:cNvPicPr preferRelativeResize="0"/>
          <p:nvPr/>
        </p:nvPicPr>
        <p:blipFill rotWithShape="1">
          <a:blip r:embed="rId4">
            <a:alphaModFix/>
          </a:blip>
          <a:srcRect/>
          <a:stretch/>
        </p:blipFill>
        <p:spPr>
          <a:xfrm>
            <a:off x="15385803" y="8893857"/>
            <a:ext cx="2185722" cy="871899"/>
          </a:xfrm>
          <a:prstGeom prst="rect">
            <a:avLst/>
          </a:prstGeom>
          <a:noFill/>
          <a:ln>
            <a:noFill/>
          </a:ln>
        </p:spPr>
      </p:pic>
      <p:sp>
        <p:nvSpPr>
          <p:cNvPr id="262" name="Google Shape;262;p5"/>
          <p:cNvSpPr txBox="1"/>
          <p:nvPr/>
        </p:nvSpPr>
        <p:spPr>
          <a:xfrm>
            <a:off x="714924" y="8893858"/>
            <a:ext cx="14670879" cy="871898"/>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IE" sz="3600" b="0" i="1" u="none" strike="noStrike" cap="none">
                <a:solidFill>
                  <a:srgbClr val="5D5D5D"/>
                </a:solidFill>
                <a:latin typeface="Libre Franklin Medium"/>
                <a:ea typeface="Libre Franklin Medium"/>
                <a:cs typeface="Libre Franklin Medium"/>
                <a:sym typeface="Libre Franklin Medium"/>
              </a:rPr>
              <a:t>    Making a positive impact since 1993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32"/>
          <p:cNvSpPr/>
          <p:nvPr/>
        </p:nvSpPr>
        <p:spPr>
          <a:xfrm>
            <a:off x="11843656" y="1941820"/>
            <a:ext cx="6444242" cy="4123982"/>
          </a:xfrm>
          <a:prstGeom prst="rect">
            <a:avLst/>
          </a:prstGeom>
          <a:solidFill>
            <a:srgbClr val="ECD5CD"/>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717" name="Google Shape;717;p32"/>
          <p:cNvSpPr/>
          <p:nvPr/>
        </p:nvSpPr>
        <p:spPr>
          <a:xfrm>
            <a:off x="11843656" y="5885035"/>
            <a:ext cx="6444242" cy="4123982"/>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3600" b="0" i="0" u="none" strike="noStrike" cap="none">
              <a:solidFill>
                <a:srgbClr val="FFFFFF"/>
              </a:solidFill>
              <a:latin typeface="Calibri"/>
              <a:ea typeface="Calibri"/>
              <a:cs typeface="Calibri"/>
              <a:sym typeface="Calibri"/>
            </a:endParaRPr>
          </a:p>
        </p:txBody>
      </p:sp>
      <p:sp>
        <p:nvSpPr>
          <p:cNvPr id="718" name="Google Shape;718;p32"/>
          <p:cNvSpPr txBox="1"/>
          <p:nvPr/>
        </p:nvSpPr>
        <p:spPr>
          <a:xfrm>
            <a:off x="13857620" y="6686653"/>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FFFFFF"/>
                </a:solidFill>
                <a:latin typeface="Arial"/>
                <a:ea typeface="Arial"/>
                <a:cs typeface="Arial"/>
                <a:sym typeface="Arial"/>
              </a:rPr>
              <a:t>69%</a:t>
            </a:r>
            <a:endParaRPr sz="2801" b="0" i="0" u="none" strike="noStrike" cap="none">
              <a:solidFill>
                <a:srgbClr val="FFFFFF"/>
              </a:solidFill>
              <a:latin typeface="Arial"/>
              <a:ea typeface="Arial"/>
              <a:cs typeface="Arial"/>
              <a:sym typeface="Arial"/>
            </a:endParaRPr>
          </a:p>
        </p:txBody>
      </p:sp>
      <p:sp>
        <p:nvSpPr>
          <p:cNvPr id="719" name="Google Shape;719;p32"/>
          <p:cNvSpPr/>
          <p:nvPr/>
        </p:nvSpPr>
        <p:spPr>
          <a:xfrm>
            <a:off x="11434154" y="8491535"/>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Community Discharge </a:t>
            </a:r>
            <a:endParaRPr/>
          </a:p>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rate</a:t>
            </a:r>
            <a:endParaRPr sz="3600" b="0" i="0" u="none" strike="noStrike" cap="none">
              <a:solidFill>
                <a:srgbClr val="FFFFFF"/>
              </a:solidFill>
              <a:latin typeface="Arial"/>
              <a:ea typeface="Arial"/>
              <a:cs typeface="Arial"/>
              <a:sym typeface="Arial"/>
            </a:endParaRPr>
          </a:p>
        </p:txBody>
      </p:sp>
      <p:sp>
        <p:nvSpPr>
          <p:cNvPr id="720" name="Google Shape;720;p32"/>
          <p:cNvSpPr txBox="1">
            <a:spLocks noGrp="1"/>
          </p:cNvSpPr>
          <p:nvPr>
            <p:ph type="body" idx="1"/>
          </p:nvPr>
        </p:nvSpPr>
        <p:spPr>
          <a:xfrm>
            <a:off x="2157984" y="557784"/>
            <a:ext cx="63915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Results</a:t>
            </a:r>
            <a:endParaRPr sz="3800"/>
          </a:p>
          <a:p>
            <a:pPr marL="0" lvl="0" indent="0" algn="l" rtl="0">
              <a:lnSpc>
                <a:spcPct val="120000"/>
              </a:lnSpc>
              <a:spcBef>
                <a:spcPts val="0"/>
              </a:spcBef>
              <a:spcAft>
                <a:spcPts val="0"/>
              </a:spcAft>
              <a:buSzPts val="3000"/>
              <a:buNone/>
            </a:pPr>
            <a:r>
              <a:rPr lang="en-IE" sz="2501" b="0"/>
              <a:t>ENTegrate pilot: April to October 2023</a:t>
            </a:r>
            <a:endParaRPr sz="2501"/>
          </a:p>
        </p:txBody>
      </p:sp>
      <p:pic>
        <p:nvPicPr>
          <p:cNvPr id="721" name="Google Shape;721;p32"/>
          <p:cNvPicPr preferRelativeResize="0"/>
          <p:nvPr/>
        </p:nvPicPr>
        <p:blipFill rotWithShape="1">
          <a:blip r:embed="rId3">
            <a:alphaModFix/>
          </a:blip>
          <a:srcRect/>
          <a:stretch/>
        </p:blipFill>
        <p:spPr>
          <a:xfrm>
            <a:off x="1012901" y="1941819"/>
            <a:ext cx="10058399" cy="7326544"/>
          </a:xfrm>
          <a:prstGeom prst="rect">
            <a:avLst/>
          </a:prstGeom>
          <a:noFill/>
          <a:ln>
            <a:noFill/>
          </a:ln>
        </p:spPr>
      </p:pic>
      <p:sp>
        <p:nvSpPr>
          <p:cNvPr id="722" name="Google Shape;722;p32"/>
          <p:cNvSpPr txBox="1"/>
          <p:nvPr/>
        </p:nvSpPr>
        <p:spPr>
          <a:xfrm>
            <a:off x="13610877" y="2743439"/>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000000"/>
                </a:solidFill>
                <a:latin typeface="Arial"/>
                <a:ea typeface="Arial"/>
                <a:cs typeface="Arial"/>
                <a:sym typeface="Arial"/>
              </a:rPr>
              <a:t>200</a:t>
            </a:r>
            <a:endParaRPr sz="2801" b="0" i="0" u="none" strike="noStrike" cap="none">
              <a:solidFill>
                <a:srgbClr val="000000"/>
              </a:solidFill>
              <a:latin typeface="Arial"/>
              <a:ea typeface="Arial"/>
              <a:cs typeface="Arial"/>
              <a:sym typeface="Arial"/>
            </a:endParaRPr>
          </a:p>
        </p:txBody>
      </p:sp>
      <p:sp>
        <p:nvSpPr>
          <p:cNvPr id="723" name="Google Shape;723;p32"/>
          <p:cNvSpPr/>
          <p:nvPr/>
        </p:nvSpPr>
        <p:spPr>
          <a:xfrm>
            <a:off x="11071298" y="4548320"/>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000000"/>
                </a:solidFill>
                <a:latin typeface="Arial"/>
                <a:ea typeface="Arial"/>
                <a:cs typeface="Arial"/>
                <a:sym typeface="Arial"/>
              </a:rPr>
              <a:t>Patients removed from </a:t>
            </a:r>
            <a:endParaRPr/>
          </a:p>
          <a:p>
            <a:pPr marL="0" marR="0" lvl="0" indent="0" algn="ctr" rtl="0">
              <a:lnSpc>
                <a:spcPct val="100000"/>
              </a:lnSpc>
              <a:spcBef>
                <a:spcPts val="0"/>
              </a:spcBef>
              <a:spcAft>
                <a:spcPts val="0"/>
              </a:spcAft>
              <a:buNone/>
            </a:pPr>
            <a:r>
              <a:rPr lang="en-IE" sz="3600" b="1" i="0" u="none" strike="noStrike" cap="none">
                <a:solidFill>
                  <a:srgbClr val="000000"/>
                </a:solidFill>
                <a:latin typeface="Arial"/>
                <a:ea typeface="Arial"/>
                <a:cs typeface="Arial"/>
                <a:sym typeface="Arial"/>
              </a:rPr>
              <a:t>the waiting list over 6 mths</a:t>
            </a:r>
            <a:endParaRPr sz="3600" b="0" i="0" u="none" strike="noStrike" cap="none">
              <a:solidFill>
                <a:srgbClr val="000000"/>
              </a:solidFill>
              <a:latin typeface="Arial"/>
              <a:ea typeface="Arial"/>
              <a:cs typeface="Arial"/>
              <a:sym typeface="Arial"/>
            </a:endParaRPr>
          </a:p>
        </p:txBody>
      </p:sp>
      <p:sp>
        <p:nvSpPr>
          <p:cNvPr id="724" name="Google Shape;724;p32"/>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30</a:t>
            </a:fld>
            <a:endParaRPr sz="1901"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
                                        </p:tgtEl>
                                        <p:attrNameLst>
                                          <p:attrName>style.visibility</p:attrName>
                                        </p:attrNameLst>
                                      </p:cBhvr>
                                      <p:to>
                                        <p:strVal val="visible"/>
                                      </p:to>
                                    </p:set>
                                    <p:anim calcmode="lin" valueType="num">
                                      <p:cBhvr additive="base">
                                        <p:cTn id="7" dur="500"/>
                                        <p:tgtEl>
                                          <p:spTgt spid="71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22"/>
                                        </p:tgtEl>
                                        <p:attrNameLst>
                                          <p:attrName>style.visibility</p:attrName>
                                        </p:attrNameLst>
                                      </p:cBhvr>
                                      <p:to>
                                        <p:strVal val="visible"/>
                                      </p:to>
                                    </p:set>
                                    <p:anim calcmode="lin" valueType="num">
                                      <p:cBhvr additive="base">
                                        <p:cTn id="10" dur="500"/>
                                        <p:tgtEl>
                                          <p:spTgt spid="72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23"/>
                                        </p:tgtEl>
                                        <p:attrNameLst>
                                          <p:attrName>style.visibility</p:attrName>
                                        </p:attrNameLst>
                                      </p:cBhvr>
                                      <p:to>
                                        <p:strVal val="visible"/>
                                      </p:to>
                                    </p:set>
                                    <p:anim calcmode="lin" valueType="num">
                                      <p:cBhvr additive="base">
                                        <p:cTn id="13" dur="500"/>
                                        <p:tgtEl>
                                          <p:spTgt spid="7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17"/>
                                        </p:tgtEl>
                                        <p:attrNameLst>
                                          <p:attrName>style.visibility</p:attrName>
                                        </p:attrNameLst>
                                      </p:cBhvr>
                                      <p:to>
                                        <p:strVal val="visible"/>
                                      </p:to>
                                    </p:set>
                                    <p:anim calcmode="lin" valueType="num">
                                      <p:cBhvr additive="base">
                                        <p:cTn id="18" dur="500"/>
                                        <p:tgtEl>
                                          <p:spTgt spid="717"/>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18"/>
                                        </p:tgtEl>
                                        <p:attrNameLst>
                                          <p:attrName>style.visibility</p:attrName>
                                        </p:attrNameLst>
                                      </p:cBhvr>
                                      <p:to>
                                        <p:strVal val="visible"/>
                                      </p:to>
                                    </p:set>
                                    <p:anim calcmode="lin" valueType="num">
                                      <p:cBhvr additive="base">
                                        <p:cTn id="21" dur="500"/>
                                        <p:tgtEl>
                                          <p:spTgt spid="718"/>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19"/>
                                        </p:tgtEl>
                                        <p:attrNameLst>
                                          <p:attrName>style.visibility</p:attrName>
                                        </p:attrNameLst>
                                      </p:cBhvr>
                                      <p:to>
                                        <p:strVal val="visible"/>
                                      </p:to>
                                    </p:set>
                                    <p:anim calcmode="lin" valueType="num">
                                      <p:cBhvr additive="base">
                                        <p:cTn id="24" dur="500"/>
                                        <p:tgtEl>
                                          <p:spTgt spid="7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33"/>
          <p:cNvSpPr txBox="1"/>
          <p:nvPr/>
        </p:nvSpPr>
        <p:spPr>
          <a:xfrm>
            <a:off x="7974963" y="8027855"/>
            <a:ext cx="12288000" cy="6345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IE" sz="8700" b="0" i="0" u="none" strike="noStrike" cap="none">
                <a:solidFill>
                  <a:srgbClr val="FFFFFF"/>
                </a:solidFill>
                <a:latin typeface="Arial"/>
                <a:ea typeface="Arial"/>
                <a:cs typeface="Arial"/>
                <a:sym typeface="Arial"/>
              </a:rPr>
              <a:t>Thank you</a:t>
            </a:r>
            <a:endParaRPr sz="8700" b="0" i="0" u="none" strike="noStrike" cap="none">
              <a:solidFill>
                <a:srgbClr val="000000"/>
              </a:solidFill>
              <a:latin typeface="Arial"/>
              <a:ea typeface="Arial"/>
              <a:cs typeface="Arial"/>
              <a:sym typeface="Arial"/>
            </a:endParaRPr>
          </a:p>
        </p:txBody>
      </p:sp>
      <p:sp>
        <p:nvSpPr>
          <p:cNvPr id="730" name="Google Shape;730;p33"/>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31</a:t>
            </a:fld>
            <a:endParaRPr sz="1901" b="1" i="0" u="none" strike="noStrike" cap="none">
              <a:solidFill>
                <a:srgbClr val="FFFFFF"/>
              </a:solidFill>
              <a:latin typeface="Arial"/>
              <a:ea typeface="Arial"/>
              <a:cs typeface="Arial"/>
              <a:sym typeface="Arial"/>
            </a:endParaRPr>
          </a:p>
        </p:txBody>
      </p:sp>
      <p:sp>
        <p:nvSpPr>
          <p:cNvPr id="731" name="Google Shape;731;p33"/>
          <p:cNvSpPr txBox="1"/>
          <p:nvPr/>
        </p:nvSpPr>
        <p:spPr>
          <a:xfrm>
            <a:off x="7974963" y="1355168"/>
            <a:ext cx="11754615" cy="7488936"/>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None/>
            </a:pPr>
            <a:r>
              <a:rPr lang="en-IE" sz="4000" b="0" i="0" u="none" strike="noStrike" cap="none">
                <a:solidFill>
                  <a:srgbClr val="FFFFFF"/>
                </a:solidFill>
                <a:latin typeface="Arial"/>
                <a:ea typeface="Arial"/>
                <a:cs typeface="Arial"/>
                <a:sym typeface="Arial"/>
              </a:rPr>
              <a:t>Mohamed Amin &amp; Dr Cristina Warren</a:t>
            </a:r>
            <a:endParaRPr/>
          </a:p>
          <a:p>
            <a:pPr marL="0" marR="0" lvl="0" indent="0" algn="l" rtl="0">
              <a:lnSpc>
                <a:spcPct val="100000"/>
              </a:lnSpc>
              <a:spcBef>
                <a:spcPts val="0"/>
              </a:spcBef>
              <a:spcAft>
                <a:spcPts val="0"/>
              </a:spcAft>
              <a:buNone/>
            </a:pPr>
            <a:endParaRPr sz="4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IE" sz="4000" b="0" i="0" u="none" strike="noStrike" cap="none">
                <a:solidFill>
                  <a:srgbClr val="FFFFFF"/>
                </a:solidFill>
                <a:latin typeface="Arial"/>
                <a:ea typeface="Arial"/>
                <a:cs typeface="Arial"/>
                <a:sym typeface="Arial"/>
              </a:rPr>
              <a:t>HSE SPARK Innovation Programme</a:t>
            </a:r>
            <a:endParaRPr/>
          </a:p>
          <a:p>
            <a:pPr marL="0" marR="0" lvl="0" indent="0" algn="l" rtl="0">
              <a:lnSpc>
                <a:spcPct val="100000"/>
              </a:lnSpc>
              <a:spcBef>
                <a:spcPts val="0"/>
              </a:spcBef>
              <a:spcAft>
                <a:spcPts val="0"/>
              </a:spcAft>
              <a:buNone/>
            </a:pPr>
            <a:endParaRPr sz="4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IE" sz="4000" b="0" i="0" u="none" strike="noStrike" cap="none">
                <a:solidFill>
                  <a:srgbClr val="FFFFFF"/>
                </a:solidFill>
                <a:latin typeface="Arial"/>
                <a:ea typeface="Arial"/>
                <a:cs typeface="Arial"/>
                <a:sym typeface="Arial"/>
              </a:rPr>
              <a:t>The Mater Transformation Team</a:t>
            </a:r>
            <a:endParaRPr/>
          </a:p>
          <a:p>
            <a:pPr marL="0" marR="0" lvl="0" indent="0" algn="l" rtl="0">
              <a:lnSpc>
                <a:spcPct val="100000"/>
              </a:lnSpc>
              <a:spcBef>
                <a:spcPts val="0"/>
              </a:spcBef>
              <a:spcAft>
                <a:spcPts val="0"/>
              </a:spcAft>
              <a:buNone/>
            </a:pPr>
            <a:endParaRPr sz="4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IE" sz="4000" b="0" i="0" u="none" strike="noStrike" cap="none">
                <a:solidFill>
                  <a:srgbClr val="FFFFFF"/>
                </a:solidFill>
                <a:latin typeface="Arial"/>
                <a:ea typeface="Arial"/>
                <a:cs typeface="Arial"/>
                <a:sym typeface="Arial"/>
              </a:rPr>
              <a:t>The administration teams in both the Mater Hospital and Grangegorman</a:t>
            </a:r>
            <a:endParaRPr/>
          </a:p>
          <a:p>
            <a:pPr marL="0" marR="0" lvl="0" indent="0" algn="l" rtl="0">
              <a:lnSpc>
                <a:spcPct val="100000"/>
              </a:lnSpc>
              <a:spcBef>
                <a:spcPts val="0"/>
              </a:spcBef>
              <a:spcAft>
                <a:spcPts val="0"/>
              </a:spcAft>
              <a:buNone/>
            </a:pPr>
            <a:endParaRPr sz="4000" b="0" i="0" u="none" strike="noStrike" cap="none">
              <a:solidFill>
                <a:srgbClr val="FFFFFF"/>
              </a:solidFill>
              <a:latin typeface="Arial"/>
              <a:ea typeface="Arial"/>
              <a:cs typeface="Arial"/>
              <a:sym typeface="Arial"/>
            </a:endParaRPr>
          </a:p>
        </p:txBody>
      </p:sp>
      <p:sp>
        <p:nvSpPr>
          <p:cNvPr id="732" name="Google Shape;732;p33"/>
          <p:cNvSpPr txBox="1"/>
          <p:nvPr/>
        </p:nvSpPr>
        <p:spPr>
          <a:xfrm>
            <a:off x="1829993" y="5258993"/>
            <a:ext cx="6391500" cy="16272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IE" sz="3799" b="0" i="0" u="none" strike="noStrike" cap="none">
                <a:solidFill>
                  <a:srgbClr val="FFFFFF"/>
                </a:solidFill>
                <a:latin typeface="Arial"/>
                <a:ea typeface="Arial"/>
                <a:cs typeface="Arial"/>
                <a:sym typeface="Arial"/>
              </a:rPr>
              <a:t>Acknowledgements</a:t>
            </a:r>
            <a:endParaRPr/>
          </a:p>
        </p:txBody>
      </p:sp>
      <p:sp>
        <p:nvSpPr>
          <p:cNvPr id="733" name="Google Shape;733;p33"/>
          <p:cNvSpPr/>
          <p:nvPr/>
        </p:nvSpPr>
        <p:spPr>
          <a:xfrm>
            <a:off x="8221495" y="9289657"/>
            <a:ext cx="3368498" cy="68579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3200" b="1" i="0" u="none" strike="noStrike" cap="none">
                <a:solidFill>
                  <a:srgbClr val="FFFFFF"/>
                </a:solidFill>
                <a:latin typeface="Arial"/>
                <a:ea typeface="Arial"/>
                <a:cs typeface="Arial"/>
                <a:sym typeface="Arial"/>
              </a:rPr>
              <a:t>aigoe@mater.ie </a:t>
            </a:r>
            <a:endParaRPr sz="2100" b="0" i="0" u="none" strike="noStrike" cap="none">
              <a:solidFill>
                <a:srgbClr val="000000"/>
              </a:solidFill>
              <a:latin typeface="Arial"/>
              <a:ea typeface="Arial"/>
              <a:cs typeface="Arial"/>
              <a:sym typeface="Arial"/>
            </a:endParaRPr>
          </a:p>
        </p:txBody>
      </p:sp>
      <p:sp>
        <p:nvSpPr>
          <p:cNvPr id="734" name="Google Shape;734;p33"/>
          <p:cNvSpPr/>
          <p:nvPr/>
        </p:nvSpPr>
        <p:spPr>
          <a:xfrm>
            <a:off x="11764457" y="9289657"/>
            <a:ext cx="5584868" cy="68579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3200" b="1" i="0" u="none" strike="noStrike" cap="none">
                <a:solidFill>
                  <a:srgbClr val="FFFFFF"/>
                </a:solidFill>
                <a:latin typeface="Arial"/>
                <a:ea typeface="Arial"/>
                <a:cs typeface="Arial"/>
                <a:sym typeface="Arial"/>
              </a:rPr>
              <a:t>www.matertransformation.ie </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4"/>
          <p:cNvSpPr txBox="1"/>
          <p:nvPr/>
        </p:nvSpPr>
        <p:spPr>
          <a:xfrm>
            <a:off x="766058" y="4329371"/>
            <a:ext cx="17064742" cy="25358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7200" b="0" i="0" u="none" strike="noStrike" cap="none">
                <a:solidFill>
                  <a:srgbClr val="FFFFFF"/>
                </a:solidFill>
                <a:latin typeface="Arial"/>
                <a:ea typeface="Arial"/>
                <a:cs typeface="Arial"/>
                <a:sym typeface="Arial"/>
              </a:rPr>
              <a:t>Transforming Diabetes Care: Reforming Delivery Systems for Improved Outcomes</a:t>
            </a:r>
            <a:endParaRPr/>
          </a:p>
        </p:txBody>
      </p:sp>
      <p:sp>
        <p:nvSpPr>
          <p:cNvPr id="740" name="Google Shape;740;p34"/>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32</a:t>
            </a:fld>
            <a:endParaRPr sz="1901" b="1" i="0" u="none" strike="noStrike" cap="none">
              <a:solidFill>
                <a:srgbClr val="FFFFFF"/>
              </a:solidFill>
              <a:latin typeface="Arial"/>
              <a:ea typeface="Arial"/>
              <a:cs typeface="Arial"/>
              <a:sym typeface="Arial"/>
            </a:endParaRPr>
          </a:p>
        </p:txBody>
      </p:sp>
      <p:sp>
        <p:nvSpPr>
          <p:cNvPr id="741" name="Google Shape;741;p34"/>
          <p:cNvSpPr/>
          <p:nvPr/>
        </p:nvSpPr>
        <p:spPr>
          <a:xfrm>
            <a:off x="766058" y="6847577"/>
            <a:ext cx="16324800" cy="29310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IE" sz="3000" b="1" i="0" u="none" strike="noStrike" cap="none">
                <a:solidFill>
                  <a:srgbClr val="FFFFFF"/>
                </a:solidFill>
                <a:latin typeface="Arial"/>
                <a:ea typeface="Arial"/>
                <a:cs typeface="Arial"/>
                <a:sym typeface="Arial"/>
              </a:rPr>
              <a:t>Dr Tomás Patrick Griffin </a:t>
            </a:r>
            <a:endParaRPr/>
          </a:p>
          <a:p>
            <a:pPr marL="0" marR="0" lvl="0" indent="0" algn="l" rtl="0">
              <a:lnSpc>
                <a:spcPct val="100000"/>
              </a:lnSpc>
              <a:spcBef>
                <a:spcPts val="0"/>
              </a:spcBef>
              <a:spcAft>
                <a:spcPts val="0"/>
              </a:spcAft>
              <a:buNone/>
            </a:pPr>
            <a:r>
              <a:rPr lang="en-IE" sz="3000" b="0" i="0" u="none" strike="noStrike" cap="none">
                <a:solidFill>
                  <a:srgbClr val="FFFFFF"/>
                </a:solidFill>
                <a:latin typeface="Arial"/>
                <a:ea typeface="Arial"/>
                <a:cs typeface="Arial"/>
                <a:sym typeface="Arial"/>
              </a:rPr>
              <a:t>MB BCh BAO, PGC, PG (DipEd), MSc, PhD, FRCPI.</a:t>
            </a:r>
            <a:endParaRPr/>
          </a:p>
          <a:p>
            <a:pPr marL="0" marR="0" lvl="0" indent="0" algn="l" rtl="0">
              <a:lnSpc>
                <a:spcPct val="100000"/>
              </a:lnSpc>
              <a:spcBef>
                <a:spcPts val="0"/>
              </a:spcBef>
              <a:spcAft>
                <a:spcPts val="0"/>
              </a:spcAft>
              <a:buNone/>
            </a:pPr>
            <a:r>
              <a:rPr lang="en-IE" sz="3000" b="0" i="0" u="none" strike="noStrike" cap="none">
                <a:solidFill>
                  <a:srgbClr val="FFFFFF"/>
                </a:solidFill>
                <a:latin typeface="Arial"/>
                <a:ea typeface="Arial"/>
                <a:cs typeface="Arial"/>
                <a:sym typeface="Arial"/>
              </a:rPr>
              <a:t>Honorary Senior Lecturer in Medicine, University of Galway,</a:t>
            </a:r>
            <a:endParaRPr/>
          </a:p>
          <a:p>
            <a:pPr marL="0" marR="0" lvl="0" indent="0" algn="l" rtl="0">
              <a:lnSpc>
                <a:spcPct val="100000"/>
              </a:lnSpc>
              <a:spcBef>
                <a:spcPts val="0"/>
              </a:spcBef>
              <a:spcAft>
                <a:spcPts val="0"/>
              </a:spcAft>
              <a:buNone/>
            </a:pPr>
            <a:r>
              <a:rPr lang="en-IE" sz="3000" b="0" i="0" u="none" strike="noStrike" cap="none">
                <a:solidFill>
                  <a:srgbClr val="FFFFFF"/>
                </a:solidFill>
                <a:latin typeface="Arial"/>
                <a:ea typeface="Arial"/>
                <a:cs typeface="Arial"/>
                <a:sym typeface="Arial"/>
              </a:rPr>
              <a:t>Consultant Diabetologist, GUH</a:t>
            </a:r>
            <a:endParaRPr sz="3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IE" sz="3000" b="0" i="0" u="none" strike="noStrike" cap="none">
                <a:solidFill>
                  <a:srgbClr val="FFFFFF"/>
                </a:solidFill>
                <a:latin typeface="Arial"/>
                <a:ea typeface="Arial"/>
                <a:cs typeface="Arial"/>
                <a:sym typeface="Arial"/>
              </a:rPr>
              <a:t>Clinical Consultant in Diabetes Communication Technology University of Dundee,</a:t>
            </a:r>
            <a:endParaRPr/>
          </a:p>
          <a:p>
            <a:pPr marL="0" marR="0" lvl="0" indent="0" algn="l" rtl="0">
              <a:lnSpc>
                <a:spcPct val="100000"/>
              </a:lnSpc>
              <a:spcBef>
                <a:spcPts val="0"/>
              </a:spcBef>
              <a:spcAft>
                <a:spcPts val="0"/>
              </a:spcAft>
              <a:buNone/>
            </a:pPr>
            <a:r>
              <a:rPr lang="en-IE" sz="3000" b="0" i="0" u="none" strike="noStrike" cap="none">
                <a:solidFill>
                  <a:srgbClr val="FFFFFF"/>
                </a:solidFill>
                <a:latin typeface="Arial"/>
                <a:ea typeface="Arial"/>
                <a:cs typeface="Arial"/>
                <a:sym typeface="Arial"/>
              </a:rPr>
              <a:t>Honorary Lecturer University of Leicester</a:t>
            </a:r>
            <a:endParaRPr sz="3000" b="0" i="0" u="none" strike="noStrike" cap="none">
              <a:solidFill>
                <a:srgbClr val="FFFFFF"/>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5"/>
          <p:cNvSpPr/>
          <p:nvPr/>
        </p:nvSpPr>
        <p:spPr>
          <a:xfrm>
            <a:off x="11808000" y="6626340"/>
            <a:ext cx="6480000" cy="3384000"/>
          </a:xfrm>
          <a:prstGeom prst="rect">
            <a:avLst/>
          </a:prstGeom>
          <a:solidFill>
            <a:srgbClr val="B2D0C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747" name="Google Shape;747;p35"/>
          <p:cNvSpPr/>
          <p:nvPr/>
        </p:nvSpPr>
        <p:spPr>
          <a:xfrm>
            <a:off x="11808000" y="3333458"/>
            <a:ext cx="6480000" cy="3384000"/>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748" name="Google Shape;748;p35"/>
          <p:cNvSpPr/>
          <p:nvPr/>
        </p:nvSpPr>
        <p:spPr>
          <a:xfrm>
            <a:off x="11808000" y="-50542"/>
            <a:ext cx="6480000" cy="3384000"/>
          </a:xfrm>
          <a:prstGeom prst="rect">
            <a:avLst/>
          </a:prstGeom>
          <a:solidFill>
            <a:srgbClr val="005E5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5E52"/>
              </a:solidFill>
              <a:latin typeface="Calibri"/>
              <a:ea typeface="Calibri"/>
              <a:cs typeface="Calibri"/>
              <a:sym typeface="Calibri"/>
            </a:endParaRPr>
          </a:p>
        </p:txBody>
      </p:sp>
      <p:sp>
        <p:nvSpPr>
          <p:cNvPr id="749" name="Google Shape;749;p35"/>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4800"/>
              <a:buNone/>
            </a:pPr>
            <a:r>
              <a:rPr lang="en-IE" sz="3800"/>
              <a:t>New Diabetes Clinic Wait Times – July 2023</a:t>
            </a:r>
            <a:endParaRPr sz="2500"/>
          </a:p>
        </p:txBody>
      </p:sp>
      <p:sp>
        <p:nvSpPr>
          <p:cNvPr id="750" name="Google Shape;750;p35"/>
          <p:cNvSpPr txBox="1"/>
          <p:nvPr/>
        </p:nvSpPr>
        <p:spPr>
          <a:xfrm>
            <a:off x="11808000" y="7127398"/>
            <a:ext cx="6480000" cy="1354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IE" sz="8800" b="1" i="0" u="none" strike="noStrike" cap="none">
                <a:solidFill>
                  <a:srgbClr val="FFFFFF"/>
                </a:solidFill>
                <a:latin typeface="Arial"/>
                <a:ea typeface="Arial"/>
                <a:cs typeface="Arial"/>
                <a:sym typeface="Arial"/>
              </a:rPr>
              <a:t>224</a:t>
            </a:r>
            <a:endParaRPr sz="2800" b="0" i="0" u="none" strike="noStrike" cap="none">
              <a:solidFill>
                <a:srgbClr val="000000"/>
              </a:solidFill>
              <a:latin typeface="Arial"/>
              <a:ea typeface="Arial"/>
              <a:cs typeface="Arial"/>
              <a:sym typeface="Arial"/>
            </a:endParaRPr>
          </a:p>
        </p:txBody>
      </p:sp>
      <p:sp>
        <p:nvSpPr>
          <p:cNvPr id="751" name="Google Shape;751;p35"/>
          <p:cNvSpPr/>
          <p:nvPr/>
        </p:nvSpPr>
        <p:spPr>
          <a:xfrm>
            <a:off x="11808000" y="8390496"/>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Total Wait List for New Diabetes OPD</a:t>
            </a:r>
            <a:endParaRPr sz="2400" b="0" i="0" u="none" strike="noStrike" cap="none">
              <a:solidFill>
                <a:srgbClr val="FFFFFF"/>
              </a:solidFill>
              <a:latin typeface="Arial"/>
              <a:ea typeface="Arial"/>
              <a:cs typeface="Arial"/>
              <a:sym typeface="Arial"/>
            </a:endParaRPr>
          </a:p>
        </p:txBody>
      </p:sp>
      <p:sp>
        <p:nvSpPr>
          <p:cNvPr id="752" name="Google Shape;752;p35"/>
          <p:cNvSpPr txBox="1"/>
          <p:nvPr/>
        </p:nvSpPr>
        <p:spPr>
          <a:xfrm>
            <a:off x="11808000" y="3786972"/>
            <a:ext cx="6480000" cy="1354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IE" sz="8800" b="1" i="0" u="none" strike="noStrike" cap="none">
                <a:solidFill>
                  <a:srgbClr val="FFFFFF"/>
                </a:solidFill>
                <a:latin typeface="Arial"/>
                <a:ea typeface="Arial"/>
                <a:cs typeface="Arial"/>
                <a:sym typeface="Arial"/>
              </a:rPr>
              <a:t>94</a:t>
            </a:r>
            <a:endParaRPr sz="2800" b="0" i="0" u="none" strike="noStrike" cap="none">
              <a:solidFill>
                <a:srgbClr val="000000"/>
              </a:solidFill>
              <a:latin typeface="Arial"/>
              <a:ea typeface="Arial"/>
              <a:cs typeface="Arial"/>
              <a:sym typeface="Arial"/>
            </a:endParaRPr>
          </a:p>
        </p:txBody>
      </p:sp>
      <p:sp>
        <p:nvSpPr>
          <p:cNvPr id="753" name="Google Shape;753;p35"/>
          <p:cNvSpPr/>
          <p:nvPr/>
        </p:nvSpPr>
        <p:spPr>
          <a:xfrm>
            <a:off x="11808000" y="5050070"/>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Roscommon University Hospital</a:t>
            </a:r>
            <a:endParaRPr/>
          </a:p>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Wait List for New Diabetes OPD</a:t>
            </a:r>
            <a:endParaRPr/>
          </a:p>
        </p:txBody>
      </p:sp>
      <p:sp>
        <p:nvSpPr>
          <p:cNvPr id="754" name="Google Shape;754;p35"/>
          <p:cNvSpPr txBox="1"/>
          <p:nvPr/>
        </p:nvSpPr>
        <p:spPr>
          <a:xfrm>
            <a:off x="11808000" y="384554"/>
            <a:ext cx="6480000" cy="1354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IE" sz="8800" b="1" i="0" u="none" strike="noStrike" cap="none">
                <a:solidFill>
                  <a:srgbClr val="FFFFFF"/>
                </a:solidFill>
                <a:latin typeface="Arial"/>
                <a:ea typeface="Arial"/>
                <a:cs typeface="Arial"/>
                <a:sym typeface="Arial"/>
              </a:rPr>
              <a:t>130</a:t>
            </a:r>
            <a:endParaRPr sz="2800" b="0" i="0" u="none" strike="noStrike" cap="none">
              <a:solidFill>
                <a:srgbClr val="000000"/>
              </a:solidFill>
              <a:latin typeface="Arial"/>
              <a:ea typeface="Arial"/>
              <a:cs typeface="Arial"/>
              <a:sym typeface="Arial"/>
            </a:endParaRPr>
          </a:p>
        </p:txBody>
      </p:sp>
      <p:sp>
        <p:nvSpPr>
          <p:cNvPr id="755" name="Google Shape;755;p35"/>
          <p:cNvSpPr/>
          <p:nvPr/>
        </p:nvSpPr>
        <p:spPr>
          <a:xfrm>
            <a:off x="11808000" y="1647652"/>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Galway University Hospital</a:t>
            </a:r>
            <a:endParaRPr/>
          </a:p>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Wait List for New Diabetes OPD</a:t>
            </a:r>
            <a:endParaRPr sz="2400" b="0" i="0" u="none" strike="noStrike" cap="none">
              <a:solidFill>
                <a:srgbClr val="FFFFFF"/>
              </a:solidFill>
              <a:latin typeface="Arial"/>
              <a:ea typeface="Arial"/>
              <a:cs typeface="Arial"/>
              <a:sym typeface="Arial"/>
            </a:endParaRPr>
          </a:p>
        </p:txBody>
      </p:sp>
      <p:graphicFrame>
        <p:nvGraphicFramePr>
          <p:cNvPr id="756" name="Google Shape;756;p35"/>
          <p:cNvGraphicFramePr/>
          <p:nvPr>
            <p:extLst>
              <p:ext uri="{D42A27DB-BD31-4B8C-83A1-F6EECF244321}">
                <p14:modId xmlns:p14="http://schemas.microsoft.com/office/powerpoint/2010/main" val="3342381104"/>
              </p:ext>
            </p:extLst>
          </p:nvPr>
        </p:nvGraphicFramePr>
        <p:xfrm>
          <a:off x="456960" y="2493931"/>
          <a:ext cx="10497840" cy="5801929"/>
        </p:xfrm>
        <a:graphic>
          <a:graphicData uri="http://schemas.openxmlformats.org/drawingml/2006/chart">
            <c:chart xmlns:c="http://schemas.openxmlformats.org/drawingml/2006/chart" xmlns:r="http://schemas.openxmlformats.org/officeDocument/2006/relationships" r:id="rId3"/>
          </a:graphicData>
        </a:graphic>
      </p:graphicFrame>
      <p:sp>
        <p:nvSpPr>
          <p:cNvPr id="757" name="Google Shape;757;p35"/>
          <p:cNvSpPr txBox="1"/>
          <p:nvPr/>
        </p:nvSpPr>
        <p:spPr>
          <a:xfrm rot="-5400000">
            <a:off x="-2901596" y="4640650"/>
            <a:ext cx="626485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rgbClr val="000000"/>
                </a:solidFill>
                <a:latin typeface="Arial"/>
                <a:ea typeface="Arial"/>
                <a:cs typeface="Arial"/>
                <a:sym typeface="Arial"/>
              </a:rPr>
              <a:t>Number of people on diabetes waiting list</a:t>
            </a:r>
            <a:endParaRPr/>
          </a:p>
        </p:txBody>
      </p:sp>
      <p:sp>
        <p:nvSpPr>
          <p:cNvPr id="758" name="Google Shape;758;p35"/>
          <p:cNvSpPr txBox="1"/>
          <p:nvPr/>
        </p:nvSpPr>
        <p:spPr>
          <a:xfrm>
            <a:off x="4204361" y="8251065"/>
            <a:ext cx="180850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rgbClr val="000000"/>
                </a:solidFill>
                <a:latin typeface="Arial"/>
                <a:ea typeface="Arial"/>
                <a:cs typeface="Arial"/>
                <a:sym typeface="Arial"/>
              </a:rPr>
              <a:t>Wait Times</a:t>
            </a:r>
            <a:endParaRPr/>
          </a:p>
        </p:txBody>
      </p:sp>
      <p:sp>
        <p:nvSpPr>
          <p:cNvPr id="759" name="Google Shape;759;p35"/>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33</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g2fb8f9b22b4_1_21"/>
          <p:cNvSpPr txBox="1">
            <a:spLocks noGrp="1"/>
          </p:cNvSpPr>
          <p:nvPr>
            <p:ph type="body" idx="1"/>
          </p:nvPr>
        </p:nvSpPr>
        <p:spPr>
          <a:xfrm>
            <a:off x="2160000" y="538275"/>
            <a:ext cx="67050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IE" sz="3800"/>
              <a:t>Traditional Model of Diabetes Care</a:t>
            </a:r>
            <a:endParaRPr sz="3800"/>
          </a:p>
        </p:txBody>
      </p:sp>
      <p:sp>
        <p:nvSpPr>
          <p:cNvPr id="765" name="Google Shape;765;g2fb8f9b22b4_1_21"/>
          <p:cNvSpPr txBox="1">
            <a:spLocks noGrp="1"/>
          </p:cNvSpPr>
          <p:nvPr>
            <p:ph type="body" idx="1"/>
          </p:nvPr>
        </p:nvSpPr>
        <p:spPr>
          <a:xfrm>
            <a:off x="9292350" y="538275"/>
            <a:ext cx="8140800" cy="1627200"/>
          </a:xfrm>
          <a:prstGeom prst="rect">
            <a:avLst/>
          </a:prstGeom>
        </p:spPr>
        <p:txBody>
          <a:bodyPr spcFirstLastPara="1" wrap="square" lIns="0" tIns="0" rIns="0" bIns="0" anchor="t" anchorCtr="0">
            <a:noAutofit/>
          </a:bodyPr>
          <a:lstStyle/>
          <a:p>
            <a:pPr marL="0" lvl="0" indent="0" algn="l" rtl="0">
              <a:spcBef>
                <a:spcPts val="1500"/>
              </a:spcBef>
              <a:spcAft>
                <a:spcPts val="0"/>
              </a:spcAft>
              <a:buNone/>
            </a:pPr>
            <a:r>
              <a:rPr lang="en-IE" sz="3800"/>
              <a:t>Modernised Care Pathways and ECC</a:t>
            </a:r>
            <a:endParaRPr sz="3800"/>
          </a:p>
        </p:txBody>
      </p:sp>
      <p:pic>
        <p:nvPicPr>
          <p:cNvPr id="766" name="Google Shape;766;g2fb8f9b22b4_1_21" descr="A circular road with trees and a sign&#10;&#10;Description automatically generated"/>
          <p:cNvPicPr preferRelativeResize="0"/>
          <p:nvPr/>
        </p:nvPicPr>
        <p:blipFill rotWithShape="1">
          <a:blip r:embed="rId3">
            <a:alphaModFix/>
          </a:blip>
          <a:srcRect l="1302"/>
          <a:stretch/>
        </p:blipFill>
        <p:spPr>
          <a:xfrm>
            <a:off x="723975" y="1987076"/>
            <a:ext cx="8140892" cy="7717599"/>
          </a:xfrm>
          <a:prstGeom prst="rect">
            <a:avLst/>
          </a:prstGeom>
          <a:noFill/>
          <a:ln>
            <a:noFill/>
          </a:ln>
        </p:spPr>
      </p:pic>
      <p:pic>
        <p:nvPicPr>
          <p:cNvPr id="767" name="Google Shape;767;g2fb8f9b22b4_1_21" descr="A roundabout with many roads and trees&#10;&#10;Description automatically generated with medium confidence"/>
          <p:cNvPicPr preferRelativeResize="0"/>
          <p:nvPr/>
        </p:nvPicPr>
        <p:blipFill rotWithShape="1">
          <a:blip r:embed="rId4">
            <a:alphaModFix/>
          </a:blip>
          <a:srcRect l="1195"/>
          <a:stretch/>
        </p:blipFill>
        <p:spPr>
          <a:xfrm>
            <a:off x="9283343" y="1987075"/>
            <a:ext cx="8149809" cy="77175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37"/>
          <p:cNvSpPr txBox="1">
            <a:spLocks noGrp="1"/>
          </p:cNvSpPr>
          <p:nvPr>
            <p:ph type="body" idx="1"/>
          </p:nvPr>
        </p:nvSpPr>
        <p:spPr>
          <a:xfrm>
            <a:off x="2160000" y="555012"/>
            <a:ext cx="1036728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4800"/>
              <a:buNone/>
            </a:pPr>
            <a:r>
              <a:rPr lang="en-IE" sz="3800"/>
              <a:t>Integrating referrals to GUH for people living with Type 2 Diabetes</a:t>
            </a:r>
            <a:endParaRPr/>
          </a:p>
        </p:txBody>
      </p:sp>
      <p:sp>
        <p:nvSpPr>
          <p:cNvPr id="773" name="Google Shape;773;p37"/>
          <p:cNvSpPr/>
          <p:nvPr/>
        </p:nvSpPr>
        <p:spPr>
          <a:xfrm>
            <a:off x="12527280" y="0"/>
            <a:ext cx="5760600" cy="10003800"/>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pic>
        <p:nvPicPr>
          <p:cNvPr id="774" name="Google Shape;774;p37"/>
          <p:cNvPicPr preferRelativeResize="0"/>
          <p:nvPr/>
        </p:nvPicPr>
        <p:blipFill rotWithShape="1">
          <a:blip r:embed="rId3">
            <a:alphaModFix/>
          </a:blip>
          <a:srcRect t="7931" b="4442"/>
          <a:stretch/>
        </p:blipFill>
        <p:spPr>
          <a:xfrm>
            <a:off x="12723681" y="224243"/>
            <a:ext cx="5367793" cy="3523150"/>
          </a:xfrm>
          <a:prstGeom prst="rect">
            <a:avLst/>
          </a:prstGeom>
          <a:noFill/>
          <a:ln>
            <a:noFill/>
          </a:ln>
        </p:spPr>
      </p:pic>
      <p:sp>
        <p:nvSpPr>
          <p:cNvPr id="775" name="Google Shape;775;p37"/>
          <p:cNvSpPr txBox="1"/>
          <p:nvPr/>
        </p:nvSpPr>
        <p:spPr>
          <a:xfrm>
            <a:off x="9297495" y="1870223"/>
            <a:ext cx="3070071" cy="646331"/>
          </a:xfrm>
          <a:prstGeom prst="rect">
            <a:avLst/>
          </a:prstGeom>
          <a:noFill/>
          <a:ln w="38100" cap="flat" cmpd="sng">
            <a:solidFill>
              <a:srgbClr val="75B5B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0" i="0" u="none" strike="noStrike" cap="none">
                <a:solidFill>
                  <a:srgbClr val="000000"/>
                </a:solidFill>
                <a:latin typeface="Arial"/>
                <a:ea typeface="Arial"/>
                <a:cs typeface="Arial"/>
                <a:sym typeface="Arial"/>
              </a:rPr>
              <a:t>GUH: New referrals divided into three based on  location</a:t>
            </a:r>
            <a:endParaRPr/>
          </a:p>
        </p:txBody>
      </p:sp>
      <p:sp>
        <p:nvSpPr>
          <p:cNvPr id="776" name="Google Shape;776;p37"/>
          <p:cNvSpPr txBox="1"/>
          <p:nvPr/>
        </p:nvSpPr>
        <p:spPr>
          <a:xfrm>
            <a:off x="1012665" y="3249349"/>
            <a:ext cx="2172390" cy="369332"/>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1" i="0" u="none" strike="noStrike" cap="none">
                <a:solidFill>
                  <a:srgbClr val="000000"/>
                </a:solidFill>
                <a:latin typeface="Arial"/>
                <a:ea typeface="Arial"/>
                <a:cs typeface="Arial"/>
                <a:sym typeface="Arial"/>
              </a:rPr>
              <a:t>Galway City West </a:t>
            </a:r>
            <a:endParaRPr/>
          </a:p>
        </p:txBody>
      </p:sp>
      <p:sp>
        <p:nvSpPr>
          <p:cNvPr id="777" name="Google Shape;777;p37"/>
          <p:cNvSpPr txBox="1"/>
          <p:nvPr/>
        </p:nvSpPr>
        <p:spPr>
          <a:xfrm>
            <a:off x="4698393" y="3244742"/>
            <a:ext cx="3480440" cy="369332"/>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1" i="0" u="none" strike="noStrike" cap="none">
                <a:solidFill>
                  <a:srgbClr val="000000"/>
                </a:solidFill>
                <a:latin typeface="Arial"/>
                <a:ea typeface="Arial"/>
                <a:cs typeface="Arial"/>
                <a:sym typeface="Arial"/>
              </a:rPr>
              <a:t>Galway East and Roscommon</a:t>
            </a:r>
            <a:endParaRPr/>
          </a:p>
        </p:txBody>
      </p:sp>
      <p:sp>
        <p:nvSpPr>
          <p:cNvPr id="778" name="Google Shape;778;p37"/>
          <p:cNvSpPr txBox="1"/>
          <p:nvPr/>
        </p:nvSpPr>
        <p:spPr>
          <a:xfrm>
            <a:off x="9912053" y="3244742"/>
            <a:ext cx="1864613" cy="369332"/>
          </a:xfrm>
          <a:prstGeom prst="rect">
            <a:avLst/>
          </a:prstGeom>
          <a:noFill/>
          <a:ln w="38100" cap="flat" cmpd="sng">
            <a:solidFill>
              <a:srgbClr val="75B5B8"/>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E" sz="1800" b="1" i="0" u="none" strike="noStrike" cap="none">
                <a:solidFill>
                  <a:srgbClr val="000000"/>
                </a:solidFill>
                <a:latin typeface="Arial"/>
                <a:ea typeface="Arial"/>
                <a:cs typeface="Arial"/>
                <a:sym typeface="Arial"/>
              </a:rPr>
              <a:t>Other Referrals</a:t>
            </a:r>
            <a:endParaRPr/>
          </a:p>
        </p:txBody>
      </p:sp>
      <p:sp>
        <p:nvSpPr>
          <p:cNvPr id="779" name="Google Shape;779;p37"/>
          <p:cNvSpPr txBox="1"/>
          <p:nvPr/>
        </p:nvSpPr>
        <p:spPr>
          <a:xfrm>
            <a:off x="1096021" y="4817234"/>
            <a:ext cx="2005677" cy="369332"/>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1" i="0" u="none" strike="noStrike" cap="none">
                <a:solidFill>
                  <a:srgbClr val="000000"/>
                </a:solidFill>
                <a:latin typeface="Arial"/>
                <a:ea typeface="Arial"/>
                <a:cs typeface="Arial"/>
                <a:sym typeface="Arial"/>
              </a:rPr>
              <a:t>Dr Tomás Griffin</a:t>
            </a:r>
            <a:endParaRPr/>
          </a:p>
        </p:txBody>
      </p:sp>
      <p:sp>
        <p:nvSpPr>
          <p:cNvPr id="780" name="Google Shape;780;p37"/>
          <p:cNvSpPr txBox="1"/>
          <p:nvPr/>
        </p:nvSpPr>
        <p:spPr>
          <a:xfrm>
            <a:off x="5194295" y="4774168"/>
            <a:ext cx="2544286" cy="369332"/>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1" i="0" u="none" strike="noStrike" cap="none">
                <a:solidFill>
                  <a:srgbClr val="000000"/>
                </a:solidFill>
                <a:latin typeface="Arial"/>
                <a:ea typeface="Arial"/>
                <a:cs typeface="Arial"/>
                <a:sym typeface="Arial"/>
              </a:rPr>
              <a:t>Dr Abdullah Abdullah</a:t>
            </a:r>
            <a:endParaRPr sz="1800" b="1" i="0" u="none" strike="noStrike" cap="none">
              <a:solidFill>
                <a:srgbClr val="000000"/>
              </a:solidFill>
              <a:latin typeface="Arial"/>
              <a:ea typeface="Arial"/>
              <a:cs typeface="Arial"/>
              <a:sym typeface="Arial"/>
            </a:endParaRPr>
          </a:p>
        </p:txBody>
      </p:sp>
      <p:sp>
        <p:nvSpPr>
          <p:cNvPr id="781" name="Google Shape;781;p37"/>
          <p:cNvSpPr txBox="1"/>
          <p:nvPr/>
        </p:nvSpPr>
        <p:spPr>
          <a:xfrm>
            <a:off x="9303409" y="4817234"/>
            <a:ext cx="3070071" cy="369332"/>
          </a:xfrm>
          <a:prstGeom prst="rect">
            <a:avLst/>
          </a:prstGeom>
          <a:noFill/>
          <a:ln w="38100" cap="flat" cmpd="sng">
            <a:solidFill>
              <a:srgbClr val="75B5B8"/>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1" i="0" u="none" strike="noStrike" cap="none">
                <a:solidFill>
                  <a:srgbClr val="000000"/>
                </a:solidFill>
                <a:latin typeface="Arial"/>
                <a:ea typeface="Arial"/>
                <a:cs typeface="Arial"/>
                <a:sym typeface="Arial"/>
              </a:rPr>
              <a:t>GUH Hospital Consultants</a:t>
            </a:r>
            <a:endParaRPr/>
          </a:p>
        </p:txBody>
      </p:sp>
      <p:sp>
        <p:nvSpPr>
          <p:cNvPr id="782" name="Google Shape;782;p37"/>
          <p:cNvSpPr txBox="1"/>
          <p:nvPr/>
        </p:nvSpPr>
        <p:spPr>
          <a:xfrm>
            <a:off x="456234" y="6169038"/>
            <a:ext cx="3292500" cy="3139200"/>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Refer back to GP</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With advice</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Virtual contact</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Galway City West Hub</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Routine (4-6 weeks)</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Urgent (&lt;4 weeks)</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Virtual</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Galway University Hospital</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Routine</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Soon </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Urgent</a:t>
            </a:r>
            <a:endParaRPr/>
          </a:p>
        </p:txBody>
      </p:sp>
      <p:sp>
        <p:nvSpPr>
          <p:cNvPr id="783" name="Google Shape;783;p37"/>
          <p:cNvSpPr txBox="1"/>
          <p:nvPr/>
        </p:nvSpPr>
        <p:spPr>
          <a:xfrm>
            <a:off x="4355298" y="6126176"/>
            <a:ext cx="4220700" cy="3693300"/>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Refer back to GP</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With advice</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Virtual contact</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Galway East and Roscommon Hub</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Routine (4-6 weeks)</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Urgent (&lt;4 weeks)</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Virtual</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Galway University Hospital</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Routine</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Soon </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Urgent</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Roscommon University Hospital</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Portiuncula University Hospital</a:t>
            </a:r>
            <a:endParaRPr/>
          </a:p>
        </p:txBody>
      </p:sp>
      <p:sp>
        <p:nvSpPr>
          <p:cNvPr id="784" name="Google Shape;784;p37"/>
          <p:cNvSpPr txBox="1"/>
          <p:nvPr/>
        </p:nvSpPr>
        <p:spPr>
          <a:xfrm>
            <a:off x="9186552" y="6169038"/>
            <a:ext cx="3275400" cy="2308200"/>
          </a:xfrm>
          <a:prstGeom prst="rect">
            <a:avLst/>
          </a:prstGeom>
          <a:noFill/>
          <a:ln w="38100" cap="flat" cmpd="sng">
            <a:solidFill>
              <a:srgbClr val="75B5B8"/>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Refer back to GP</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With advice</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Virtual contact</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Refer to Mayo Hub</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n-IE" sz="1800" b="0" i="0" u="none" strike="noStrike" cap="none">
                <a:solidFill>
                  <a:srgbClr val="000000"/>
                </a:solidFill>
                <a:latin typeface="Arial"/>
                <a:ea typeface="Arial"/>
                <a:cs typeface="Arial"/>
                <a:sym typeface="Arial"/>
              </a:rPr>
              <a:t>Galway University Hospital</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Routine</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Soon </a:t>
            </a:r>
            <a:endParaRPr/>
          </a:p>
          <a:p>
            <a:pPr marL="800100" marR="0" lvl="1" indent="-342900" algn="l" rtl="0">
              <a:lnSpc>
                <a:spcPct val="100000"/>
              </a:lnSpc>
              <a:spcBef>
                <a:spcPts val="0"/>
              </a:spcBef>
              <a:spcAft>
                <a:spcPts val="0"/>
              </a:spcAft>
              <a:buClr>
                <a:srgbClr val="000000"/>
              </a:buClr>
              <a:buSzPts val="1800"/>
              <a:buFont typeface="Arial"/>
              <a:buChar char="•"/>
            </a:pPr>
            <a:r>
              <a:rPr lang="en-IE" sz="1800" b="0" i="0" u="none" strike="noStrike" cap="none">
                <a:solidFill>
                  <a:srgbClr val="000000"/>
                </a:solidFill>
                <a:latin typeface="Arial"/>
                <a:ea typeface="Arial"/>
                <a:cs typeface="Arial"/>
                <a:sym typeface="Arial"/>
              </a:rPr>
              <a:t>Urgent</a:t>
            </a:r>
            <a:endParaRPr/>
          </a:p>
        </p:txBody>
      </p:sp>
      <p:sp>
        <p:nvSpPr>
          <p:cNvPr id="785" name="Google Shape;785;p37"/>
          <p:cNvSpPr txBox="1"/>
          <p:nvPr/>
        </p:nvSpPr>
        <p:spPr>
          <a:xfrm>
            <a:off x="4550916" y="1951681"/>
            <a:ext cx="3775393" cy="369332"/>
          </a:xfrm>
          <a:prstGeom prst="rect">
            <a:avLst/>
          </a:prstGeom>
          <a:noFill/>
          <a:ln w="38100"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rgbClr val="000000"/>
                </a:solidFill>
                <a:latin typeface="Arial"/>
                <a:ea typeface="Arial"/>
                <a:cs typeface="Arial"/>
                <a:sym typeface="Arial"/>
              </a:rPr>
              <a:t>Galway East and Roscommon Hub</a:t>
            </a:r>
            <a:endParaRPr/>
          </a:p>
        </p:txBody>
      </p:sp>
      <p:sp>
        <p:nvSpPr>
          <p:cNvPr id="786" name="Google Shape;786;p37"/>
          <p:cNvSpPr txBox="1"/>
          <p:nvPr/>
        </p:nvSpPr>
        <p:spPr>
          <a:xfrm>
            <a:off x="835478" y="2000147"/>
            <a:ext cx="2492990" cy="369332"/>
          </a:xfrm>
          <a:prstGeom prst="rect">
            <a:avLst/>
          </a:pr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rgbClr val="000000"/>
                </a:solidFill>
                <a:latin typeface="Arial"/>
                <a:ea typeface="Arial"/>
                <a:cs typeface="Arial"/>
                <a:sym typeface="Arial"/>
              </a:rPr>
              <a:t>Galway City West Hub</a:t>
            </a:r>
            <a:endParaRPr/>
          </a:p>
        </p:txBody>
      </p:sp>
      <p:cxnSp>
        <p:nvCxnSpPr>
          <p:cNvPr id="787" name="Google Shape;787;p37"/>
          <p:cNvCxnSpPr>
            <a:stCxn id="786" idx="2"/>
            <a:endCxn id="776" idx="0"/>
          </p:cNvCxnSpPr>
          <p:nvPr/>
        </p:nvCxnSpPr>
        <p:spPr>
          <a:xfrm>
            <a:off x="2081973" y="2369479"/>
            <a:ext cx="16800" cy="879900"/>
          </a:xfrm>
          <a:prstGeom prst="straightConnector1">
            <a:avLst/>
          </a:prstGeom>
          <a:noFill/>
          <a:ln w="38100" cap="flat" cmpd="sng">
            <a:solidFill>
              <a:srgbClr val="228274"/>
            </a:solidFill>
            <a:prstDash val="solid"/>
            <a:round/>
            <a:headEnd type="none" w="sm" len="sm"/>
            <a:tailEnd type="triangle" w="med" len="med"/>
          </a:ln>
        </p:spPr>
      </p:cxnSp>
      <p:cxnSp>
        <p:nvCxnSpPr>
          <p:cNvPr id="788" name="Google Shape;788;p37"/>
          <p:cNvCxnSpPr>
            <a:stCxn id="776" idx="2"/>
            <a:endCxn id="779" idx="0"/>
          </p:cNvCxnSpPr>
          <p:nvPr/>
        </p:nvCxnSpPr>
        <p:spPr>
          <a:xfrm>
            <a:off x="2098860" y="3618681"/>
            <a:ext cx="0" cy="1198500"/>
          </a:xfrm>
          <a:prstGeom prst="straightConnector1">
            <a:avLst/>
          </a:prstGeom>
          <a:noFill/>
          <a:ln w="38100" cap="flat" cmpd="sng">
            <a:solidFill>
              <a:srgbClr val="228274"/>
            </a:solidFill>
            <a:prstDash val="solid"/>
            <a:round/>
            <a:headEnd type="none" w="sm" len="sm"/>
            <a:tailEnd type="triangle" w="med" len="med"/>
          </a:ln>
        </p:spPr>
      </p:cxnSp>
      <p:cxnSp>
        <p:nvCxnSpPr>
          <p:cNvPr id="789" name="Google Shape;789;p37"/>
          <p:cNvCxnSpPr>
            <a:stCxn id="779" idx="2"/>
            <a:endCxn id="782" idx="0"/>
          </p:cNvCxnSpPr>
          <p:nvPr/>
        </p:nvCxnSpPr>
        <p:spPr>
          <a:xfrm>
            <a:off x="2098860" y="5186566"/>
            <a:ext cx="3600" cy="982500"/>
          </a:xfrm>
          <a:prstGeom prst="straightConnector1">
            <a:avLst/>
          </a:prstGeom>
          <a:noFill/>
          <a:ln w="38100" cap="flat" cmpd="sng">
            <a:solidFill>
              <a:srgbClr val="228274"/>
            </a:solidFill>
            <a:prstDash val="solid"/>
            <a:round/>
            <a:headEnd type="none" w="sm" len="sm"/>
            <a:tailEnd type="triangle" w="med" len="med"/>
          </a:ln>
        </p:spPr>
      </p:cxnSp>
      <p:cxnSp>
        <p:nvCxnSpPr>
          <p:cNvPr id="790" name="Google Shape;790;p37"/>
          <p:cNvCxnSpPr>
            <a:stCxn id="785" idx="2"/>
            <a:endCxn id="777" idx="0"/>
          </p:cNvCxnSpPr>
          <p:nvPr/>
        </p:nvCxnSpPr>
        <p:spPr>
          <a:xfrm>
            <a:off x="6438613" y="2321013"/>
            <a:ext cx="0" cy="923700"/>
          </a:xfrm>
          <a:prstGeom prst="straightConnector1">
            <a:avLst/>
          </a:prstGeom>
          <a:noFill/>
          <a:ln w="38100" cap="flat" cmpd="sng">
            <a:solidFill>
              <a:srgbClr val="228274"/>
            </a:solidFill>
            <a:prstDash val="solid"/>
            <a:round/>
            <a:headEnd type="none" w="sm" len="sm"/>
            <a:tailEnd type="triangle" w="med" len="med"/>
          </a:ln>
        </p:spPr>
      </p:cxnSp>
      <p:cxnSp>
        <p:nvCxnSpPr>
          <p:cNvPr id="791" name="Google Shape;791;p37"/>
          <p:cNvCxnSpPr>
            <a:stCxn id="777" idx="2"/>
            <a:endCxn id="780" idx="0"/>
          </p:cNvCxnSpPr>
          <p:nvPr/>
        </p:nvCxnSpPr>
        <p:spPr>
          <a:xfrm>
            <a:off x="6438613" y="3614074"/>
            <a:ext cx="27900" cy="1160100"/>
          </a:xfrm>
          <a:prstGeom prst="straightConnector1">
            <a:avLst/>
          </a:prstGeom>
          <a:noFill/>
          <a:ln w="38100" cap="flat" cmpd="sng">
            <a:solidFill>
              <a:srgbClr val="228274"/>
            </a:solidFill>
            <a:prstDash val="solid"/>
            <a:round/>
            <a:headEnd type="none" w="sm" len="sm"/>
            <a:tailEnd type="triangle" w="med" len="med"/>
          </a:ln>
        </p:spPr>
      </p:cxnSp>
      <p:cxnSp>
        <p:nvCxnSpPr>
          <p:cNvPr id="792" name="Google Shape;792;p37"/>
          <p:cNvCxnSpPr>
            <a:stCxn id="780" idx="2"/>
            <a:endCxn id="783" idx="0"/>
          </p:cNvCxnSpPr>
          <p:nvPr/>
        </p:nvCxnSpPr>
        <p:spPr>
          <a:xfrm flipH="1">
            <a:off x="6465538" y="5143500"/>
            <a:ext cx="900" cy="982800"/>
          </a:xfrm>
          <a:prstGeom prst="straightConnector1">
            <a:avLst/>
          </a:prstGeom>
          <a:noFill/>
          <a:ln w="38100" cap="flat" cmpd="sng">
            <a:solidFill>
              <a:srgbClr val="228274"/>
            </a:solidFill>
            <a:prstDash val="solid"/>
            <a:round/>
            <a:headEnd type="none" w="sm" len="sm"/>
            <a:tailEnd type="triangle" w="med" len="med"/>
          </a:ln>
        </p:spPr>
      </p:cxnSp>
      <p:cxnSp>
        <p:nvCxnSpPr>
          <p:cNvPr id="793" name="Google Shape;793;p37"/>
          <p:cNvCxnSpPr>
            <a:stCxn id="775" idx="2"/>
            <a:endCxn id="778" idx="0"/>
          </p:cNvCxnSpPr>
          <p:nvPr/>
        </p:nvCxnSpPr>
        <p:spPr>
          <a:xfrm>
            <a:off x="10832531" y="2516554"/>
            <a:ext cx="11700" cy="728100"/>
          </a:xfrm>
          <a:prstGeom prst="straightConnector1">
            <a:avLst/>
          </a:prstGeom>
          <a:noFill/>
          <a:ln w="38100" cap="flat" cmpd="sng">
            <a:solidFill>
              <a:srgbClr val="228274"/>
            </a:solidFill>
            <a:prstDash val="solid"/>
            <a:round/>
            <a:headEnd type="none" w="sm" len="sm"/>
            <a:tailEnd type="triangle" w="med" len="med"/>
          </a:ln>
        </p:spPr>
      </p:cxnSp>
      <p:cxnSp>
        <p:nvCxnSpPr>
          <p:cNvPr id="794" name="Google Shape;794;p37"/>
          <p:cNvCxnSpPr>
            <a:stCxn id="775" idx="2"/>
            <a:endCxn id="777" idx="0"/>
          </p:cNvCxnSpPr>
          <p:nvPr/>
        </p:nvCxnSpPr>
        <p:spPr>
          <a:xfrm flipH="1">
            <a:off x="6438730" y="2516554"/>
            <a:ext cx="4393800" cy="728100"/>
          </a:xfrm>
          <a:prstGeom prst="straightConnector1">
            <a:avLst/>
          </a:prstGeom>
          <a:noFill/>
          <a:ln w="38100" cap="flat" cmpd="sng">
            <a:solidFill>
              <a:srgbClr val="228274"/>
            </a:solidFill>
            <a:prstDash val="solid"/>
            <a:round/>
            <a:headEnd type="none" w="sm" len="sm"/>
            <a:tailEnd type="triangle" w="med" len="med"/>
          </a:ln>
        </p:spPr>
      </p:cxnSp>
      <p:cxnSp>
        <p:nvCxnSpPr>
          <p:cNvPr id="795" name="Google Shape;795;p37"/>
          <p:cNvCxnSpPr>
            <a:stCxn id="775" idx="2"/>
            <a:endCxn id="776" idx="0"/>
          </p:cNvCxnSpPr>
          <p:nvPr/>
        </p:nvCxnSpPr>
        <p:spPr>
          <a:xfrm flipH="1">
            <a:off x="2098930" y="2516554"/>
            <a:ext cx="8733600" cy="732900"/>
          </a:xfrm>
          <a:prstGeom prst="straightConnector1">
            <a:avLst/>
          </a:prstGeom>
          <a:noFill/>
          <a:ln w="38100" cap="flat" cmpd="sng">
            <a:solidFill>
              <a:srgbClr val="228274"/>
            </a:solidFill>
            <a:prstDash val="solid"/>
            <a:round/>
            <a:headEnd type="none" w="sm" len="sm"/>
            <a:tailEnd type="triangle" w="med" len="med"/>
          </a:ln>
        </p:spPr>
      </p:cxnSp>
      <p:cxnSp>
        <p:nvCxnSpPr>
          <p:cNvPr id="796" name="Google Shape;796;p37"/>
          <p:cNvCxnSpPr>
            <a:stCxn id="778" idx="2"/>
            <a:endCxn id="781" idx="0"/>
          </p:cNvCxnSpPr>
          <p:nvPr/>
        </p:nvCxnSpPr>
        <p:spPr>
          <a:xfrm flipH="1">
            <a:off x="10838360" y="3614074"/>
            <a:ext cx="6000" cy="1203300"/>
          </a:xfrm>
          <a:prstGeom prst="straightConnector1">
            <a:avLst/>
          </a:prstGeom>
          <a:noFill/>
          <a:ln w="38100" cap="flat" cmpd="sng">
            <a:solidFill>
              <a:srgbClr val="228274"/>
            </a:solidFill>
            <a:prstDash val="solid"/>
            <a:round/>
            <a:headEnd type="none" w="sm" len="sm"/>
            <a:tailEnd type="triangle" w="med" len="med"/>
          </a:ln>
        </p:spPr>
      </p:cxnSp>
      <p:cxnSp>
        <p:nvCxnSpPr>
          <p:cNvPr id="797" name="Google Shape;797;p37"/>
          <p:cNvCxnSpPr>
            <a:stCxn id="781" idx="2"/>
            <a:endCxn id="784" idx="0"/>
          </p:cNvCxnSpPr>
          <p:nvPr/>
        </p:nvCxnSpPr>
        <p:spPr>
          <a:xfrm flipH="1">
            <a:off x="10824345" y="5186566"/>
            <a:ext cx="14100" cy="982500"/>
          </a:xfrm>
          <a:prstGeom prst="straightConnector1">
            <a:avLst/>
          </a:prstGeom>
          <a:noFill/>
          <a:ln w="38100" cap="flat" cmpd="sng">
            <a:solidFill>
              <a:srgbClr val="228274"/>
            </a:solidFill>
            <a:prstDash val="solid"/>
            <a:round/>
            <a:headEnd type="none" w="sm" len="sm"/>
            <a:tailEnd type="triangle" w="med" len="med"/>
          </a:ln>
        </p:spPr>
      </p:cxnSp>
      <p:sp>
        <p:nvSpPr>
          <p:cNvPr id="798" name="Google Shape;798;p37"/>
          <p:cNvSpPr txBox="1"/>
          <p:nvPr/>
        </p:nvSpPr>
        <p:spPr>
          <a:xfrm>
            <a:off x="3025253" y="3929289"/>
            <a:ext cx="6455613"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IE" sz="2800" b="1" i="0" u="none" strike="noStrike" cap="none">
                <a:solidFill>
                  <a:srgbClr val="000000"/>
                </a:solidFill>
                <a:latin typeface="Arial"/>
                <a:ea typeface="Arial"/>
                <a:cs typeface="Arial"/>
                <a:sym typeface="Arial"/>
              </a:rPr>
              <a:t>Clinical Governance for the Wait List</a:t>
            </a:r>
            <a:endParaRPr/>
          </a:p>
        </p:txBody>
      </p:sp>
      <p:sp>
        <p:nvSpPr>
          <p:cNvPr id="799" name="Google Shape;799;p37"/>
          <p:cNvSpPr txBox="1"/>
          <p:nvPr/>
        </p:nvSpPr>
        <p:spPr>
          <a:xfrm>
            <a:off x="4820550" y="5315686"/>
            <a:ext cx="3560591"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IE" sz="2800" b="1" i="0" u="none" strike="noStrike" cap="none">
                <a:solidFill>
                  <a:srgbClr val="000000"/>
                </a:solidFill>
                <a:latin typeface="Arial"/>
                <a:ea typeface="Arial"/>
                <a:cs typeface="Arial"/>
                <a:sym typeface="Arial"/>
              </a:rPr>
              <a:t>Outcomes of Triage</a:t>
            </a:r>
            <a:endParaRPr/>
          </a:p>
        </p:txBody>
      </p:sp>
      <p:pic>
        <p:nvPicPr>
          <p:cNvPr id="800" name="Google Shape;800;p37"/>
          <p:cNvPicPr preferRelativeResize="0"/>
          <p:nvPr/>
        </p:nvPicPr>
        <p:blipFill rotWithShape="1">
          <a:blip r:embed="rId4">
            <a:alphaModFix/>
          </a:blip>
          <a:srcRect/>
          <a:stretch/>
        </p:blipFill>
        <p:spPr>
          <a:xfrm>
            <a:off x="12723681" y="6455175"/>
            <a:ext cx="5367792" cy="3364320"/>
          </a:xfrm>
          <a:prstGeom prst="rect">
            <a:avLst/>
          </a:prstGeom>
          <a:noFill/>
          <a:ln>
            <a:noFill/>
          </a:ln>
        </p:spPr>
      </p:pic>
      <p:sp>
        <p:nvSpPr>
          <p:cNvPr id="801" name="Google Shape;801;p37"/>
          <p:cNvSpPr txBox="1"/>
          <p:nvPr/>
        </p:nvSpPr>
        <p:spPr>
          <a:xfrm>
            <a:off x="12694264" y="3439616"/>
            <a:ext cx="258115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E" sz="1400" b="1" i="0" u="none" strike="noStrike" cap="none">
                <a:solidFill>
                  <a:srgbClr val="FFFFFF"/>
                </a:solidFill>
                <a:latin typeface="Arial"/>
                <a:ea typeface="Arial"/>
                <a:cs typeface="Arial"/>
                <a:sym typeface="Arial"/>
              </a:rPr>
              <a:t>Galway University Hospitals</a:t>
            </a:r>
            <a:endParaRPr/>
          </a:p>
        </p:txBody>
      </p:sp>
      <p:sp>
        <p:nvSpPr>
          <p:cNvPr id="802" name="Google Shape;802;p37"/>
          <p:cNvSpPr txBox="1"/>
          <p:nvPr/>
        </p:nvSpPr>
        <p:spPr>
          <a:xfrm>
            <a:off x="12723681" y="9554580"/>
            <a:ext cx="24481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E" sz="1400" b="1" i="0" u="none" strike="noStrike" cap="none">
                <a:solidFill>
                  <a:srgbClr val="FFFFFF"/>
                </a:solidFill>
                <a:latin typeface="Arial"/>
                <a:ea typeface="Arial"/>
                <a:cs typeface="Arial"/>
                <a:sym typeface="Arial"/>
              </a:rPr>
              <a:t>Tuam Primary Care Centre</a:t>
            </a:r>
            <a:endParaRPr/>
          </a:p>
        </p:txBody>
      </p:sp>
      <p:pic>
        <p:nvPicPr>
          <p:cNvPr id="803" name="Google Shape;803;p37"/>
          <p:cNvPicPr preferRelativeResize="0"/>
          <p:nvPr/>
        </p:nvPicPr>
        <p:blipFill rotWithShape="1">
          <a:blip r:embed="rId5">
            <a:alphaModFix/>
          </a:blip>
          <a:srcRect/>
          <a:stretch/>
        </p:blipFill>
        <p:spPr>
          <a:xfrm>
            <a:off x="12694264" y="3917122"/>
            <a:ext cx="5347328" cy="2368324"/>
          </a:xfrm>
          <a:prstGeom prst="rect">
            <a:avLst/>
          </a:prstGeom>
          <a:noFill/>
          <a:ln>
            <a:noFill/>
          </a:ln>
        </p:spPr>
      </p:pic>
      <p:sp>
        <p:nvSpPr>
          <p:cNvPr id="804" name="Google Shape;804;p37"/>
          <p:cNvSpPr txBox="1"/>
          <p:nvPr/>
        </p:nvSpPr>
        <p:spPr>
          <a:xfrm>
            <a:off x="12694264" y="5908678"/>
            <a:ext cx="284404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E" sz="1400" b="1" i="0" u="none" strike="noStrike" cap="none">
                <a:solidFill>
                  <a:srgbClr val="FFFFFF"/>
                </a:solidFill>
                <a:latin typeface="Arial"/>
                <a:ea typeface="Arial"/>
                <a:cs typeface="Arial"/>
                <a:sym typeface="Arial"/>
              </a:rPr>
              <a:t>Moycullen Primary Care Centre</a:t>
            </a:r>
            <a:endParaRPr/>
          </a:p>
        </p:txBody>
      </p:sp>
      <p:sp>
        <p:nvSpPr>
          <p:cNvPr id="805" name="Google Shape;805;p37"/>
          <p:cNvSpPr txBox="1"/>
          <p:nvPr/>
        </p:nvSpPr>
        <p:spPr>
          <a:xfrm>
            <a:off x="5949904" y="2545229"/>
            <a:ext cx="1301884"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IE" sz="2800" b="1" i="0" u="none" strike="noStrike" cap="none">
                <a:solidFill>
                  <a:srgbClr val="000000"/>
                </a:solidFill>
                <a:latin typeface="Arial"/>
                <a:ea typeface="Arial"/>
                <a:cs typeface="Arial"/>
                <a:sym typeface="Arial"/>
              </a:rPr>
              <a:t>Triage</a:t>
            </a:r>
            <a:endParaRPr/>
          </a:p>
        </p:txBody>
      </p:sp>
      <p:sp>
        <p:nvSpPr>
          <p:cNvPr id="806" name="Google Shape;806;p37"/>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35</a:t>
            </a:fld>
            <a:endParaRPr sz="1901"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7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9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7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8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9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9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9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8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9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9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9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8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8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38"/>
          <p:cNvSpPr txBox="1">
            <a:spLocks noGrp="1"/>
          </p:cNvSpPr>
          <p:nvPr>
            <p:ph type="body" idx="1"/>
          </p:nvPr>
        </p:nvSpPr>
        <p:spPr>
          <a:xfrm>
            <a:off x="2160000" y="555012"/>
            <a:ext cx="15187096"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4800"/>
              <a:buNone/>
            </a:pPr>
            <a:r>
              <a:rPr lang="en-IE" sz="3800"/>
              <a:t>Integrating referrals to RUH for people living with Type 2 Diabetes  and re-evaluating existing referrals</a:t>
            </a:r>
            <a:endParaRPr/>
          </a:p>
        </p:txBody>
      </p:sp>
      <p:sp>
        <p:nvSpPr>
          <p:cNvPr id="812" name="Google Shape;812;p38"/>
          <p:cNvSpPr txBox="1"/>
          <p:nvPr/>
        </p:nvSpPr>
        <p:spPr>
          <a:xfrm>
            <a:off x="6423282" y="1991720"/>
            <a:ext cx="11982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Wait list</a:t>
            </a:r>
            <a:endParaRPr sz="1300"/>
          </a:p>
        </p:txBody>
      </p:sp>
      <p:sp>
        <p:nvSpPr>
          <p:cNvPr id="813" name="Google Shape;813;p38"/>
          <p:cNvSpPr txBox="1"/>
          <p:nvPr/>
        </p:nvSpPr>
        <p:spPr>
          <a:xfrm>
            <a:off x="2689924" y="3421288"/>
            <a:ext cx="27402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Re-triage wait list</a:t>
            </a:r>
            <a:endParaRPr sz="1300"/>
          </a:p>
        </p:txBody>
      </p:sp>
      <p:sp>
        <p:nvSpPr>
          <p:cNvPr id="814" name="Google Shape;814;p38"/>
          <p:cNvSpPr txBox="1"/>
          <p:nvPr/>
        </p:nvSpPr>
        <p:spPr>
          <a:xfrm>
            <a:off x="9001374" y="3421288"/>
            <a:ext cx="24078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New referrals</a:t>
            </a:r>
            <a:endParaRPr sz="1300"/>
          </a:p>
        </p:txBody>
      </p:sp>
      <p:sp>
        <p:nvSpPr>
          <p:cNvPr id="815" name="Google Shape;815;p38"/>
          <p:cNvSpPr txBox="1"/>
          <p:nvPr/>
        </p:nvSpPr>
        <p:spPr>
          <a:xfrm>
            <a:off x="4454590" y="7785022"/>
            <a:ext cx="54801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111 people with T2DM seen in community</a:t>
            </a:r>
            <a:endParaRPr sz="1300"/>
          </a:p>
        </p:txBody>
      </p:sp>
      <p:sp>
        <p:nvSpPr>
          <p:cNvPr id="816" name="Google Shape;816;p38"/>
          <p:cNvSpPr txBox="1"/>
          <p:nvPr/>
        </p:nvSpPr>
        <p:spPr>
          <a:xfrm>
            <a:off x="7357820" y="6693330"/>
            <a:ext cx="3287100" cy="1154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Community CNS attends </a:t>
            </a:r>
            <a:endParaRPr sz="1300"/>
          </a:p>
          <a:p>
            <a:pPr marL="0" marR="0" lvl="0" indent="0" algn="ctr"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RUH Clinic</a:t>
            </a:r>
            <a:endParaRPr sz="1300"/>
          </a:p>
        </p:txBody>
      </p:sp>
      <p:sp>
        <p:nvSpPr>
          <p:cNvPr id="817" name="Google Shape;817;p38"/>
          <p:cNvSpPr txBox="1"/>
          <p:nvPr/>
        </p:nvSpPr>
        <p:spPr>
          <a:xfrm>
            <a:off x="5337398" y="5188453"/>
            <a:ext cx="3714300" cy="1154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Actively identify PwT2D in clinic suitable for specialist </a:t>
            </a:r>
            <a:endParaRPr sz="1300"/>
          </a:p>
          <a:p>
            <a:pPr marL="0" marR="0" lvl="0" indent="0" algn="l"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ambulatory care hub</a:t>
            </a:r>
            <a:endParaRPr sz="1300"/>
          </a:p>
        </p:txBody>
      </p:sp>
      <p:sp>
        <p:nvSpPr>
          <p:cNvPr id="818" name="Google Shape;818;p38"/>
          <p:cNvSpPr txBox="1"/>
          <p:nvPr/>
        </p:nvSpPr>
        <p:spPr>
          <a:xfrm>
            <a:off x="5801176" y="9158408"/>
            <a:ext cx="2787000" cy="800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Reduction in wait list</a:t>
            </a:r>
            <a:endParaRPr sz="1300"/>
          </a:p>
        </p:txBody>
      </p:sp>
      <p:cxnSp>
        <p:nvCxnSpPr>
          <p:cNvPr id="819" name="Google Shape;819;p38"/>
          <p:cNvCxnSpPr>
            <a:stCxn id="812" idx="2"/>
            <a:endCxn id="813" idx="0"/>
          </p:cNvCxnSpPr>
          <p:nvPr/>
        </p:nvCxnSpPr>
        <p:spPr>
          <a:xfrm flipH="1">
            <a:off x="4059882" y="2438120"/>
            <a:ext cx="2962500" cy="983100"/>
          </a:xfrm>
          <a:prstGeom prst="straightConnector1">
            <a:avLst/>
          </a:prstGeom>
          <a:noFill/>
          <a:ln w="38100" cap="flat" cmpd="sng">
            <a:solidFill>
              <a:srgbClr val="228274"/>
            </a:solidFill>
            <a:prstDash val="solid"/>
            <a:round/>
            <a:headEnd type="none" w="sm" len="sm"/>
            <a:tailEnd type="triangle" w="med" len="med"/>
          </a:ln>
        </p:spPr>
      </p:cxnSp>
      <p:cxnSp>
        <p:nvCxnSpPr>
          <p:cNvPr id="820" name="Google Shape;820;p38"/>
          <p:cNvCxnSpPr>
            <a:stCxn id="812" idx="2"/>
            <a:endCxn id="814" idx="0"/>
          </p:cNvCxnSpPr>
          <p:nvPr/>
        </p:nvCxnSpPr>
        <p:spPr>
          <a:xfrm>
            <a:off x="7022382" y="2438120"/>
            <a:ext cx="3183000" cy="983100"/>
          </a:xfrm>
          <a:prstGeom prst="straightConnector1">
            <a:avLst/>
          </a:prstGeom>
          <a:noFill/>
          <a:ln w="38100" cap="flat" cmpd="sng">
            <a:solidFill>
              <a:srgbClr val="228274"/>
            </a:solidFill>
            <a:prstDash val="solid"/>
            <a:round/>
            <a:headEnd type="none" w="sm" len="sm"/>
            <a:tailEnd type="triangle" w="med" len="med"/>
          </a:ln>
        </p:spPr>
      </p:cxnSp>
      <p:cxnSp>
        <p:nvCxnSpPr>
          <p:cNvPr id="821" name="Google Shape;821;p38"/>
          <p:cNvCxnSpPr>
            <a:stCxn id="813" idx="2"/>
            <a:endCxn id="817" idx="0"/>
          </p:cNvCxnSpPr>
          <p:nvPr/>
        </p:nvCxnSpPr>
        <p:spPr>
          <a:xfrm>
            <a:off x="4060024" y="3867688"/>
            <a:ext cx="3134400" cy="1320900"/>
          </a:xfrm>
          <a:prstGeom prst="straightConnector1">
            <a:avLst/>
          </a:prstGeom>
          <a:noFill/>
          <a:ln w="38100" cap="flat" cmpd="sng">
            <a:solidFill>
              <a:srgbClr val="228274"/>
            </a:solidFill>
            <a:prstDash val="solid"/>
            <a:round/>
            <a:headEnd type="none" w="sm" len="sm"/>
            <a:tailEnd type="triangle" w="med" len="med"/>
          </a:ln>
        </p:spPr>
      </p:cxnSp>
      <p:cxnSp>
        <p:nvCxnSpPr>
          <p:cNvPr id="822" name="Google Shape;822;p38"/>
          <p:cNvCxnSpPr>
            <a:stCxn id="814" idx="2"/>
            <a:endCxn id="817" idx="0"/>
          </p:cNvCxnSpPr>
          <p:nvPr/>
        </p:nvCxnSpPr>
        <p:spPr>
          <a:xfrm flipH="1">
            <a:off x="7194474" y="3867688"/>
            <a:ext cx="3010800" cy="1320900"/>
          </a:xfrm>
          <a:prstGeom prst="straightConnector1">
            <a:avLst/>
          </a:prstGeom>
          <a:noFill/>
          <a:ln w="38100" cap="flat" cmpd="sng">
            <a:solidFill>
              <a:srgbClr val="228274"/>
            </a:solidFill>
            <a:prstDash val="solid"/>
            <a:round/>
            <a:headEnd type="none" w="sm" len="sm"/>
            <a:tailEnd type="triangle" w="med" len="med"/>
          </a:ln>
        </p:spPr>
      </p:cxnSp>
      <p:cxnSp>
        <p:nvCxnSpPr>
          <p:cNvPr id="823" name="Google Shape;823;p38"/>
          <p:cNvCxnSpPr>
            <a:stCxn id="817" idx="2"/>
            <a:endCxn id="815" idx="0"/>
          </p:cNvCxnSpPr>
          <p:nvPr/>
        </p:nvCxnSpPr>
        <p:spPr>
          <a:xfrm>
            <a:off x="7194548" y="6342853"/>
            <a:ext cx="0" cy="1442100"/>
          </a:xfrm>
          <a:prstGeom prst="straightConnector1">
            <a:avLst/>
          </a:prstGeom>
          <a:noFill/>
          <a:ln w="38100" cap="flat" cmpd="sng">
            <a:solidFill>
              <a:srgbClr val="228274"/>
            </a:solidFill>
            <a:prstDash val="solid"/>
            <a:round/>
            <a:headEnd type="none" w="sm" len="sm"/>
            <a:tailEnd type="triangle" w="med" len="med"/>
          </a:ln>
        </p:spPr>
      </p:cxnSp>
      <p:cxnSp>
        <p:nvCxnSpPr>
          <p:cNvPr id="824" name="Google Shape;824;p38"/>
          <p:cNvCxnSpPr>
            <a:stCxn id="815" idx="2"/>
            <a:endCxn id="818" idx="0"/>
          </p:cNvCxnSpPr>
          <p:nvPr/>
        </p:nvCxnSpPr>
        <p:spPr>
          <a:xfrm>
            <a:off x="7194640" y="8585422"/>
            <a:ext cx="0" cy="573000"/>
          </a:xfrm>
          <a:prstGeom prst="straightConnector1">
            <a:avLst/>
          </a:prstGeom>
          <a:noFill/>
          <a:ln w="38100" cap="flat" cmpd="sng">
            <a:solidFill>
              <a:srgbClr val="228274"/>
            </a:solidFill>
            <a:prstDash val="solid"/>
            <a:round/>
            <a:headEnd type="none" w="sm" len="sm"/>
            <a:tailEnd type="triangle" w="med" len="med"/>
          </a:ln>
        </p:spPr>
      </p:cxnSp>
      <p:cxnSp>
        <p:nvCxnSpPr>
          <p:cNvPr id="825" name="Google Shape;825;p38"/>
          <p:cNvCxnSpPr>
            <a:stCxn id="813" idx="1"/>
            <a:endCxn id="826" idx="0"/>
          </p:cNvCxnSpPr>
          <p:nvPr/>
        </p:nvCxnSpPr>
        <p:spPr>
          <a:xfrm flipH="1">
            <a:off x="2495224" y="3644488"/>
            <a:ext cx="194700" cy="789300"/>
          </a:xfrm>
          <a:prstGeom prst="bentConnector2">
            <a:avLst/>
          </a:prstGeom>
          <a:noFill/>
          <a:ln w="38100" cap="flat" cmpd="sng">
            <a:solidFill>
              <a:srgbClr val="228274"/>
            </a:solidFill>
            <a:prstDash val="solid"/>
            <a:round/>
            <a:headEnd type="none" w="sm" len="sm"/>
            <a:tailEnd type="triangle" w="med" len="med"/>
          </a:ln>
        </p:spPr>
      </p:cxnSp>
      <p:cxnSp>
        <p:nvCxnSpPr>
          <p:cNvPr id="827" name="Google Shape;827;p38"/>
          <p:cNvCxnSpPr>
            <a:stCxn id="826" idx="2"/>
            <a:endCxn id="817" idx="1"/>
          </p:cNvCxnSpPr>
          <p:nvPr/>
        </p:nvCxnSpPr>
        <p:spPr>
          <a:xfrm rot="-5400000">
            <a:off x="3650969" y="4609835"/>
            <a:ext cx="530700" cy="2842200"/>
          </a:xfrm>
          <a:prstGeom prst="bentConnector4">
            <a:avLst>
              <a:gd name="adj1" fmla="val -44870"/>
              <a:gd name="adj2" fmla="val 67387"/>
            </a:avLst>
          </a:prstGeom>
          <a:noFill/>
          <a:ln w="38100" cap="flat" cmpd="sng">
            <a:solidFill>
              <a:srgbClr val="228274"/>
            </a:solidFill>
            <a:prstDash val="solid"/>
            <a:round/>
            <a:headEnd type="none" w="sm" len="sm"/>
            <a:tailEnd type="triangle" w="med" len="med"/>
          </a:ln>
        </p:spPr>
      </p:cxnSp>
      <p:sp>
        <p:nvSpPr>
          <p:cNvPr id="826" name="Google Shape;826;p38"/>
          <p:cNvSpPr txBox="1"/>
          <p:nvPr/>
        </p:nvSpPr>
        <p:spPr>
          <a:xfrm>
            <a:off x="1506869" y="4433885"/>
            <a:ext cx="1976700" cy="1862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IE" sz="2300" i="0" u="none" strike="noStrike" cap="none">
                <a:solidFill>
                  <a:srgbClr val="000000"/>
                </a:solidFill>
              </a:rPr>
              <a:t>Combined ambulatory care hub and hospital triage</a:t>
            </a:r>
            <a:endParaRPr sz="1300"/>
          </a:p>
        </p:txBody>
      </p:sp>
      <p:pic>
        <p:nvPicPr>
          <p:cNvPr id="828" name="Google Shape;828;p38"/>
          <p:cNvPicPr preferRelativeResize="0"/>
          <p:nvPr/>
        </p:nvPicPr>
        <p:blipFill rotWithShape="1">
          <a:blip r:embed="rId3">
            <a:alphaModFix/>
          </a:blip>
          <a:srcRect/>
          <a:stretch/>
        </p:blipFill>
        <p:spPr>
          <a:xfrm>
            <a:off x="12379937" y="1991720"/>
            <a:ext cx="5757653" cy="3243748"/>
          </a:xfrm>
          <a:prstGeom prst="rect">
            <a:avLst/>
          </a:prstGeom>
          <a:noFill/>
          <a:ln>
            <a:noFill/>
          </a:ln>
        </p:spPr>
      </p:pic>
      <p:pic>
        <p:nvPicPr>
          <p:cNvPr id="829" name="Google Shape;829;p38"/>
          <p:cNvPicPr preferRelativeResize="0"/>
          <p:nvPr/>
        </p:nvPicPr>
        <p:blipFill rotWithShape="1">
          <a:blip r:embed="rId4">
            <a:alphaModFix/>
          </a:blip>
          <a:srcRect/>
          <a:stretch/>
        </p:blipFill>
        <p:spPr>
          <a:xfrm>
            <a:off x="12398592" y="5788617"/>
            <a:ext cx="5757653" cy="3831456"/>
          </a:xfrm>
          <a:prstGeom prst="rect">
            <a:avLst/>
          </a:prstGeom>
          <a:noFill/>
          <a:ln>
            <a:noFill/>
          </a:ln>
        </p:spPr>
      </p:pic>
      <p:sp>
        <p:nvSpPr>
          <p:cNvPr id="830" name="Google Shape;830;p38"/>
          <p:cNvSpPr txBox="1"/>
          <p:nvPr/>
        </p:nvSpPr>
        <p:spPr>
          <a:xfrm>
            <a:off x="12379937" y="4858880"/>
            <a:ext cx="37369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1" i="0" u="none" strike="noStrike" cap="none">
                <a:solidFill>
                  <a:srgbClr val="FFFFFF"/>
                </a:solidFill>
                <a:latin typeface="Arial"/>
                <a:ea typeface="Arial"/>
                <a:cs typeface="Arial"/>
                <a:sym typeface="Arial"/>
              </a:rPr>
              <a:t>Roscommon University Hospital</a:t>
            </a:r>
            <a:endParaRPr/>
          </a:p>
        </p:txBody>
      </p:sp>
      <p:sp>
        <p:nvSpPr>
          <p:cNvPr id="831" name="Google Shape;831;p38"/>
          <p:cNvSpPr txBox="1"/>
          <p:nvPr/>
        </p:nvSpPr>
        <p:spPr>
          <a:xfrm>
            <a:off x="12379937" y="9233983"/>
            <a:ext cx="31085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E" sz="1800" b="1" i="0" u="none" strike="noStrike" cap="none">
                <a:solidFill>
                  <a:srgbClr val="FFFFFF"/>
                </a:solidFill>
                <a:latin typeface="Arial"/>
                <a:ea typeface="Arial"/>
                <a:cs typeface="Arial"/>
                <a:sym typeface="Arial"/>
              </a:rPr>
              <a:t>Boyle Primary Care Centre</a:t>
            </a:r>
            <a:endParaRPr/>
          </a:p>
        </p:txBody>
      </p:sp>
      <p:sp>
        <p:nvSpPr>
          <p:cNvPr id="832" name="Google Shape;832;p38"/>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36</a:t>
            </a:fld>
            <a:endParaRPr sz="1901"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g2fb8f9b22b4_0_180"/>
          <p:cNvSpPr txBox="1">
            <a:spLocks noGrp="1"/>
          </p:cNvSpPr>
          <p:nvPr>
            <p:ph type="body" idx="1"/>
          </p:nvPr>
        </p:nvSpPr>
        <p:spPr>
          <a:xfrm>
            <a:off x="2160000" y="759051"/>
            <a:ext cx="15187200" cy="958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4800"/>
              <a:buNone/>
            </a:pPr>
            <a:r>
              <a:rPr lang="en-IE" sz="3800"/>
              <a:t>Changing Activity in Galway City/West Integrated Care Hub</a:t>
            </a:r>
            <a:endParaRPr/>
          </a:p>
        </p:txBody>
      </p:sp>
      <p:graphicFrame>
        <p:nvGraphicFramePr>
          <p:cNvPr id="838" name="Google Shape;838;g2fb8f9b22b4_0_180"/>
          <p:cNvGraphicFramePr/>
          <p:nvPr/>
        </p:nvGraphicFramePr>
        <p:xfrm>
          <a:off x="183389" y="2155579"/>
          <a:ext cx="17921200" cy="6798475"/>
        </p:xfrm>
        <a:graphic>
          <a:graphicData uri="http://schemas.openxmlformats.org/drawingml/2006/table">
            <a:tbl>
              <a:tblPr>
                <a:noFill/>
                <a:tableStyleId>{3C902971-1F8E-4AF1-A7F0-B16084FA0984}</a:tableStyleId>
              </a:tblPr>
              <a:tblGrid>
                <a:gridCol w="3541700">
                  <a:extLst>
                    <a:ext uri="{9D8B030D-6E8A-4147-A177-3AD203B41FA5}">
                      <a16:colId xmlns:a16="http://schemas.microsoft.com/office/drawing/2014/main" val="20000"/>
                    </a:ext>
                  </a:extLst>
                </a:gridCol>
                <a:gridCol w="825250">
                  <a:extLst>
                    <a:ext uri="{9D8B030D-6E8A-4147-A177-3AD203B41FA5}">
                      <a16:colId xmlns:a16="http://schemas.microsoft.com/office/drawing/2014/main" val="20001"/>
                    </a:ext>
                  </a:extLst>
                </a:gridCol>
                <a:gridCol w="825250">
                  <a:extLst>
                    <a:ext uri="{9D8B030D-6E8A-4147-A177-3AD203B41FA5}">
                      <a16:colId xmlns:a16="http://schemas.microsoft.com/office/drawing/2014/main" val="20002"/>
                    </a:ext>
                  </a:extLst>
                </a:gridCol>
                <a:gridCol w="825250">
                  <a:extLst>
                    <a:ext uri="{9D8B030D-6E8A-4147-A177-3AD203B41FA5}">
                      <a16:colId xmlns:a16="http://schemas.microsoft.com/office/drawing/2014/main" val="20003"/>
                    </a:ext>
                  </a:extLst>
                </a:gridCol>
                <a:gridCol w="825250">
                  <a:extLst>
                    <a:ext uri="{9D8B030D-6E8A-4147-A177-3AD203B41FA5}">
                      <a16:colId xmlns:a16="http://schemas.microsoft.com/office/drawing/2014/main" val="20004"/>
                    </a:ext>
                  </a:extLst>
                </a:gridCol>
                <a:gridCol w="825250">
                  <a:extLst>
                    <a:ext uri="{9D8B030D-6E8A-4147-A177-3AD203B41FA5}">
                      <a16:colId xmlns:a16="http://schemas.microsoft.com/office/drawing/2014/main" val="20005"/>
                    </a:ext>
                  </a:extLst>
                </a:gridCol>
                <a:gridCol w="825250">
                  <a:extLst>
                    <a:ext uri="{9D8B030D-6E8A-4147-A177-3AD203B41FA5}">
                      <a16:colId xmlns:a16="http://schemas.microsoft.com/office/drawing/2014/main" val="20006"/>
                    </a:ext>
                  </a:extLst>
                </a:gridCol>
                <a:gridCol w="1370025">
                  <a:extLst>
                    <a:ext uri="{9D8B030D-6E8A-4147-A177-3AD203B41FA5}">
                      <a16:colId xmlns:a16="http://schemas.microsoft.com/office/drawing/2014/main" val="20007"/>
                    </a:ext>
                  </a:extLst>
                </a:gridCol>
                <a:gridCol w="825250">
                  <a:extLst>
                    <a:ext uri="{9D8B030D-6E8A-4147-A177-3AD203B41FA5}">
                      <a16:colId xmlns:a16="http://schemas.microsoft.com/office/drawing/2014/main" val="20008"/>
                    </a:ext>
                  </a:extLst>
                </a:gridCol>
                <a:gridCol w="825250">
                  <a:extLst>
                    <a:ext uri="{9D8B030D-6E8A-4147-A177-3AD203B41FA5}">
                      <a16:colId xmlns:a16="http://schemas.microsoft.com/office/drawing/2014/main" val="20009"/>
                    </a:ext>
                  </a:extLst>
                </a:gridCol>
                <a:gridCol w="825250">
                  <a:extLst>
                    <a:ext uri="{9D8B030D-6E8A-4147-A177-3AD203B41FA5}">
                      <a16:colId xmlns:a16="http://schemas.microsoft.com/office/drawing/2014/main" val="20010"/>
                    </a:ext>
                  </a:extLst>
                </a:gridCol>
                <a:gridCol w="825250">
                  <a:extLst>
                    <a:ext uri="{9D8B030D-6E8A-4147-A177-3AD203B41FA5}">
                      <a16:colId xmlns:a16="http://schemas.microsoft.com/office/drawing/2014/main" val="20011"/>
                    </a:ext>
                  </a:extLst>
                </a:gridCol>
                <a:gridCol w="825250">
                  <a:extLst>
                    <a:ext uri="{9D8B030D-6E8A-4147-A177-3AD203B41FA5}">
                      <a16:colId xmlns:a16="http://schemas.microsoft.com/office/drawing/2014/main" val="20012"/>
                    </a:ext>
                  </a:extLst>
                </a:gridCol>
                <a:gridCol w="825250">
                  <a:extLst>
                    <a:ext uri="{9D8B030D-6E8A-4147-A177-3AD203B41FA5}">
                      <a16:colId xmlns:a16="http://schemas.microsoft.com/office/drawing/2014/main" val="20013"/>
                    </a:ext>
                  </a:extLst>
                </a:gridCol>
                <a:gridCol w="1370025">
                  <a:extLst>
                    <a:ext uri="{9D8B030D-6E8A-4147-A177-3AD203B41FA5}">
                      <a16:colId xmlns:a16="http://schemas.microsoft.com/office/drawing/2014/main" val="20014"/>
                    </a:ext>
                  </a:extLst>
                </a:gridCol>
                <a:gridCol w="1736450">
                  <a:extLst>
                    <a:ext uri="{9D8B030D-6E8A-4147-A177-3AD203B41FA5}">
                      <a16:colId xmlns:a16="http://schemas.microsoft.com/office/drawing/2014/main" val="20015"/>
                    </a:ext>
                  </a:extLst>
                </a:gridCol>
              </a:tblGrid>
              <a:tr h="403425">
                <a:tc rowSpan="2">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 </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6">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Year 2023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Total</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6">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Year 2024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Total</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rowSpan="2">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Year on Year Change</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6350">
                <a:tc vMerge="1">
                  <a:txBody>
                    <a:bodyPr/>
                    <a:lstStyle/>
                    <a:p>
                      <a:endParaRPr lang="en-US"/>
                    </a:p>
                  </a:txBody>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Jul</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Aug</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Sep</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Oct</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Nov</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Dec</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6- months</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Jan</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Feb</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Mar</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Apr</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May</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Jun</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200" b="1" i="0" u="none" strike="noStrike" cap="none">
                          <a:solidFill>
                            <a:srgbClr val="000000"/>
                          </a:solidFill>
                        </a:rPr>
                        <a:t>6- months</a:t>
                      </a:r>
                      <a:endParaRPr sz="12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vMerge="1">
                  <a:txBody>
                    <a:bodyPr/>
                    <a:lstStyle/>
                    <a:p>
                      <a:endParaRPr lang="en-US"/>
                    </a:p>
                  </a:txBody>
                  <a:tcPr/>
                </a:tc>
                <a:extLst>
                  <a:ext uri="{0D108BD9-81ED-4DB2-BD59-A6C34878D82A}">
                    <a16:rowId xmlns:a16="http://schemas.microsoft.com/office/drawing/2014/main" val="10001"/>
                  </a:ext>
                </a:extLst>
              </a:tr>
              <a:tr h="40342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IC Consultant</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46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59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166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56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157</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109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286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158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121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887</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6100"/>
                          </a:solidFill>
                        </a:rPr>
                        <a:t>534%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extLst>
                  <a:ext uri="{0D108BD9-81ED-4DB2-BD59-A6C34878D82A}">
                    <a16:rowId xmlns:a16="http://schemas.microsoft.com/office/drawing/2014/main" val="10002"/>
                  </a:ext>
                </a:extLst>
              </a:tr>
              <a:tr h="40342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CNS (acute IC team)</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107</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108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44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259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9C57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B9C"/>
                    </a:solidFill>
                  </a:tcPr>
                </a:tc>
                <a:extLst>
                  <a:ext uri="{0D108BD9-81ED-4DB2-BD59-A6C34878D82A}">
                    <a16:rowId xmlns:a16="http://schemas.microsoft.com/office/drawing/2014/main" val="10003"/>
                  </a:ext>
                </a:extLst>
              </a:tr>
              <a:tr h="40342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ANP (acute IC team)</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32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122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34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188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9C57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B9C"/>
                    </a:solidFill>
                  </a:tcPr>
                </a:tc>
                <a:extLst>
                  <a:ext uri="{0D108BD9-81ED-4DB2-BD59-A6C34878D82A}">
                    <a16:rowId xmlns:a16="http://schemas.microsoft.com/office/drawing/2014/main" val="10004"/>
                  </a:ext>
                </a:extLst>
              </a:tr>
              <a:tr h="40342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CD-CST ANP</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52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44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109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9C57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B9C"/>
                    </a:solidFill>
                  </a:tcPr>
                </a:tc>
                <a:extLst>
                  <a:ext uri="{0D108BD9-81ED-4DB2-BD59-A6C34878D82A}">
                    <a16:rowId xmlns:a16="http://schemas.microsoft.com/office/drawing/2014/main" val="10005"/>
                  </a:ext>
                </a:extLst>
              </a:tr>
              <a:tr h="40342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CD-CST CNS</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104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157</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125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103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123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144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756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165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238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194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173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211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158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1139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6100"/>
                          </a:solidFill>
                        </a:rPr>
                        <a:t>150%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extLst>
                  <a:ext uri="{0D108BD9-81ED-4DB2-BD59-A6C34878D82A}">
                    <a16:rowId xmlns:a16="http://schemas.microsoft.com/office/drawing/2014/main" val="10006"/>
                  </a:ext>
                </a:extLst>
              </a:tr>
              <a:tr h="40342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CD-CST Dietetic Service</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99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38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39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160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6100"/>
                          </a:solidFill>
                        </a:rPr>
                        <a:t>162%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extLst>
                  <a:ext uri="{0D108BD9-81ED-4DB2-BD59-A6C34878D82A}">
                    <a16:rowId xmlns:a16="http://schemas.microsoft.com/office/drawing/2014/main" val="10007"/>
                  </a:ext>
                </a:extLst>
              </a:tr>
              <a:tr h="40342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CD-CST Podiatry Service</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131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108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114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142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126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93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714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159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148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111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171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232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177</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998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6100"/>
                          </a:solidFill>
                        </a:rPr>
                        <a:t>140%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extLst>
                  <a:ext uri="{0D108BD9-81ED-4DB2-BD59-A6C34878D82A}">
                    <a16:rowId xmlns:a16="http://schemas.microsoft.com/office/drawing/2014/main" val="10008"/>
                  </a:ext>
                </a:extLst>
              </a:tr>
              <a:tr h="79617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Consultant-led MDT Meeting</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25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51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220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46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373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6100"/>
                          </a:solidFill>
                        </a:rPr>
                        <a:t>1492%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extLst>
                  <a:ext uri="{0D108BD9-81ED-4DB2-BD59-A6C34878D82A}">
                    <a16:rowId xmlns:a16="http://schemas.microsoft.com/office/drawing/2014/main" val="10009"/>
                  </a:ext>
                </a:extLst>
              </a:tr>
              <a:tr h="79617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Diabetes Prevention Programme</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55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55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9C5700"/>
                          </a:solidFill>
                        </a:rPr>
                        <a:t>N/A</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B9C"/>
                    </a:solidFill>
                  </a:tcPr>
                </a:tc>
                <a:extLst>
                  <a:ext uri="{0D108BD9-81ED-4DB2-BD59-A6C34878D82A}">
                    <a16:rowId xmlns:a16="http://schemas.microsoft.com/office/drawing/2014/main" val="10010"/>
                  </a:ext>
                </a:extLst>
              </a:tr>
              <a:tr h="1188950">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Diabetes Self-Management Education</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30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43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72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97</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85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351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13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32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0000"/>
                          </a:solidFill>
                        </a:rPr>
                        <a:t>20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136</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9C0006"/>
                          </a:solidFill>
                        </a:rPr>
                        <a:t>62%</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C7CE"/>
                    </a:solidFill>
                  </a:tcPr>
                </a:tc>
                <a:extLst>
                  <a:ext uri="{0D108BD9-81ED-4DB2-BD59-A6C34878D82A}">
                    <a16:rowId xmlns:a16="http://schemas.microsoft.com/office/drawing/2014/main" val="10011"/>
                  </a:ext>
                </a:extLst>
              </a:tr>
              <a:tr h="403425">
                <a:tc>
                  <a:txBody>
                    <a:bodyPr/>
                    <a:lstStyle/>
                    <a:p>
                      <a:pPr marL="0" marR="0" lvl="0" indent="0" algn="l" rtl="0">
                        <a:lnSpc>
                          <a:spcPct val="100000"/>
                        </a:lnSpc>
                        <a:spcBef>
                          <a:spcPts val="0"/>
                        </a:spcBef>
                        <a:spcAft>
                          <a:spcPts val="0"/>
                        </a:spcAft>
                        <a:buNone/>
                      </a:pPr>
                      <a:r>
                        <a:rPr lang="en-IE" sz="2300" b="1" i="0" u="none" strike="noStrike" cap="none">
                          <a:solidFill>
                            <a:srgbClr val="000000"/>
                          </a:solidFill>
                        </a:rPr>
                        <a:t>Grand Total</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279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360</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354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413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418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287</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2111</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415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628</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515</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909</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1154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683</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b="1" i="0" u="none" strike="noStrike" cap="none">
                          <a:solidFill>
                            <a:srgbClr val="000000"/>
                          </a:solidFill>
                        </a:rPr>
                        <a:t>4304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None/>
                      </a:pPr>
                      <a:r>
                        <a:rPr lang="en-IE" sz="2300" i="0" u="none" strike="noStrike" cap="none">
                          <a:solidFill>
                            <a:srgbClr val="006100"/>
                          </a:solidFill>
                        </a:rPr>
                        <a:t>204%</a:t>
                      </a:r>
                      <a:endParaRPr sz="13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6EFCE"/>
                    </a:solidFill>
                  </a:tcPr>
                </a:tc>
                <a:extLst>
                  <a:ext uri="{0D108BD9-81ED-4DB2-BD59-A6C34878D82A}">
                    <a16:rowId xmlns:a16="http://schemas.microsoft.com/office/drawing/2014/main" val="10012"/>
                  </a:ext>
                </a:extLst>
              </a:tr>
            </a:tbl>
          </a:graphicData>
        </a:graphic>
      </p:graphicFrame>
      <p:sp>
        <p:nvSpPr>
          <p:cNvPr id="839" name="Google Shape;839;g2fb8f9b22b4_0_180"/>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37</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0"/>
          <p:cNvSpPr/>
          <p:nvPr/>
        </p:nvSpPr>
        <p:spPr>
          <a:xfrm>
            <a:off x="11808000" y="6626340"/>
            <a:ext cx="6480000" cy="3384000"/>
          </a:xfrm>
          <a:prstGeom prst="rect">
            <a:avLst/>
          </a:prstGeom>
          <a:solidFill>
            <a:srgbClr val="B2D0CA"/>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845" name="Google Shape;845;p40"/>
          <p:cNvSpPr/>
          <p:nvPr/>
        </p:nvSpPr>
        <p:spPr>
          <a:xfrm>
            <a:off x="11808000" y="3333458"/>
            <a:ext cx="6480000" cy="3384000"/>
          </a:xfrm>
          <a:prstGeom prst="rect">
            <a:avLst/>
          </a:prstGeom>
          <a:solidFill>
            <a:srgbClr val="75B5B8"/>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FFFFFF"/>
              </a:solidFill>
              <a:latin typeface="Calibri"/>
              <a:ea typeface="Calibri"/>
              <a:cs typeface="Calibri"/>
              <a:sym typeface="Calibri"/>
            </a:endParaRPr>
          </a:p>
        </p:txBody>
      </p:sp>
      <p:sp>
        <p:nvSpPr>
          <p:cNvPr id="846" name="Google Shape;846;p40"/>
          <p:cNvSpPr/>
          <p:nvPr/>
        </p:nvSpPr>
        <p:spPr>
          <a:xfrm>
            <a:off x="11808000" y="-50542"/>
            <a:ext cx="6480000" cy="3384000"/>
          </a:xfrm>
          <a:prstGeom prst="rect">
            <a:avLst/>
          </a:prstGeom>
          <a:solidFill>
            <a:srgbClr val="005E52"/>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rgbClr val="005E52"/>
              </a:solidFill>
              <a:latin typeface="Calibri"/>
              <a:ea typeface="Calibri"/>
              <a:cs typeface="Calibri"/>
              <a:sym typeface="Calibri"/>
            </a:endParaRPr>
          </a:p>
        </p:txBody>
      </p:sp>
      <p:sp>
        <p:nvSpPr>
          <p:cNvPr id="847" name="Google Shape;847;p40"/>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75B5B8"/>
              </a:buClr>
              <a:buSzPts val="4800"/>
              <a:buNone/>
            </a:pPr>
            <a:r>
              <a:rPr lang="en-IE" sz="3800"/>
              <a:t>New Diabetes Clinic Wait Times</a:t>
            </a:r>
            <a:endParaRPr sz="3800"/>
          </a:p>
          <a:p>
            <a:pPr marL="0" lvl="0" indent="0" algn="l" rtl="0">
              <a:lnSpc>
                <a:spcPct val="90000"/>
              </a:lnSpc>
              <a:spcBef>
                <a:spcPts val="0"/>
              </a:spcBef>
              <a:spcAft>
                <a:spcPts val="0"/>
              </a:spcAft>
              <a:buClr>
                <a:srgbClr val="75B5B8"/>
              </a:buClr>
              <a:buSzPts val="4800"/>
              <a:buNone/>
            </a:pPr>
            <a:r>
              <a:rPr lang="en-IE" sz="2500"/>
              <a:t>July 2023 v August 2024</a:t>
            </a:r>
            <a:endParaRPr sz="2500"/>
          </a:p>
        </p:txBody>
      </p:sp>
      <p:sp>
        <p:nvSpPr>
          <p:cNvPr id="848" name="Google Shape;848;p40"/>
          <p:cNvSpPr txBox="1"/>
          <p:nvPr/>
        </p:nvSpPr>
        <p:spPr>
          <a:xfrm>
            <a:off x="11808000" y="7127398"/>
            <a:ext cx="6480000" cy="1354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IE" sz="8800" b="1" i="0" u="none" strike="noStrike" cap="none">
                <a:solidFill>
                  <a:srgbClr val="FFFFFF"/>
                </a:solidFill>
                <a:latin typeface="Arial"/>
                <a:ea typeface="Arial"/>
                <a:cs typeface="Arial"/>
                <a:sym typeface="Arial"/>
              </a:rPr>
              <a:t>74%↓</a:t>
            </a:r>
            <a:endParaRPr sz="8800" b="1" i="0" u="none" strike="noStrike" cap="none">
              <a:solidFill>
                <a:srgbClr val="FFFFFF"/>
              </a:solidFill>
              <a:latin typeface="Arial"/>
              <a:ea typeface="Arial"/>
              <a:cs typeface="Arial"/>
              <a:sym typeface="Arial"/>
            </a:endParaRPr>
          </a:p>
        </p:txBody>
      </p:sp>
      <p:sp>
        <p:nvSpPr>
          <p:cNvPr id="849" name="Google Shape;849;p40"/>
          <p:cNvSpPr/>
          <p:nvPr/>
        </p:nvSpPr>
        <p:spPr>
          <a:xfrm>
            <a:off x="11808000" y="8390496"/>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Reduction in Overall Wait List</a:t>
            </a:r>
            <a:endParaRPr/>
          </a:p>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For New Diabetes OPD</a:t>
            </a:r>
            <a:endParaRPr sz="2400" b="0" i="0" u="none" strike="noStrike" cap="none">
              <a:solidFill>
                <a:srgbClr val="FFFFFF"/>
              </a:solidFill>
              <a:latin typeface="Arial"/>
              <a:ea typeface="Arial"/>
              <a:cs typeface="Arial"/>
              <a:sym typeface="Arial"/>
            </a:endParaRPr>
          </a:p>
        </p:txBody>
      </p:sp>
      <p:sp>
        <p:nvSpPr>
          <p:cNvPr id="850" name="Google Shape;850;p40"/>
          <p:cNvSpPr txBox="1"/>
          <p:nvPr/>
        </p:nvSpPr>
        <p:spPr>
          <a:xfrm>
            <a:off x="11808000" y="3786972"/>
            <a:ext cx="6480000" cy="1354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IE" sz="8800" b="1" i="0" u="none" strike="noStrike" cap="none">
                <a:solidFill>
                  <a:srgbClr val="FFFFFF"/>
                </a:solidFill>
                <a:latin typeface="Arial"/>
                <a:ea typeface="Arial"/>
                <a:cs typeface="Arial"/>
                <a:sym typeface="Arial"/>
              </a:rPr>
              <a:t>68%↓</a:t>
            </a:r>
            <a:endParaRPr sz="8800" b="1" i="0" u="none" strike="noStrike" cap="none">
              <a:solidFill>
                <a:srgbClr val="FFFFFF"/>
              </a:solidFill>
              <a:latin typeface="Arial"/>
              <a:ea typeface="Arial"/>
              <a:cs typeface="Arial"/>
              <a:sym typeface="Arial"/>
            </a:endParaRPr>
          </a:p>
        </p:txBody>
      </p:sp>
      <p:sp>
        <p:nvSpPr>
          <p:cNvPr id="851" name="Google Shape;851;p40"/>
          <p:cNvSpPr/>
          <p:nvPr/>
        </p:nvSpPr>
        <p:spPr>
          <a:xfrm>
            <a:off x="11808000" y="5050070"/>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Roscommon University Hospital</a:t>
            </a:r>
            <a:endParaRPr/>
          </a:p>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Wait List for New Diabetes OPD</a:t>
            </a:r>
            <a:endParaRPr/>
          </a:p>
        </p:txBody>
      </p:sp>
      <p:sp>
        <p:nvSpPr>
          <p:cNvPr id="852" name="Google Shape;852;p40"/>
          <p:cNvSpPr txBox="1"/>
          <p:nvPr/>
        </p:nvSpPr>
        <p:spPr>
          <a:xfrm>
            <a:off x="11808000" y="384554"/>
            <a:ext cx="6480000" cy="1354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IE" sz="8800" b="1" i="0" u="none" strike="noStrike" cap="none">
                <a:solidFill>
                  <a:srgbClr val="FFFFFF"/>
                </a:solidFill>
                <a:latin typeface="Arial"/>
                <a:ea typeface="Arial"/>
                <a:cs typeface="Arial"/>
                <a:sym typeface="Arial"/>
              </a:rPr>
              <a:t>79%↓</a:t>
            </a:r>
            <a:endParaRPr sz="2800" b="0" i="0" u="none" strike="noStrike" cap="none">
              <a:solidFill>
                <a:srgbClr val="000000"/>
              </a:solidFill>
              <a:latin typeface="Arial"/>
              <a:ea typeface="Arial"/>
              <a:cs typeface="Arial"/>
              <a:sym typeface="Arial"/>
            </a:endParaRPr>
          </a:p>
        </p:txBody>
      </p:sp>
      <p:sp>
        <p:nvSpPr>
          <p:cNvPr id="853" name="Google Shape;853;p40"/>
          <p:cNvSpPr/>
          <p:nvPr/>
        </p:nvSpPr>
        <p:spPr>
          <a:xfrm>
            <a:off x="11808000" y="1647652"/>
            <a:ext cx="6480000" cy="1169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Galway University Hospital</a:t>
            </a:r>
            <a:endParaRPr/>
          </a:p>
          <a:p>
            <a:pPr marL="0" marR="0" lvl="0" indent="0" algn="ctr"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Arial"/>
                <a:ea typeface="Arial"/>
                <a:cs typeface="Arial"/>
                <a:sym typeface="Arial"/>
              </a:rPr>
              <a:t>Wait List for New Diabetes OPD</a:t>
            </a:r>
            <a:endParaRPr sz="2400" b="0" i="0" u="none" strike="noStrike" cap="none">
              <a:solidFill>
                <a:srgbClr val="FFFFFF"/>
              </a:solidFill>
              <a:latin typeface="Arial"/>
              <a:ea typeface="Arial"/>
              <a:cs typeface="Arial"/>
              <a:sym typeface="Arial"/>
            </a:endParaRPr>
          </a:p>
        </p:txBody>
      </p:sp>
      <p:sp>
        <p:nvSpPr>
          <p:cNvPr id="854" name="Google Shape;854;p40"/>
          <p:cNvSpPr txBox="1"/>
          <p:nvPr/>
        </p:nvSpPr>
        <p:spPr>
          <a:xfrm>
            <a:off x="17571525" y="9929050"/>
            <a:ext cx="548700" cy="24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900"/>
              <a:buFont typeface="Arial"/>
              <a:buNone/>
            </a:pPr>
            <a:fld id="{00000000-1234-1234-1234-123412341234}" type="slidenum">
              <a:rPr lang="en-IE" sz="1900" b="1" i="0" u="none" strike="noStrike" cap="none">
                <a:solidFill>
                  <a:srgbClr val="FFFFFF"/>
                </a:solidFill>
                <a:latin typeface="Arial"/>
                <a:ea typeface="Arial"/>
                <a:cs typeface="Arial"/>
                <a:sym typeface="Arial"/>
              </a:rPr>
              <a:t>38</a:t>
            </a:fld>
            <a:endParaRPr sz="1900" b="1" i="0" u="none" strike="noStrike" cap="none">
              <a:solidFill>
                <a:srgbClr val="FFFFFF"/>
              </a:solidFill>
              <a:latin typeface="Arial"/>
              <a:ea typeface="Arial"/>
              <a:cs typeface="Arial"/>
              <a:sym typeface="Arial"/>
            </a:endParaRPr>
          </a:p>
        </p:txBody>
      </p:sp>
      <p:sp>
        <p:nvSpPr>
          <p:cNvPr id="855" name="Google Shape;855;p40"/>
          <p:cNvSpPr txBox="1"/>
          <p:nvPr/>
        </p:nvSpPr>
        <p:spPr>
          <a:xfrm rot="-5400000">
            <a:off x="-2901596" y="4640650"/>
            <a:ext cx="626485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rgbClr val="000000"/>
                </a:solidFill>
                <a:latin typeface="Arial"/>
                <a:ea typeface="Arial"/>
                <a:cs typeface="Arial"/>
                <a:sym typeface="Arial"/>
              </a:rPr>
              <a:t>Number of people on diabetes waiting list</a:t>
            </a:r>
            <a:endParaRPr/>
          </a:p>
        </p:txBody>
      </p:sp>
      <p:graphicFrame>
        <p:nvGraphicFramePr>
          <p:cNvPr id="856" name="Google Shape;856;p40"/>
          <p:cNvGraphicFramePr/>
          <p:nvPr/>
        </p:nvGraphicFramePr>
        <p:xfrm>
          <a:off x="608003" y="2182212"/>
          <a:ext cx="10773397" cy="6106233"/>
        </p:xfrm>
        <a:graphic>
          <a:graphicData uri="http://schemas.openxmlformats.org/drawingml/2006/chart">
            <c:chart xmlns:c="http://schemas.openxmlformats.org/drawingml/2006/chart" xmlns:r="http://schemas.openxmlformats.org/officeDocument/2006/relationships" r:id="rId3"/>
          </a:graphicData>
        </a:graphic>
      </p:graphicFrame>
      <p:sp>
        <p:nvSpPr>
          <p:cNvPr id="857" name="Google Shape;857;p40"/>
          <p:cNvSpPr txBox="1"/>
          <p:nvPr/>
        </p:nvSpPr>
        <p:spPr>
          <a:xfrm>
            <a:off x="1885229" y="7681225"/>
            <a:ext cx="36150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000000"/>
                </a:solidFill>
                <a:latin typeface="Arial"/>
                <a:ea typeface="Arial"/>
                <a:cs typeface="Arial"/>
                <a:sym typeface="Arial"/>
              </a:rPr>
              <a:t>Galway University Hospitals</a:t>
            </a:r>
            <a:endParaRPr/>
          </a:p>
        </p:txBody>
      </p:sp>
      <p:sp>
        <p:nvSpPr>
          <p:cNvPr id="858" name="Google Shape;858;p40"/>
          <p:cNvSpPr txBox="1"/>
          <p:nvPr/>
        </p:nvSpPr>
        <p:spPr>
          <a:xfrm>
            <a:off x="6680873" y="7681225"/>
            <a:ext cx="427392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000000"/>
                </a:solidFill>
                <a:latin typeface="Arial"/>
                <a:ea typeface="Arial"/>
                <a:cs typeface="Arial"/>
                <a:sym typeface="Arial"/>
              </a:rPr>
              <a:t>Roscommon University Hospitals</a:t>
            </a:r>
            <a:endParaRPr/>
          </a:p>
        </p:txBody>
      </p:sp>
      <p:sp>
        <p:nvSpPr>
          <p:cNvPr id="859" name="Google Shape;859;p40"/>
          <p:cNvSpPr txBox="1"/>
          <p:nvPr/>
        </p:nvSpPr>
        <p:spPr>
          <a:xfrm>
            <a:off x="5217561" y="1915324"/>
            <a:ext cx="89639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79% ↓</a:t>
            </a:r>
            <a:endParaRPr/>
          </a:p>
        </p:txBody>
      </p:sp>
      <p:sp>
        <p:nvSpPr>
          <p:cNvPr id="860" name="Google Shape;860;p40"/>
          <p:cNvSpPr txBox="1"/>
          <p:nvPr/>
        </p:nvSpPr>
        <p:spPr>
          <a:xfrm>
            <a:off x="1472295" y="3257070"/>
            <a:ext cx="8258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63%↓</a:t>
            </a:r>
            <a:endParaRPr/>
          </a:p>
        </p:txBody>
      </p:sp>
      <p:sp>
        <p:nvSpPr>
          <p:cNvPr id="861" name="Google Shape;861;p40"/>
          <p:cNvSpPr txBox="1"/>
          <p:nvPr/>
        </p:nvSpPr>
        <p:spPr>
          <a:xfrm>
            <a:off x="2367352" y="5061292"/>
            <a:ext cx="14798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Eliminated</a:t>
            </a:r>
            <a:endParaRPr/>
          </a:p>
        </p:txBody>
      </p:sp>
      <p:sp>
        <p:nvSpPr>
          <p:cNvPr id="862" name="Google Shape;862;p40"/>
          <p:cNvSpPr txBox="1"/>
          <p:nvPr/>
        </p:nvSpPr>
        <p:spPr>
          <a:xfrm>
            <a:off x="3533898" y="4666261"/>
            <a:ext cx="1479892"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Eliminated</a:t>
            </a:r>
            <a:endParaRPr/>
          </a:p>
        </p:txBody>
      </p:sp>
      <p:sp>
        <p:nvSpPr>
          <p:cNvPr id="863" name="Google Shape;863;p40"/>
          <p:cNvSpPr txBox="1"/>
          <p:nvPr/>
        </p:nvSpPr>
        <p:spPr>
          <a:xfrm>
            <a:off x="6542698" y="5606092"/>
            <a:ext cx="9685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280%↑</a:t>
            </a:r>
            <a:endParaRPr/>
          </a:p>
        </p:txBody>
      </p:sp>
      <p:sp>
        <p:nvSpPr>
          <p:cNvPr id="864" name="Google Shape;864;p40"/>
          <p:cNvSpPr txBox="1"/>
          <p:nvPr/>
        </p:nvSpPr>
        <p:spPr>
          <a:xfrm>
            <a:off x="7751037" y="5634770"/>
            <a:ext cx="8258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93%↓</a:t>
            </a:r>
            <a:endParaRPr/>
          </a:p>
        </p:txBody>
      </p:sp>
      <p:sp>
        <p:nvSpPr>
          <p:cNvPr id="865" name="Google Shape;865;p40"/>
          <p:cNvSpPr txBox="1"/>
          <p:nvPr/>
        </p:nvSpPr>
        <p:spPr>
          <a:xfrm>
            <a:off x="8989248" y="3657180"/>
            <a:ext cx="8258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79%↓</a:t>
            </a:r>
            <a:endParaRPr/>
          </a:p>
        </p:txBody>
      </p:sp>
      <p:sp>
        <p:nvSpPr>
          <p:cNvPr id="866" name="Google Shape;866;p40"/>
          <p:cNvSpPr txBox="1"/>
          <p:nvPr/>
        </p:nvSpPr>
        <p:spPr>
          <a:xfrm>
            <a:off x="10255218" y="3033982"/>
            <a:ext cx="8258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68%↓</a:t>
            </a:r>
            <a:endParaRPr/>
          </a:p>
        </p:txBody>
      </p:sp>
      <p:sp>
        <p:nvSpPr>
          <p:cNvPr id="867" name="Google Shape;867;p40"/>
          <p:cNvSpPr txBox="1"/>
          <p:nvPr/>
        </p:nvSpPr>
        <p:spPr>
          <a:xfrm>
            <a:off x="1179419" y="8390496"/>
            <a:ext cx="522771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E" sz="2000" b="1" i="0" u="none" strike="noStrike" cap="none">
                <a:solidFill>
                  <a:srgbClr val="228274"/>
                </a:solidFill>
                <a:latin typeface="Arial"/>
                <a:ea typeface="Arial"/>
                <a:cs typeface="Arial"/>
                <a:sym typeface="Arial"/>
              </a:rPr>
              <a:t>No Person Waiting Longer than 6 months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5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41"/>
          <p:cNvSpPr txBox="1"/>
          <p:nvPr/>
        </p:nvSpPr>
        <p:spPr>
          <a:xfrm>
            <a:off x="766058" y="4329372"/>
            <a:ext cx="15888234" cy="158097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IE" sz="8100" b="0" i="0" u="none" strike="noStrike" cap="none">
                <a:solidFill>
                  <a:srgbClr val="FFFFFF"/>
                </a:solidFill>
                <a:latin typeface="Arial"/>
                <a:ea typeface="Arial"/>
                <a:cs typeface="Arial"/>
                <a:sym typeface="Arial"/>
              </a:rPr>
              <a:t>Panel Discussion - </a:t>
            </a:r>
            <a:r>
              <a:rPr lang="en-IE" sz="8100">
                <a:solidFill>
                  <a:srgbClr val="FFFFFF"/>
                </a:solidFill>
              </a:rPr>
              <a:t>E</a:t>
            </a:r>
            <a:r>
              <a:rPr lang="en-IE" sz="8100" b="0" i="0" u="none" strike="noStrike" cap="none">
                <a:solidFill>
                  <a:srgbClr val="FFFFFF"/>
                </a:solidFill>
                <a:latin typeface="Arial"/>
                <a:ea typeface="Arial"/>
                <a:cs typeface="Arial"/>
                <a:sym typeface="Arial"/>
              </a:rPr>
              <a:t>nablement </a:t>
            </a:r>
            <a:endParaRPr/>
          </a:p>
        </p:txBody>
      </p:sp>
      <p:sp>
        <p:nvSpPr>
          <p:cNvPr id="873" name="Google Shape;873;p41"/>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39</a:t>
            </a:fld>
            <a:endParaRPr sz="1901" b="1" i="0" u="none" strike="noStrike" cap="none">
              <a:solidFill>
                <a:srgbClr val="FFFFFF"/>
              </a:solidFill>
              <a:latin typeface="Arial"/>
              <a:ea typeface="Arial"/>
              <a:cs typeface="Arial"/>
              <a:sym typeface="Arial"/>
            </a:endParaRPr>
          </a:p>
        </p:txBody>
      </p:sp>
      <p:sp>
        <p:nvSpPr>
          <p:cNvPr id="874" name="Google Shape;874;p41"/>
          <p:cNvSpPr/>
          <p:nvPr/>
        </p:nvSpPr>
        <p:spPr>
          <a:xfrm>
            <a:off x="2171700" y="5910348"/>
            <a:ext cx="13373100" cy="2268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IE" sz="3600" b="0" i="0" u="none" strike="noStrike" cap="none">
                <a:solidFill>
                  <a:srgbClr val="FFFFFF"/>
                </a:solidFill>
                <a:latin typeface="Arial"/>
                <a:ea typeface="Arial"/>
                <a:cs typeface="Arial"/>
                <a:sym typeface="Arial"/>
              </a:rPr>
              <a:t>Tony Canavan</a:t>
            </a:r>
            <a:r>
              <a:rPr lang="en-IE" sz="3600" b="0" i="0" u="none" strike="noStrike" cap="none">
                <a:solidFill>
                  <a:schemeClr val="lt1"/>
                </a:solidFill>
                <a:latin typeface="Arial"/>
                <a:ea typeface="Arial"/>
                <a:cs typeface="Arial"/>
                <a:sym typeface="Arial"/>
              </a:rPr>
              <a:t>, Garry Corbet, Prof. Eamonn Rogers, Stuart Garrett, Jean Boyle &amp; Carrie Fletcher, Dr </a:t>
            </a:r>
            <a:r>
              <a:rPr lang="en-IE" sz="3600">
                <a:solidFill>
                  <a:schemeClr val="lt1"/>
                </a:solidFill>
              </a:rPr>
              <a:t>Tomás</a:t>
            </a:r>
            <a:r>
              <a:rPr lang="en-IE" sz="3600" b="0" i="0" u="none" strike="noStrike" cap="none">
                <a:solidFill>
                  <a:schemeClr val="lt1"/>
                </a:solidFill>
                <a:latin typeface="Arial"/>
                <a:ea typeface="Arial"/>
                <a:cs typeface="Arial"/>
                <a:sym typeface="Arial"/>
              </a:rPr>
              <a:t> Griffin and Aileen Igoe with </a:t>
            </a:r>
            <a:r>
              <a:rPr lang="en-IE" sz="3600" b="0" i="0" u="none" strike="noStrike" cap="none">
                <a:solidFill>
                  <a:srgbClr val="FFFFFF"/>
                </a:solidFill>
                <a:latin typeface="Arial"/>
                <a:ea typeface="Arial"/>
                <a:cs typeface="Arial"/>
                <a:sym typeface="Arial"/>
              </a:rPr>
              <a:t>Sheila McGuinness</a:t>
            </a:r>
            <a:endParaRPr sz="3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6"/>
          <p:cNvSpPr txBox="1">
            <a:spLocks noGrp="1"/>
          </p:cNvSpPr>
          <p:nvPr>
            <p:ph type="body" idx="2"/>
          </p:nvPr>
        </p:nvSpPr>
        <p:spPr>
          <a:xfrm>
            <a:off x="4261756" y="7231874"/>
            <a:ext cx="2897876" cy="1407161"/>
          </a:xfrm>
          <a:prstGeom prst="rect">
            <a:avLst/>
          </a:prstGeom>
          <a:noFill/>
          <a:ln>
            <a:noFill/>
          </a:ln>
        </p:spPr>
        <p:txBody>
          <a:bodyPr spcFirstLastPara="1" wrap="square" lIns="0" tIns="0" rIns="0" bIns="0" anchor="t" anchorCtr="0">
            <a:noAutofit/>
          </a:bodyPr>
          <a:lstStyle/>
          <a:p>
            <a:pPr marL="0" lvl="0" indent="0" algn="l" rtl="0">
              <a:lnSpc>
                <a:spcPct val="99964"/>
              </a:lnSpc>
              <a:spcBef>
                <a:spcPts val="0"/>
              </a:spcBef>
              <a:spcAft>
                <a:spcPts val="0"/>
              </a:spcAft>
              <a:buSzPts val="2400"/>
              <a:buNone/>
            </a:pPr>
            <a:endParaRPr sz="2599" b="1"/>
          </a:p>
          <a:p>
            <a:pPr marL="0" lvl="0" indent="0" algn="l" rtl="0">
              <a:lnSpc>
                <a:spcPct val="99964"/>
              </a:lnSpc>
              <a:spcBef>
                <a:spcPts val="0"/>
              </a:spcBef>
              <a:spcAft>
                <a:spcPts val="0"/>
              </a:spcAft>
              <a:buSzPts val="2400"/>
              <a:buNone/>
            </a:pPr>
            <a:r>
              <a:rPr lang="en-IE" b="1">
                <a:solidFill>
                  <a:srgbClr val="0070C0"/>
                </a:solidFill>
              </a:rPr>
              <a:t>Creating a Catalyst for Change</a:t>
            </a:r>
            <a:endParaRPr>
              <a:solidFill>
                <a:srgbClr val="0070C0"/>
              </a:solidFill>
            </a:endParaRPr>
          </a:p>
          <a:p>
            <a:pPr marL="0" lvl="0" indent="0" algn="l" rtl="0">
              <a:lnSpc>
                <a:spcPct val="140020"/>
              </a:lnSpc>
              <a:spcBef>
                <a:spcPts val="0"/>
              </a:spcBef>
              <a:spcAft>
                <a:spcPts val="0"/>
              </a:spcAft>
              <a:buSzPts val="2400"/>
              <a:buNone/>
            </a:pPr>
            <a:endParaRPr sz="2000">
              <a:solidFill>
                <a:srgbClr val="0070C0"/>
              </a:solidFill>
            </a:endParaRPr>
          </a:p>
          <a:p>
            <a:pPr marL="0" lvl="0" indent="0" algn="l" rtl="0">
              <a:lnSpc>
                <a:spcPct val="140020"/>
              </a:lnSpc>
              <a:spcBef>
                <a:spcPts val="0"/>
              </a:spcBef>
              <a:spcAft>
                <a:spcPts val="0"/>
              </a:spcAft>
              <a:buSzPts val="2400"/>
              <a:buNone/>
            </a:pPr>
            <a:endParaRPr/>
          </a:p>
        </p:txBody>
      </p:sp>
      <p:sp>
        <p:nvSpPr>
          <p:cNvPr id="268" name="Google Shape;268;p6"/>
          <p:cNvSpPr txBox="1"/>
          <p:nvPr/>
        </p:nvSpPr>
        <p:spPr>
          <a:xfrm>
            <a:off x="17571525" y="9866801"/>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4</a:t>
            </a:fld>
            <a:endParaRPr sz="1901" b="1" i="0" u="none" strike="noStrike" cap="none">
              <a:solidFill>
                <a:srgbClr val="FFFFFF"/>
              </a:solidFill>
              <a:latin typeface="Arial"/>
              <a:ea typeface="Arial"/>
              <a:cs typeface="Arial"/>
              <a:sym typeface="Arial"/>
            </a:endParaRPr>
          </a:p>
        </p:txBody>
      </p:sp>
      <p:grpSp>
        <p:nvGrpSpPr>
          <p:cNvPr id="269" name="Google Shape;269;p6"/>
          <p:cNvGrpSpPr/>
          <p:nvPr/>
        </p:nvGrpSpPr>
        <p:grpSpPr>
          <a:xfrm>
            <a:off x="1943102" y="1753382"/>
            <a:ext cx="14401798" cy="4759839"/>
            <a:chOff x="0" y="0"/>
            <a:chExt cx="14401798" cy="4759839"/>
          </a:xfrm>
        </p:grpSpPr>
        <p:sp>
          <p:nvSpPr>
            <p:cNvPr id="270" name="Google Shape;270;p6"/>
            <p:cNvSpPr/>
            <p:nvPr/>
          </p:nvSpPr>
          <p:spPr>
            <a:xfrm>
              <a:off x="0"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txBox="1"/>
            <p:nvPr/>
          </p:nvSpPr>
          <p:spPr>
            <a:xfrm>
              <a:off x="0" y="1903935"/>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90000"/>
                </a:lnSpc>
                <a:spcBef>
                  <a:spcPts val="0"/>
                </a:spcBef>
                <a:spcAft>
                  <a:spcPts val="0"/>
                </a:spcAft>
                <a:buNone/>
              </a:pPr>
              <a:r>
                <a:rPr lang="en-IE" sz="3000" b="0" i="0" u="none" strike="noStrike" cap="none">
                  <a:solidFill>
                    <a:srgbClr val="1FA3BC"/>
                  </a:solidFill>
                  <a:latin typeface="Libre Franklin Medium"/>
                  <a:ea typeface="Libre Franklin Medium"/>
                  <a:cs typeface="Libre Franklin Medium"/>
                  <a:sym typeface="Libre Franklin Medium"/>
                </a:rPr>
                <a:t>Mindset</a:t>
              </a:r>
              <a:endParaRPr sz="3000" b="0" i="0" u="none" strike="noStrike" cap="none">
                <a:solidFill>
                  <a:srgbClr val="1FA3BC"/>
                </a:solidFill>
                <a:latin typeface="Libre Franklin Medium"/>
                <a:ea typeface="Libre Franklin Medium"/>
                <a:cs typeface="Libre Franklin Medium"/>
                <a:sym typeface="Libre Franklin Medium"/>
              </a:endParaRPr>
            </a:p>
          </p:txBody>
        </p:sp>
        <p:sp>
          <p:nvSpPr>
            <p:cNvPr id="272" name="Google Shape;272;p6"/>
            <p:cNvSpPr/>
            <p:nvPr/>
          </p:nvSpPr>
          <p:spPr>
            <a:xfrm>
              <a:off x="613912" y="285590"/>
              <a:ext cx="1585026" cy="1585026"/>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2897236"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txBox="1"/>
            <p:nvPr/>
          </p:nvSpPr>
          <p:spPr>
            <a:xfrm>
              <a:off x="2897236" y="1903935"/>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90000"/>
                </a:lnSpc>
                <a:spcBef>
                  <a:spcPts val="0"/>
                </a:spcBef>
                <a:spcAft>
                  <a:spcPts val="0"/>
                </a:spcAft>
                <a:buNone/>
              </a:pPr>
              <a:r>
                <a:rPr lang="en-IE" sz="3000" b="0" i="0" u="none" strike="noStrike" cap="none">
                  <a:solidFill>
                    <a:srgbClr val="1FA3BC"/>
                  </a:solidFill>
                  <a:latin typeface="Libre Franklin Medium"/>
                  <a:ea typeface="Libre Franklin Medium"/>
                  <a:cs typeface="Libre Franklin Medium"/>
                  <a:sym typeface="Libre Franklin Medium"/>
                </a:rPr>
                <a:t>Motivation</a:t>
              </a:r>
              <a:endParaRPr sz="3000" b="0" i="0" u="none" strike="noStrike" cap="none">
                <a:solidFill>
                  <a:srgbClr val="1FA3BC"/>
                </a:solidFill>
                <a:latin typeface="Libre Franklin Medium"/>
                <a:ea typeface="Libre Franklin Medium"/>
                <a:cs typeface="Libre Franklin Medium"/>
                <a:sym typeface="Libre Franklin Medium"/>
              </a:endParaRPr>
            </a:p>
          </p:txBody>
        </p:sp>
        <p:sp>
          <p:nvSpPr>
            <p:cNvPr id="275" name="Google Shape;275;p6"/>
            <p:cNvSpPr/>
            <p:nvPr/>
          </p:nvSpPr>
          <p:spPr>
            <a:xfrm>
              <a:off x="3511149" y="285590"/>
              <a:ext cx="1585026" cy="1585026"/>
            </a:xfrm>
            <a:prstGeom prst="ellipse">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5794473"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txBox="1"/>
            <p:nvPr/>
          </p:nvSpPr>
          <p:spPr>
            <a:xfrm>
              <a:off x="5794473" y="1903935"/>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90000"/>
                </a:lnSpc>
                <a:spcBef>
                  <a:spcPts val="0"/>
                </a:spcBef>
                <a:spcAft>
                  <a:spcPts val="0"/>
                </a:spcAft>
                <a:buNone/>
              </a:pPr>
              <a:r>
                <a:rPr lang="en-IE" sz="3000" b="0" i="0" u="none" strike="noStrike" cap="none">
                  <a:solidFill>
                    <a:srgbClr val="1FA3BC"/>
                  </a:solidFill>
                  <a:latin typeface="Libre Franklin Medium"/>
                  <a:ea typeface="Libre Franklin Medium"/>
                  <a:cs typeface="Libre Franklin Medium"/>
                  <a:sym typeface="Libre Franklin Medium"/>
                </a:rPr>
                <a:t>Engagement</a:t>
              </a:r>
              <a:endParaRPr sz="3000" b="0" i="0" u="none" strike="noStrike" cap="none">
                <a:solidFill>
                  <a:srgbClr val="1FA3BC"/>
                </a:solidFill>
                <a:latin typeface="Libre Franklin Medium"/>
                <a:ea typeface="Libre Franklin Medium"/>
                <a:cs typeface="Libre Franklin Medium"/>
                <a:sym typeface="Libre Franklin Medium"/>
              </a:endParaRPr>
            </a:p>
          </p:txBody>
        </p:sp>
        <p:sp>
          <p:nvSpPr>
            <p:cNvPr id="278" name="Google Shape;278;p6"/>
            <p:cNvSpPr/>
            <p:nvPr/>
          </p:nvSpPr>
          <p:spPr>
            <a:xfrm>
              <a:off x="6408386" y="285590"/>
              <a:ext cx="1585026" cy="1585026"/>
            </a:xfrm>
            <a:prstGeom prst="ellipse">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8686788"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txBox="1"/>
            <p:nvPr/>
          </p:nvSpPr>
          <p:spPr>
            <a:xfrm>
              <a:off x="8686788" y="1903935"/>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90000"/>
                </a:lnSpc>
                <a:spcBef>
                  <a:spcPts val="0"/>
                </a:spcBef>
                <a:spcAft>
                  <a:spcPts val="0"/>
                </a:spcAft>
                <a:buNone/>
              </a:pPr>
              <a:r>
                <a:rPr lang="en-IE" sz="3000" b="0" i="0" u="none" strike="noStrike" cap="none">
                  <a:solidFill>
                    <a:srgbClr val="1FA3BC"/>
                  </a:solidFill>
                  <a:latin typeface="Libre Franklin Medium"/>
                  <a:ea typeface="Libre Franklin Medium"/>
                  <a:cs typeface="Libre Franklin Medium"/>
                  <a:sym typeface="Libre Franklin Medium"/>
                </a:rPr>
                <a:t>Action</a:t>
              </a:r>
              <a:endParaRPr sz="3000" b="0" i="0" u="none" strike="noStrike" cap="none">
                <a:solidFill>
                  <a:srgbClr val="1FA3BC"/>
                </a:solidFill>
                <a:latin typeface="Libre Franklin Medium"/>
                <a:ea typeface="Libre Franklin Medium"/>
                <a:cs typeface="Libre Franklin Medium"/>
                <a:sym typeface="Libre Franklin Medium"/>
              </a:endParaRPr>
            </a:p>
          </p:txBody>
        </p:sp>
        <p:sp>
          <p:nvSpPr>
            <p:cNvPr id="281" name="Google Shape;281;p6"/>
            <p:cNvSpPr/>
            <p:nvPr/>
          </p:nvSpPr>
          <p:spPr>
            <a:xfrm>
              <a:off x="9305623" y="285590"/>
              <a:ext cx="1585026" cy="1585026"/>
            </a:xfrm>
            <a:prstGeom prst="ellipse">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1588947"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txBox="1"/>
            <p:nvPr/>
          </p:nvSpPr>
          <p:spPr>
            <a:xfrm>
              <a:off x="11588947" y="1903935"/>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90000"/>
                </a:lnSpc>
                <a:spcBef>
                  <a:spcPts val="0"/>
                </a:spcBef>
                <a:spcAft>
                  <a:spcPts val="0"/>
                </a:spcAft>
                <a:buNone/>
              </a:pPr>
              <a:r>
                <a:rPr lang="en-IE" sz="3000" b="0" i="0" u="none" strike="noStrike" cap="none">
                  <a:solidFill>
                    <a:srgbClr val="1FA3BC"/>
                  </a:solidFill>
                  <a:latin typeface="Libre Franklin Medium"/>
                  <a:ea typeface="Libre Franklin Medium"/>
                  <a:cs typeface="Libre Franklin Medium"/>
                  <a:sym typeface="Libre Franklin Medium"/>
                </a:rPr>
                <a:t>Resilience</a:t>
              </a:r>
              <a:endParaRPr sz="3000" b="0" i="0" u="none" strike="noStrike" cap="none">
                <a:solidFill>
                  <a:srgbClr val="1FA3BC"/>
                </a:solidFill>
                <a:latin typeface="Libre Franklin Medium"/>
                <a:ea typeface="Libre Franklin Medium"/>
                <a:cs typeface="Libre Franklin Medium"/>
                <a:sym typeface="Libre Franklin Medium"/>
              </a:endParaRPr>
            </a:p>
          </p:txBody>
        </p:sp>
        <p:sp>
          <p:nvSpPr>
            <p:cNvPr id="284" name="Google Shape;284;p6"/>
            <p:cNvSpPr/>
            <p:nvPr/>
          </p:nvSpPr>
          <p:spPr>
            <a:xfrm>
              <a:off x="12202860" y="285590"/>
              <a:ext cx="1585026" cy="1585026"/>
            </a:xfrm>
            <a:prstGeom prst="ellipse">
              <a:avLst/>
            </a:prstGeom>
            <a:blipFill rotWithShape="1">
              <a:blip r:embed="rId7">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576071" y="3807871"/>
              <a:ext cx="13249655" cy="713975"/>
            </a:xfrm>
            <a:prstGeom prst="leftRightArrow">
              <a:avLst>
                <a:gd name="adj1" fmla="val 50000"/>
                <a:gd name="adj2" fmla="val 50000"/>
              </a:avLst>
            </a:prstGeom>
            <a:solidFill>
              <a:srgbClr val="ABBADE"/>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86" name="Google Shape;286;p6"/>
          <p:cNvCxnSpPr/>
          <p:nvPr/>
        </p:nvCxnSpPr>
        <p:spPr>
          <a:xfrm rot="10800000">
            <a:off x="9144000" y="6513221"/>
            <a:ext cx="0" cy="3055214"/>
          </a:xfrm>
          <a:prstGeom prst="straightConnector1">
            <a:avLst/>
          </a:prstGeom>
          <a:noFill/>
          <a:ln w="38100" cap="flat" cmpd="sng">
            <a:solidFill>
              <a:srgbClr val="FAFF00"/>
            </a:solidFill>
            <a:prstDash val="solid"/>
            <a:round/>
            <a:headEnd type="none" w="sm" len="sm"/>
            <a:tailEnd type="none" w="sm" len="sm"/>
          </a:ln>
        </p:spPr>
      </p:cxnSp>
      <p:sp>
        <p:nvSpPr>
          <p:cNvPr id="287" name="Google Shape;287;p6"/>
          <p:cNvSpPr txBox="1"/>
          <p:nvPr/>
        </p:nvSpPr>
        <p:spPr>
          <a:xfrm>
            <a:off x="12200409" y="7231873"/>
            <a:ext cx="3247407" cy="1407161"/>
          </a:xfrm>
          <a:prstGeom prst="rect">
            <a:avLst/>
          </a:prstGeom>
          <a:noFill/>
          <a:ln>
            <a:noFill/>
          </a:ln>
        </p:spPr>
        <p:txBody>
          <a:bodyPr spcFirstLastPara="1" wrap="square" lIns="0" tIns="0" rIns="0" bIns="0" anchor="t" anchorCtr="0">
            <a:noAutofit/>
          </a:bodyPr>
          <a:lstStyle/>
          <a:p>
            <a:pPr marL="0" marR="0" lvl="0" indent="0" algn="l" rtl="0">
              <a:lnSpc>
                <a:spcPct val="99964"/>
              </a:lnSpc>
              <a:spcBef>
                <a:spcPts val="0"/>
              </a:spcBef>
              <a:spcAft>
                <a:spcPts val="0"/>
              </a:spcAft>
              <a:buClr>
                <a:srgbClr val="000000"/>
              </a:buClr>
              <a:buSzPts val="2400"/>
              <a:buFont typeface="Arial"/>
              <a:buNone/>
            </a:pPr>
            <a:endParaRPr sz="2599" b="1" i="0" u="none" strike="noStrike" cap="none">
              <a:solidFill>
                <a:srgbClr val="000000"/>
              </a:solidFill>
              <a:latin typeface="Arial"/>
              <a:ea typeface="Arial"/>
              <a:cs typeface="Arial"/>
              <a:sym typeface="Arial"/>
            </a:endParaRPr>
          </a:p>
          <a:p>
            <a:pPr marL="0" marR="0" lvl="0" indent="0" algn="l" rtl="0">
              <a:lnSpc>
                <a:spcPct val="99964"/>
              </a:lnSpc>
              <a:spcBef>
                <a:spcPts val="0"/>
              </a:spcBef>
              <a:spcAft>
                <a:spcPts val="0"/>
              </a:spcAft>
              <a:buClr>
                <a:srgbClr val="000000"/>
              </a:buClr>
              <a:buSzPts val="2400"/>
              <a:buFont typeface="Arial"/>
              <a:buNone/>
            </a:pPr>
            <a:r>
              <a:rPr lang="en-IE" sz="2400" b="1" i="0" u="none" strike="noStrike" cap="none">
                <a:solidFill>
                  <a:srgbClr val="0070C0"/>
                </a:solidFill>
                <a:latin typeface="Arial"/>
                <a:ea typeface="Arial"/>
                <a:cs typeface="Arial"/>
                <a:sym typeface="Arial"/>
              </a:rPr>
              <a:t>What are the behaviours we need?</a:t>
            </a:r>
            <a:endParaRPr sz="2400" b="0" i="0" u="none" strike="noStrike" cap="none">
              <a:solidFill>
                <a:srgbClr val="0070C0"/>
              </a:solidFill>
              <a:latin typeface="Arial"/>
              <a:ea typeface="Arial"/>
              <a:cs typeface="Arial"/>
              <a:sym typeface="Arial"/>
            </a:endParaRPr>
          </a:p>
          <a:p>
            <a:pPr marL="0" marR="0" lvl="0" indent="0" algn="l" rtl="0">
              <a:lnSpc>
                <a:spcPct val="140020"/>
              </a:lnSpc>
              <a:spcBef>
                <a:spcPts val="0"/>
              </a:spcBef>
              <a:spcAft>
                <a:spcPts val="0"/>
              </a:spcAft>
              <a:buClr>
                <a:srgbClr val="000000"/>
              </a:buClr>
              <a:buSzPts val="2400"/>
              <a:buFont typeface="Arial"/>
              <a:buNone/>
            </a:pPr>
            <a:endParaRPr sz="2000" b="0" i="0" u="none" strike="noStrike" cap="none">
              <a:solidFill>
                <a:srgbClr val="0070C0"/>
              </a:solidFill>
              <a:latin typeface="Arial"/>
              <a:ea typeface="Arial"/>
              <a:cs typeface="Arial"/>
              <a:sym typeface="Arial"/>
            </a:endParaRPr>
          </a:p>
          <a:p>
            <a:pPr marL="0" marR="0" lvl="0" indent="0" algn="l" rtl="0">
              <a:lnSpc>
                <a:spcPct val="14002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288" name="Google Shape;288;p6"/>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Creating a catalyst for change</a:t>
            </a:r>
            <a:endParaRPr sz="3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g2fb8f9b22b4_0_192"/>
          <p:cNvSpPr txBox="1"/>
          <p:nvPr/>
        </p:nvSpPr>
        <p:spPr>
          <a:xfrm>
            <a:off x="766058" y="4329372"/>
            <a:ext cx="15888300" cy="1581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IE" sz="8100" b="0" i="0" u="none" strike="noStrike" cap="none">
                <a:solidFill>
                  <a:srgbClr val="FFFFFF"/>
                </a:solidFill>
                <a:latin typeface="Arial"/>
                <a:ea typeface="Arial"/>
                <a:cs typeface="Arial"/>
                <a:sym typeface="Arial"/>
              </a:rPr>
              <a:t>Panel Discussion - </a:t>
            </a:r>
            <a:r>
              <a:rPr lang="en-IE" sz="8100">
                <a:solidFill>
                  <a:srgbClr val="FFFFFF"/>
                </a:solidFill>
              </a:rPr>
              <a:t>Reform</a:t>
            </a:r>
            <a:r>
              <a:rPr lang="en-IE" sz="8100" b="0" i="0" u="none" strike="noStrike" cap="none">
                <a:solidFill>
                  <a:srgbClr val="FFFFFF"/>
                </a:solidFill>
                <a:latin typeface="Arial"/>
                <a:ea typeface="Arial"/>
                <a:cs typeface="Arial"/>
                <a:sym typeface="Arial"/>
              </a:rPr>
              <a:t> </a:t>
            </a:r>
            <a:endParaRPr/>
          </a:p>
        </p:txBody>
      </p:sp>
      <p:sp>
        <p:nvSpPr>
          <p:cNvPr id="880" name="Google Shape;880;g2fb8f9b22b4_0_192"/>
          <p:cNvSpPr txBox="1"/>
          <p:nvPr/>
        </p:nvSpPr>
        <p:spPr>
          <a:xfrm>
            <a:off x="17571534" y="9778652"/>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40</a:t>
            </a:fld>
            <a:endParaRPr sz="1901" b="1" i="0" u="none" strike="noStrike" cap="none">
              <a:solidFill>
                <a:srgbClr val="FFFFFF"/>
              </a:solidFill>
              <a:latin typeface="Arial"/>
              <a:ea typeface="Arial"/>
              <a:cs typeface="Arial"/>
              <a:sym typeface="Arial"/>
            </a:endParaRPr>
          </a:p>
        </p:txBody>
      </p:sp>
      <p:sp>
        <p:nvSpPr>
          <p:cNvPr id="881" name="Google Shape;881;g2fb8f9b22b4_0_192"/>
          <p:cNvSpPr/>
          <p:nvPr/>
        </p:nvSpPr>
        <p:spPr>
          <a:xfrm>
            <a:off x="2171700" y="5910348"/>
            <a:ext cx="13373100" cy="22683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IE" sz="3600" b="0" i="0" u="none" strike="noStrike" cap="none">
                <a:solidFill>
                  <a:srgbClr val="FFFFFF"/>
                </a:solidFill>
                <a:latin typeface="Arial"/>
                <a:ea typeface="Arial"/>
                <a:cs typeface="Arial"/>
                <a:sym typeface="Arial"/>
              </a:rPr>
              <a:t>Tony Canavan</a:t>
            </a:r>
            <a:r>
              <a:rPr lang="en-IE" sz="3600" b="0" i="0" u="none" strike="noStrike" cap="none">
                <a:solidFill>
                  <a:schemeClr val="lt1"/>
                </a:solidFill>
                <a:latin typeface="Arial"/>
                <a:ea typeface="Arial"/>
                <a:cs typeface="Arial"/>
                <a:sym typeface="Arial"/>
              </a:rPr>
              <a:t>, Dr </a:t>
            </a:r>
            <a:r>
              <a:rPr lang="en-IE" sz="3600">
                <a:solidFill>
                  <a:schemeClr val="lt1"/>
                </a:solidFill>
              </a:rPr>
              <a:t>Tomás</a:t>
            </a:r>
            <a:r>
              <a:rPr lang="en-IE" sz="3600" b="0" i="0" u="none" strike="noStrike" cap="none">
                <a:solidFill>
                  <a:schemeClr val="lt1"/>
                </a:solidFill>
                <a:latin typeface="Arial"/>
                <a:ea typeface="Arial"/>
                <a:cs typeface="Arial"/>
                <a:sym typeface="Arial"/>
              </a:rPr>
              <a:t> Griffin and Aileen Igoe </a:t>
            </a: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IE" sz="3600" b="0" i="0" u="none" strike="noStrike" cap="none">
                <a:solidFill>
                  <a:schemeClr val="lt1"/>
                </a:solidFill>
                <a:latin typeface="Arial"/>
                <a:ea typeface="Arial"/>
                <a:cs typeface="Arial"/>
                <a:sym typeface="Arial"/>
              </a:rPr>
              <a:t>with </a:t>
            </a:r>
            <a:r>
              <a:rPr lang="en-IE" sz="3600" b="0" i="0" u="none" strike="noStrike" cap="none">
                <a:solidFill>
                  <a:srgbClr val="FFFFFF"/>
                </a:solidFill>
                <a:latin typeface="Arial"/>
                <a:ea typeface="Arial"/>
                <a:cs typeface="Arial"/>
                <a:sym typeface="Arial"/>
              </a:rPr>
              <a:t>Sheila McGuinness</a:t>
            </a:r>
            <a:endParaRPr sz="3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36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7"/>
          <p:cNvSpPr txBox="1">
            <a:spLocks noGrp="1"/>
          </p:cNvSpPr>
          <p:nvPr>
            <p:ph type="body" idx="2"/>
          </p:nvPr>
        </p:nvSpPr>
        <p:spPr>
          <a:xfrm>
            <a:off x="503519" y="2182214"/>
            <a:ext cx="11272847" cy="3124091"/>
          </a:xfrm>
          <a:prstGeom prst="rect">
            <a:avLst/>
          </a:prstGeom>
          <a:noFill/>
          <a:ln>
            <a:noFill/>
          </a:ln>
        </p:spPr>
        <p:txBody>
          <a:bodyPr spcFirstLastPara="1" wrap="square" lIns="0" tIns="0" rIns="0" bIns="0" anchor="t" anchorCtr="0">
            <a:noAutofit/>
          </a:bodyPr>
          <a:lstStyle/>
          <a:p>
            <a:pPr marL="0" lvl="0" indent="0" algn="l" rtl="0">
              <a:lnSpc>
                <a:spcPct val="99964"/>
              </a:lnSpc>
              <a:spcBef>
                <a:spcPts val="0"/>
              </a:spcBef>
              <a:spcAft>
                <a:spcPts val="0"/>
              </a:spcAft>
              <a:buSzPts val="2400"/>
              <a:buNone/>
            </a:pPr>
            <a:r>
              <a:rPr lang="en-IE" sz="2900" b="1"/>
              <a:t>What is a Behaviour?</a:t>
            </a:r>
            <a:endParaRPr sz="2900" b="1"/>
          </a:p>
          <a:p>
            <a:pPr marL="0" lvl="0" indent="0" algn="l" rtl="0">
              <a:lnSpc>
                <a:spcPct val="99964"/>
              </a:lnSpc>
              <a:spcBef>
                <a:spcPts val="0"/>
              </a:spcBef>
              <a:spcAft>
                <a:spcPts val="0"/>
              </a:spcAft>
              <a:buSzPts val="2400"/>
              <a:buNone/>
            </a:pPr>
            <a:endParaRPr sz="2900" b="1"/>
          </a:p>
          <a:p>
            <a:pPr marL="457200" lvl="0" indent="-387350" algn="l" rtl="0">
              <a:lnSpc>
                <a:spcPct val="99964"/>
              </a:lnSpc>
              <a:spcBef>
                <a:spcPts val="0"/>
              </a:spcBef>
              <a:spcAft>
                <a:spcPts val="0"/>
              </a:spcAft>
              <a:buSzPts val="2500"/>
              <a:buChar char="●"/>
            </a:pPr>
            <a:r>
              <a:rPr lang="en-IE" sz="2500"/>
              <a:t>A Behaviour can be </a:t>
            </a:r>
            <a:r>
              <a:rPr lang="en-IE" sz="2500" u="sng"/>
              <a:t>Observed</a:t>
            </a:r>
            <a:r>
              <a:rPr lang="en-IE" sz="2500"/>
              <a:t>, </a:t>
            </a:r>
            <a:r>
              <a:rPr lang="en-IE" sz="2500" u="sng"/>
              <a:t>Described</a:t>
            </a:r>
            <a:r>
              <a:rPr lang="en-IE" sz="2500"/>
              <a:t> &amp; </a:t>
            </a:r>
            <a:r>
              <a:rPr lang="en-IE" sz="2500" u="sng"/>
              <a:t>Recorded</a:t>
            </a:r>
            <a:endParaRPr sz="2900"/>
          </a:p>
          <a:p>
            <a:pPr marL="0" lvl="0" indent="0" algn="l" rtl="0">
              <a:lnSpc>
                <a:spcPct val="99964"/>
              </a:lnSpc>
              <a:spcBef>
                <a:spcPts val="0"/>
              </a:spcBef>
              <a:spcAft>
                <a:spcPts val="0"/>
              </a:spcAft>
              <a:buNone/>
            </a:pPr>
            <a:endParaRPr sz="2500" u="sng"/>
          </a:p>
          <a:p>
            <a:pPr marL="457200" lvl="0" indent="-387350" algn="l" rtl="0">
              <a:lnSpc>
                <a:spcPct val="99964"/>
              </a:lnSpc>
              <a:spcBef>
                <a:spcPts val="0"/>
              </a:spcBef>
              <a:spcAft>
                <a:spcPts val="0"/>
              </a:spcAft>
              <a:buSzPts val="2500"/>
              <a:buChar char="●"/>
            </a:pPr>
            <a:r>
              <a:rPr lang="en-IE" sz="2500"/>
              <a:t>It’s not what we think or what we feel or what we intend to do.</a:t>
            </a:r>
            <a:endParaRPr sz="2900"/>
          </a:p>
          <a:p>
            <a:pPr marL="0" lvl="0" indent="0" algn="l" rtl="0">
              <a:lnSpc>
                <a:spcPct val="99964"/>
              </a:lnSpc>
              <a:spcBef>
                <a:spcPts val="0"/>
              </a:spcBef>
              <a:spcAft>
                <a:spcPts val="0"/>
              </a:spcAft>
              <a:buNone/>
            </a:pPr>
            <a:endParaRPr sz="2500"/>
          </a:p>
          <a:p>
            <a:pPr marL="457200" lvl="0" indent="-387350" algn="l" rtl="0">
              <a:lnSpc>
                <a:spcPct val="99964"/>
              </a:lnSpc>
              <a:spcBef>
                <a:spcPts val="0"/>
              </a:spcBef>
              <a:spcAft>
                <a:spcPts val="0"/>
              </a:spcAft>
              <a:buSzPts val="2500"/>
              <a:buChar char="●"/>
            </a:pPr>
            <a:r>
              <a:rPr lang="en-IE" sz="2500"/>
              <a:t>It’s the actions we take or don’t take!</a:t>
            </a:r>
            <a:endParaRPr sz="2500"/>
          </a:p>
          <a:p>
            <a:pPr marL="0" lvl="0" indent="0" algn="l" rtl="0">
              <a:lnSpc>
                <a:spcPct val="140020"/>
              </a:lnSpc>
              <a:spcBef>
                <a:spcPts val="0"/>
              </a:spcBef>
              <a:spcAft>
                <a:spcPts val="0"/>
              </a:spcAft>
              <a:buSzPts val="2400"/>
              <a:buNone/>
            </a:pPr>
            <a:endParaRPr sz="2900"/>
          </a:p>
        </p:txBody>
      </p:sp>
      <p:sp>
        <p:nvSpPr>
          <p:cNvPr id="294" name="Google Shape;294;p7"/>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Creating a catalyst for change</a:t>
            </a:r>
            <a:endParaRPr sz="3800"/>
          </a:p>
        </p:txBody>
      </p:sp>
      <p:sp>
        <p:nvSpPr>
          <p:cNvPr id="295" name="Google Shape;295;p7"/>
          <p:cNvSpPr txBox="1"/>
          <p:nvPr/>
        </p:nvSpPr>
        <p:spPr>
          <a:xfrm>
            <a:off x="17571525" y="9866801"/>
            <a:ext cx="548700" cy="305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5</a:t>
            </a:fld>
            <a:endParaRPr sz="1901" b="1" i="0" u="none" strike="noStrike" cap="none">
              <a:solidFill>
                <a:srgbClr val="FFFFFF"/>
              </a:solidFill>
              <a:latin typeface="Arial"/>
              <a:ea typeface="Arial"/>
              <a:cs typeface="Arial"/>
              <a:sym typeface="Arial"/>
            </a:endParaRPr>
          </a:p>
        </p:txBody>
      </p:sp>
      <p:sp>
        <p:nvSpPr>
          <p:cNvPr id="296" name="Google Shape;296;p7"/>
          <p:cNvSpPr txBox="1"/>
          <p:nvPr/>
        </p:nvSpPr>
        <p:spPr>
          <a:xfrm>
            <a:off x="11035151" y="2482473"/>
            <a:ext cx="6536400" cy="3253500"/>
          </a:xfrm>
          <a:prstGeom prst="rect">
            <a:avLst/>
          </a:prstGeom>
          <a:noFill/>
          <a:ln w="9525" cap="flat" cmpd="sng">
            <a:solidFill>
              <a:srgbClr val="0061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200"/>
              <a:buFont typeface="Arial"/>
              <a:buNone/>
            </a:pPr>
            <a:r>
              <a:rPr lang="en-IE" sz="3200" b="0" i="0" u="none" strike="noStrike" cap="none">
                <a:solidFill>
                  <a:srgbClr val="000000"/>
                </a:solidFill>
                <a:latin typeface="Georgia"/>
                <a:ea typeface="Georgia"/>
                <a:cs typeface="Georgia"/>
                <a:sym typeface="Georgia"/>
              </a:rPr>
              <a:t>“We cannot </a:t>
            </a:r>
            <a:r>
              <a:rPr lang="en-IE" sz="3200" b="1" i="0" u="none" strike="noStrike" cap="none">
                <a:solidFill>
                  <a:srgbClr val="000000"/>
                </a:solidFill>
                <a:latin typeface="Georgia"/>
                <a:ea typeface="Georgia"/>
                <a:cs typeface="Georgia"/>
                <a:sym typeface="Georgia"/>
              </a:rPr>
              <a:t>solve our problems with the same thinking</a:t>
            </a:r>
            <a:r>
              <a:rPr lang="en-IE" sz="3200" b="0" i="0" u="none" strike="noStrike" cap="none">
                <a:solidFill>
                  <a:srgbClr val="000000"/>
                </a:solidFill>
                <a:latin typeface="Georgia"/>
                <a:ea typeface="Georgia"/>
                <a:cs typeface="Georgia"/>
                <a:sym typeface="Georgia"/>
              </a:rPr>
              <a:t> we used when </a:t>
            </a:r>
            <a:endParaRPr/>
          </a:p>
          <a:p>
            <a:pPr marL="0" marR="0" lvl="0" indent="0" algn="ctr" rtl="0">
              <a:lnSpc>
                <a:spcPct val="90000"/>
              </a:lnSpc>
              <a:spcBef>
                <a:spcPts val="0"/>
              </a:spcBef>
              <a:spcAft>
                <a:spcPts val="0"/>
              </a:spcAft>
              <a:buClr>
                <a:srgbClr val="000000"/>
              </a:buClr>
              <a:buSzPts val="3200"/>
              <a:buFont typeface="Arial"/>
              <a:buNone/>
            </a:pPr>
            <a:r>
              <a:rPr lang="en-IE" sz="3200" b="0" i="0" u="none" strike="noStrike" cap="none">
                <a:solidFill>
                  <a:srgbClr val="000000"/>
                </a:solidFill>
                <a:latin typeface="Georgia"/>
                <a:ea typeface="Georgia"/>
                <a:cs typeface="Georgia"/>
                <a:sym typeface="Georgia"/>
              </a:rPr>
              <a:t>we created them.”</a:t>
            </a:r>
            <a:endParaRPr/>
          </a:p>
          <a:p>
            <a:pPr marL="0" marR="0" lvl="0" indent="0" algn="ctr" rtl="0">
              <a:lnSpc>
                <a:spcPct val="90000"/>
              </a:lnSpc>
              <a:spcBef>
                <a:spcPts val="0"/>
              </a:spcBef>
              <a:spcAft>
                <a:spcPts val="0"/>
              </a:spcAft>
              <a:buClr>
                <a:srgbClr val="000000"/>
              </a:buClr>
              <a:buSzPts val="4800"/>
              <a:buFont typeface="Arial"/>
              <a:buNone/>
            </a:pPr>
            <a:endParaRPr sz="4800" b="0" i="0" u="none" strike="noStrike" cap="none">
              <a:solidFill>
                <a:srgbClr val="000000"/>
              </a:solidFill>
              <a:latin typeface="Georgia"/>
              <a:ea typeface="Georgia"/>
              <a:cs typeface="Georgia"/>
              <a:sym typeface="Georgia"/>
            </a:endParaRPr>
          </a:p>
          <a:p>
            <a:pPr marL="0" marR="0" lvl="0" indent="0" algn="ctr" rtl="0">
              <a:lnSpc>
                <a:spcPct val="90000"/>
              </a:lnSpc>
              <a:spcBef>
                <a:spcPts val="0"/>
              </a:spcBef>
              <a:spcAft>
                <a:spcPts val="0"/>
              </a:spcAft>
              <a:buClr>
                <a:srgbClr val="000000"/>
              </a:buClr>
              <a:buSzPts val="2400"/>
              <a:buFont typeface="Arial"/>
              <a:buNone/>
            </a:pPr>
            <a:r>
              <a:rPr lang="en-IE" sz="2400" b="0" i="1" u="none" strike="noStrike" cap="none">
                <a:solidFill>
                  <a:srgbClr val="000000"/>
                </a:solidFill>
                <a:latin typeface="Georgia"/>
                <a:ea typeface="Georgia"/>
                <a:cs typeface="Georgia"/>
                <a:sym typeface="Georgia"/>
              </a:rPr>
              <a:t>~ Albert Einstein ~</a:t>
            </a:r>
            <a:endParaRPr/>
          </a:p>
        </p:txBody>
      </p:sp>
      <p:sp>
        <p:nvSpPr>
          <p:cNvPr id="297" name="Google Shape;297;p7"/>
          <p:cNvSpPr txBox="1"/>
          <p:nvPr/>
        </p:nvSpPr>
        <p:spPr>
          <a:xfrm>
            <a:off x="503519" y="6933503"/>
            <a:ext cx="11272847" cy="807719"/>
          </a:xfrm>
          <a:prstGeom prst="rect">
            <a:avLst/>
          </a:prstGeom>
          <a:noFill/>
          <a:ln>
            <a:noFill/>
          </a:ln>
        </p:spPr>
        <p:txBody>
          <a:bodyPr spcFirstLastPara="1" wrap="square" lIns="0" tIns="0" rIns="0" bIns="0" anchor="t" anchorCtr="0">
            <a:noAutofit/>
          </a:bodyPr>
          <a:lstStyle/>
          <a:p>
            <a:pPr marL="0" marR="0" lvl="0" indent="0" algn="l" rtl="0">
              <a:lnSpc>
                <a:spcPct val="99964"/>
              </a:lnSpc>
              <a:spcBef>
                <a:spcPts val="0"/>
              </a:spcBef>
              <a:spcAft>
                <a:spcPts val="0"/>
              </a:spcAft>
              <a:buClr>
                <a:srgbClr val="000000"/>
              </a:buClr>
              <a:buSzPts val="2400"/>
              <a:buFont typeface="Arial"/>
              <a:buNone/>
            </a:pPr>
            <a:r>
              <a:rPr lang="en-IE" sz="2900" b="1" i="0" u="none" strike="noStrike" cap="none">
                <a:solidFill>
                  <a:srgbClr val="000000"/>
                </a:solidFill>
                <a:latin typeface="Arial"/>
                <a:ea typeface="Arial"/>
                <a:cs typeface="Arial"/>
                <a:sym typeface="Arial"/>
              </a:rPr>
              <a:t>Maybe we need to Think and Act / Behave differently!</a:t>
            </a:r>
            <a:endParaRPr sz="1900"/>
          </a:p>
          <a:p>
            <a:pPr marL="0" marR="0" lvl="0" indent="0" algn="l" rtl="0">
              <a:lnSpc>
                <a:spcPct val="99964"/>
              </a:lnSpc>
              <a:spcBef>
                <a:spcPts val="0"/>
              </a:spcBef>
              <a:spcAft>
                <a:spcPts val="0"/>
              </a:spcAft>
              <a:buClr>
                <a:srgbClr val="000000"/>
              </a:buClr>
              <a:buSzPts val="2400"/>
              <a:buFont typeface="Arial"/>
              <a:buNone/>
            </a:pPr>
            <a:endParaRPr sz="2900" b="1" i="0" u="none" strike="noStrike" cap="none">
              <a:solidFill>
                <a:srgbClr val="000000"/>
              </a:solidFill>
              <a:latin typeface="Arial"/>
              <a:ea typeface="Arial"/>
              <a:cs typeface="Arial"/>
              <a:sym typeface="Arial"/>
            </a:endParaRPr>
          </a:p>
          <a:p>
            <a:pPr marL="0" marR="0" lvl="0" indent="0" algn="l" rtl="0">
              <a:lnSpc>
                <a:spcPct val="140020"/>
              </a:lnSpc>
              <a:spcBef>
                <a:spcPts val="0"/>
              </a:spcBef>
              <a:spcAft>
                <a:spcPts val="0"/>
              </a:spcAft>
              <a:buClr>
                <a:srgbClr val="000000"/>
              </a:buClr>
              <a:buSzPts val="2400"/>
              <a:buFont typeface="Arial"/>
              <a:buNone/>
            </a:pPr>
            <a:endParaRPr sz="29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fade">
                                      <p:cBhvr>
                                        <p:cTn id="7" dur="1000"/>
                                        <p:tgtEl>
                                          <p:spTgt spid="2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3">
                                            <p:txEl>
                                              <p:pRg st="1" end="1"/>
                                            </p:txEl>
                                          </p:spTgt>
                                        </p:tgtEl>
                                        <p:attrNameLst>
                                          <p:attrName>style.visibility</p:attrName>
                                        </p:attrNameLst>
                                      </p:cBhvr>
                                      <p:to>
                                        <p:strVal val="visible"/>
                                      </p:to>
                                    </p:set>
                                    <p:animEffect transition="in" filter="fade">
                                      <p:cBhvr>
                                        <p:cTn id="12" dur="1000"/>
                                        <p:tgtEl>
                                          <p:spTgt spid="2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xEl>
                                              <p:pRg st="2" end="2"/>
                                            </p:txEl>
                                          </p:spTgt>
                                        </p:tgtEl>
                                        <p:attrNameLst>
                                          <p:attrName>style.visibility</p:attrName>
                                        </p:attrNameLst>
                                      </p:cBhvr>
                                      <p:to>
                                        <p:strVal val="visible"/>
                                      </p:to>
                                    </p:set>
                                    <p:animEffect transition="in" filter="fade">
                                      <p:cBhvr>
                                        <p:cTn id="17" dur="1000"/>
                                        <p:tgtEl>
                                          <p:spTgt spid="2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3">
                                            <p:txEl>
                                              <p:pRg st="3" end="3"/>
                                            </p:txEl>
                                          </p:spTgt>
                                        </p:tgtEl>
                                        <p:attrNameLst>
                                          <p:attrName>style.visibility</p:attrName>
                                        </p:attrNameLst>
                                      </p:cBhvr>
                                      <p:to>
                                        <p:strVal val="visible"/>
                                      </p:to>
                                    </p:set>
                                    <p:animEffect transition="in" filter="fade">
                                      <p:cBhvr>
                                        <p:cTn id="22" dur="1000"/>
                                        <p:tgtEl>
                                          <p:spTgt spid="2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3">
                                            <p:txEl>
                                              <p:pRg st="4" end="4"/>
                                            </p:txEl>
                                          </p:spTgt>
                                        </p:tgtEl>
                                        <p:attrNameLst>
                                          <p:attrName>style.visibility</p:attrName>
                                        </p:attrNameLst>
                                      </p:cBhvr>
                                      <p:to>
                                        <p:strVal val="visible"/>
                                      </p:to>
                                    </p:set>
                                    <p:animEffect transition="in" filter="fade">
                                      <p:cBhvr>
                                        <p:cTn id="27" dur="1000"/>
                                        <p:tgtEl>
                                          <p:spTgt spid="2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3">
                                            <p:txEl>
                                              <p:pRg st="5" end="5"/>
                                            </p:txEl>
                                          </p:spTgt>
                                        </p:tgtEl>
                                        <p:attrNameLst>
                                          <p:attrName>style.visibility</p:attrName>
                                        </p:attrNameLst>
                                      </p:cBhvr>
                                      <p:to>
                                        <p:strVal val="visible"/>
                                      </p:to>
                                    </p:set>
                                    <p:animEffect transition="in" filter="fade">
                                      <p:cBhvr>
                                        <p:cTn id="32" dur="1000"/>
                                        <p:tgtEl>
                                          <p:spTgt spid="2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3">
                                            <p:txEl>
                                              <p:pRg st="6" end="6"/>
                                            </p:txEl>
                                          </p:spTgt>
                                        </p:tgtEl>
                                        <p:attrNameLst>
                                          <p:attrName>style.visibility</p:attrName>
                                        </p:attrNameLst>
                                      </p:cBhvr>
                                      <p:to>
                                        <p:strVal val="visible"/>
                                      </p:to>
                                    </p:set>
                                    <p:animEffect transition="in" filter="fade">
                                      <p:cBhvr>
                                        <p:cTn id="37" dur="1000"/>
                                        <p:tgtEl>
                                          <p:spTgt spid="2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3">
                                            <p:txEl>
                                              <p:pRg st="7" end="7"/>
                                            </p:txEl>
                                          </p:spTgt>
                                        </p:tgtEl>
                                        <p:attrNameLst>
                                          <p:attrName>style.visibility</p:attrName>
                                        </p:attrNameLst>
                                      </p:cBhvr>
                                      <p:to>
                                        <p:strVal val="visible"/>
                                      </p:to>
                                    </p:set>
                                    <p:animEffect transition="in" filter="fade">
                                      <p:cBhvr>
                                        <p:cTn id="42" dur="1000"/>
                                        <p:tgtEl>
                                          <p:spTgt spid="29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6"/>
                                        </p:tgtEl>
                                        <p:attrNameLst>
                                          <p:attrName>style.visibility</p:attrName>
                                        </p:attrNameLst>
                                      </p:cBhvr>
                                      <p:to>
                                        <p:strVal val="visible"/>
                                      </p:to>
                                    </p:set>
                                    <p:animEffect transition="in" filter="fade">
                                      <p:cBhvr>
                                        <p:cTn id="47" dur="1000"/>
                                        <p:tgtEl>
                                          <p:spTgt spid="2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7"/>
                                        </p:tgtEl>
                                        <p:attrNameLst>
                                          <p:attrName>style.visibility</p:attrName>
                                        </p:attrNameLst>
                                      </p:cBhvr>
                                      <p:to>
                                        <p:strVal val="visible"/>
                                      </p:to>
                                    </p:set>
                                    <p:animEffect transition="in" filter="fade">
                                      <p:cBhvr>
                                        <p:cTn id="52"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8"/>
          <p:cNvSpPr txBox="1"/>
          <p:nvPr/>
        </p:nvSpPr>
        <p:spPr>
          <a:xfrm>
            <a:off x="12783563" y="5699681"/>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FFFFFF"/>
                </a:solidFill>
                <a:latin typeface="Arial"/>
                <a:ea typeface="Arial"/>
                <a:cs typeface="Arial"/>
                <a:sym typeface="Arial"/>
              </a:rPr>
              <a:t>84%</a:t>
            </a:r>
            <a:endParaRPr sz="2801" b="0" i="0" u="none" strike="noStrike" cap="none">
              <a:solidFill>
                <a:srgbClr val="000000"/>
              </a:solidFill>
              <a:latin typeface="Arial"/>
              <a:ea typeface="Arial"/>
              <a:cs typeface="Arial"/>
              <a:sym typeface="Arial"/>
            </a:endParaRPr>
          </a:p>
        </p:txBody>
      </p:sp>
      <p:sp>
        <p:nvSpPr>
          <p:cNvPr id="303" name="Google Shape;303;p8"/>
          <p:cNvSpPr/>
          <p:nvPr/>
        </p:nvSpPr>
        <p:spPr>
          <a:xfrm>
            <a:off x="10360097" y="7504562"/>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Highlight a fact or statistic </a:t>
            </a:r>
            <a:br>
              <a:rPr lang="en-IE" sz="3600" b="1" i="0" u="none" strike="noStrike" cap="none">
                <a:solidFill>
                  <a:srgbClr val="FFFFFF"/>
                </a:solidFill>
                <a:latin typeface="Arial"/>
                <a:ea typeface="Arial"/>
                <a:cs typeface="Arial"/>
                <a:sym typeface="Arial"/>
              </a:rPr>
            </a:br>
            <a:r>
              <a:rPr lang="en-IE" sz="3600" b="1" i="0" u="none" strike="noStrike" cap="none">
                <a:solidFill>
                  <a:srgbClr val="FFFFFF"/>
                </a:solidFill>
                <a:latin typeface="Arial"/>
                <a:ea typeface="Arial"/>
                <a:cs typeface="Arial"/>
                <a:sym typeface="Arial"/>
              </a:rPr>
              <a:t>with a short statement</a:t>
            </a:r>
            <a:endParaRPr sz="3600" b="0" i="0" u="none" strike="noStrike" cap="none">
              <a:solidFill>
                <a:srgbClr val="FFFFFF"/>
              </a:solidFill>
              <a:latin typeface="Arial"/>
              <a:ea typeface="Arial"/>
              <a:cs typeface="Arial"/>
              <a:sym typeface="Arial"/>
            </a:endParaRPr>
          </a:p>
        </p:txBody>
      </p:sp>
      <p:sp>
        <p:nvSpPr>
          <p:cNvPr id="304" name="Google Shape;304;p8"/>
          <p:cNvSpPr txBox="1"/>
          <p:nvPr/>
        </p:nvSpPr>
        <p:spPr>
          <a:xfrm>
            <a:off x="714150" y="3549575"/>
            <a:ext cx="8138700" cy="12189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40000"/>
              </a:lnSpc>
              <a:spcBef>
                <a:spcPts val="150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A growth mindset vs a fixed mindset.</a:t>
            </a:r>
            <a:endParaRPr sz="2800" b="1" i="0" u="none" strike="noStrike" cap="none">
              <a:solidFill>
                <a:srgbClr val="000000"/>
              </a:solidFill>
              <a:latin typeface="Arial"/>
              <a:ea typeface="Arial"/>
              <a:cs typeface="Arial"/>
              <a:sym typeface="Arial"/>
            </a:endParaRPr>
          </a:p>
          <a:p>
            <a:pPr marL="457200" marR="0" lvl="0" indent="-406400" algn="l" rtl="0">
              <a:lnSpc>
                <a:spcPct val="140000"/>
              </a:lnSpc>
              <a:spcBef>
                <a:spcPts val="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A positive mindset.</a:t>
            </a:r>
            <a:endParaRPr sz="2800" b="1" i="0" u="none" strike="noStrike" cap="none">
              <a:solidFill>
                <a:srgbClr val="000000"/>
              </a:solidFill>
              <a:latin typeface="Arial"/>
              <a:ea typeface="Arial"/>
              <a:cs typeface="Arial"/>
              <a:sym typeface="Arial"/>
            </a:endParaRPr>
          </a:p>
        </p:txBody>
      </p:sp>
      <p:grpSp>
        <p:nvGrpSpPr>
          <p:cNvPr id="305" name="Google Shape;305;p8"/>
          <p:cNvGrpSpPr/>
          <p:nvPr/>
        </p:nvGrpSpPr>
        <p:grpSpPr>
          <a:xfrm>
            <a:off x="10359989" y="1"/>
            <a:ext cx="7927908" cy="9961418"/>
            <a:chOff x="-191" y="0"/>
            <a:chExt cx="14401800" cy="4759839"/>
          </a:xfrm>
        </p:grpSpPr>
        <p:sp>
          <p:nvSpPr>
            <p:cNvPr id="306" name="Google Shape;306;p8"/>
            <p:cNvSpPr/>
            <p:nvPr/>
          </p:nvSpPr>
          <p:spPr>
            <a:xfrm>
              <a:off x="-191" y="0"/>
              <a:ext cx="14401798" cy="4759839"/>
            </a:xfrm>
            <a:prstGeom prst="roundRect">
              <a:avLst>
                <a:gd name="adj" fmla="val 10000"/>
              </a:avLst>
            </a:prstGeom>
            <a:noFill/>
            <a:ln w="76200" cap="flat" cmpd="sng">
              <a:solidFill>
                <a:srgbClr val="FA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07" name="Google Shape;307;p8"/>
            <p:cNvSpPr txBox="1"/>
            <p:nvPr/>
          </p:nvSpPr>
          <p:spPr>
            <a:xfrm>
              <a:off x="-189" y="1990723"/>
              <a:ext cx="14401798" cy="1903935"/>
            </a:xfrm>
            <a:prstGeom prst="rect">
              <a:avLst/>
            </a:prstGeom>
            <a:noFill/>
            <a:ln>
              <a:noFill/>
            </a:ln>
          </p:spPr>
          <p:txBody>
            <a:bodyPr spcFirstLastPara="1" wrap="square" lIns="462275" tIns="462275" rIns="462275" bIns="462275" anchor="ctr" anchorCtr="0">
              <a:noAutofit/>
            </a:bodyPr>
            <a:lstStyle/>
            <a:p>
              <a:pPr marL="0" marR="0" lvl="0" indent="0" algn="ctr" rtl="0">
                <a:lnSpc>
                  <a:spcPct val="90000"/>
                </a:lnSpc>
                <a:spcBef>
                  <a:spcPts val="0"/>
                </a:spcBef>
                <a:spcAft>
                  <a:spcPts val="0"/>
                </a:spcAft>
                <a:buNone/>
              </a:pPr>
              <a:r>
                <a:rPr lang="en-IE" sz="6501" b="0" i="0" u="none" strike="noStrike" cap="none">
                  <a:solidFill>
                    <a:srgbClr val="1FA3BC"/>
                  </a:solidFill>
                  <a:latin typeface="Libre Franklin Medium"/>
                  <a:ea typeface="Libre Franklin Medium"/>
                  <a:cs typeface="Libre Franklin Medium"/>
                  <a:sym typeface="Libre Franklin Medium"/>
                </a:rPr>
                <a:t>Mindset</a:t>
              </a:r>
              <a:endParaRPr sz="6501" b="0" i="0" u="none" strike="noStrike" cap="none">
                <a:solidFill>
                  <a:srgbClr val="1FA3BC"/>
                </a:solidFill>
                <a:latin typeface="Libre Franklin Medium"/>
                <a:ea typeface="Libre Franklin Medium"/>
                <a:cs typeface="Libre Franklin Medium"/>
                <a:sym typeface="Libre Franklin Medium"/>
              </a:endParaRPr>
            </a:p>
          </p:txBody>
        </p:sp>
      </p:grpSp>
      <p:sp>
        <p:nvSpPr>
          <p:cNvPr id="308" name="Google Shape;308;p8"/>
          <p:cNvSpPr/>
          <p:nvPr/>
        </p:nvSpPr>
        <p:spPr>
          <a:xfrm>
            <a:off x="13268847" y="2277146"/>
            <a:ext cx="2110299" cy="2148303"/>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09" name="Google Shape;309;p8"/>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Creating a catalyst for change</a:t>
            </a:r>
            <a:endParaRPr sz="3800"/>
          </a:p>
        </p:txBody>
      </p:sp>
      <p:sp>
        <p:nvSpPr>
          <p:cNvPr id="310" name="Google Shape;310;p8"/>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6</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9"/>
          <p:cNvSpPr txBox="1"/>
          <p:nvPr/>
        </p:nvSpPr>
        <p:spPr>
          <a:xfrm>
            <a:off x="12783563" y="5699681"/>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FFFFFF"/>
                </a:solidFill>
                <a:latin typeface="Arial"/>
                <a:ea typeface="Arial"/>
                <a:cs typeface="Arial"/>
                <a:sym typeface="Arial"/>
              </a:rPr>
              <a:t>84%</a:t>
            </a:r>
            <a:endParaRPr sz="2801" b="0" i="0" u="none" strike="noStrike" cap="none">
              <a:solidFill>
                <a:srgbClr val="000000"/>
              </a:solidFill>
              <a:latin typeface="Arial"/>
              <a:ea typeface="Arial"/>
              <a:cs typeface="Arial"/>
              <a:sym typeface="Arial"/>
            </a:endParaRPr>
          </a:p>
        </p:txBody>
      </p:sp>
      <p:sp>
        <p:nvSpPr>
          <p:cNvPr id="316" name="Google Shape;316;p9"/>
          <p:cNvSpPr/>
          <p:nvPr/>
        </p:nvSpPr>
        <p:spPr>
          <a:xfrm>
            <a:off x="10360097" y="7504562"/>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Highlight a fact or statistic </a:t>
            </a:r>
            <a:br>
              <a:rPr lang="en-IE" sz="3600" b="1" i="0" u="none" strike="noStrike" cap="none">
                <a:solidFill>
                  <a:srgbClr val="FFFFFF"/>
                </a:solidFill>
                <a:latin typeface="Arial"/>
                <a:ea typeface="Arial"/>
                <a:cs typeface="Arial"/>
                <a:sym typeface="Arial"/>
              </a:rPr>
            </a:br>
            <a:r>
              <a:rPr lang="en-IE" sz="3600" b="1" i="0" u="none" strike="noStrike" cap="none">
                <a:solidFill>
                  <a:srgbClr val="FFFFFF"/>
                </a:solidFill>
                <a:latin typeface="Arial"/>
                <a:ea typeface="Arial"/>
                <a:cs typeface="Arial"/>
                <a:sym typeface="Arial"/>
              </a:rPr>
              <a:t>with a short statement</a:t>
            </a:r>
            <a:endParaRPr sz="3600" b="0" i="0" u="none" strike="noStrike" cap="none">
              <a:solidFill>
                <a:srgbClr val="FFFFFF"/>
              </a:solidFill>
              <a:latin typeface="Arial"/>
              <a:ea typeface="Arial"/>
              <a:cs typeface="Arial"/>
              <a:sym typeface="Arial"/>
            </a:endParaRPr>
          </a:p>
        </p:txBody>
      </p:sp>
      <p:sp>
        <p:nvSpPr>
          <p:cNvPr id="317" name="Google Shape;317;p9"/>
          <p:cNvSpPr txBox="1"/>
          <p:nvPr/>
        </p:nvSpPr>
        <p:spPr>
          <a:xfrm>
            <a:off x="2282675" y="3549578"/>
            <a:ext cx="5491800" cy="12189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40000"/>
              </a:lnSpc>
              <a:spcBef>
                <a:spcPts val="150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Initiates action.</a:t>
            </a:r>
            <a:endParaRPr sz="2800" b="1" i="0" u="none" strike="noStrike" cap="none">
              <a:solidFill>
                <a:srgbClr val="000000"/>
              </a:solidFill>
              <a:latin typeface="Arial"/>
              <a:ea typeface="Arial"/>
              <a:cs typeface="Arial"/>
              <a:sym typeface="Arial"/>
            </a:endParaRPr>
          </a:p>
          <a:p>
            <a:pPr marL="457200" marR="0" lvl="0" indent="-406400" algn="l" rtl="0">
              <a:lnSpc>
                <a:spcPct val="140000"/>
              </a:lnSpc>
              <a:spcBef>
                <a:spcPts val="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Sustains Momentum.</a:t>
            </a:r>
            <a:endParaRPr sz="2800" b="1" i="0" u="none" strike="noStrike" cap="none">
              <a:solidFill>
                <a:srgbClr val="000000"/>
              </a:solidFill>
              <a:latin typeface="Arial"/>
              <a:ea typeface="Arial"/>
              <a:cs typeface="Arial"/>
              <a:sym typeface="Arial"/>
            </a:endParaRPr>
          </a:p>
        </p:txBody>
      </p:sp>
      <p:grpSp>
        <p:nvGrpSpPr>
          <p:cNvPr id="318" name="Google Shape;318;p9"/>
          <p:cNvGrpSpPr/>
          <p:nvPr/>
        </p:nvGrpSpPr>
        <p:grpSpPr>
          <a:xfrm>
            <a:off x="10387697" y="110837"/>
            <a:ext cx="7900200" cy="9850583"/>
            <a:chOff x="2897236" y="0"/>
            <a:chExt cx="2812851" cy="4759839"/>
          </a:xfrm>
        </p:grpSpPr>
        <p:sp>
          <p:nvSpPr>
            <p:cNvPr id="319" name="Google Shape;319;p9"/>
            <p:cNvSpPr/>
            <p:nvPr/>
          </p:nvSpPr>
          <p:spPr>
            <a:xfrm>
              <a:off x="2897236"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20" name="Google Shape;320;p9"/>
            <p:cNvSpPr txBox="1"/>
            <p:nvPr/>
          </p:nvSpPr>
          <p:spPr>
            <a:xfrm>
              <a:off x="2897236" y="1947729"/>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90000"/>
                </a:lnSpc>
                <a:spcBef>
                  <a:spcPts val="0"/>
                </a:spcBef>
                <a:spcAft>
                  <a:spcPts val="0"/>
                </a:spcAft>
                <a:buNone/>
              </a:pPr>
              <a:r>
                <a:rPr lang="en-IE" sz="6501" b="0" i="0" u="none" strike="noStrike" cap="none">
                  <a:solidFill>
                    <a:srgbClr val="1FA3BC"/>
                  </a:solidFill>
                  <a:latin typeface="Libre Franklin Medium"/>
                  <a:ea typeface="Libre Franklin Medium"/>
                  <a:cs typeface="Libre Franklin Medium"/>
                  <a:sym typeface="Libre Franklin Medium"/>
                </a:rPr>
                <a:t>Motivation</a:t>
              </a:r>
              <a:endParaRPr sz="6501" b="0" i="0" u="none" strike="noStrike" cap="none">
                <a:solidFill>
                  <a:srgbClr val="1FA3BC"/>
                </a:solidFill>
                <a:latin typeface="Libre Franklin Medium"/>
                <a:ea typeface="Libre Franklin Medium"/>
                <a:cs typeface="Libre Franklin Medium"/>
                <a:sym typeface="Libre Franklin Medium"/>
              </a:endParaRPr>
            </a:p>
          </p:txBody>
        </p:sp>
      </p:grpSp>
      <p:sp>
        <p:nvSpPr>
          <p:cNvPr id="321" name="Google Shape;321;p9"/>
          <p:cNvSpPr/>
          <p:nvPr/>
        </p:nvSpPr>
        <p:spPr>
          <a:xfrm>
            <a:off x="13020469" y="2295701"/>
            <a:ext cx="2191823" cy="2011235"/>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22" name="Google Shape;322;p9"/>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Creating a catalyst for change</a:t>
            </a:r>
            <a:endParaRPr sz="3800"/>
          </a:p>
        </p:txBody>
      </p:sp>
      <p:sp>
        <p:nvSpPr>
          <p:cNvPr id="323" name="Google Shape;323;p9"/>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7</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0"/>
          <p:cNvSpPr txBox="1"/>
          <p:nvPr/>
        </p:nvSpPr>
        <p:spPr>
          <a:xfrm>
            <a:off x="12783563" y="5699681"/>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FFFFFF"/>
                </a:solidFill>
                <a:latin typeface="Arial"/>
                <a:ea typeface="Arial"/>
                <a:cs typeface="Arial"/>
                <a:sym typeface="Arial"/>
              </a:rPr>
              <a:t>84%</a:t>
            </a:r>
            <a:endParaRPr sz="2801" b="0" i="0" u="none" strike="noStrike" cap="none">
              <a:solidFill>
                <a:srgbClr val="000000"/>
              </a:solidFill>
              <a:latin typeface="Arial"/>
              <a:ea typeface="Arial"/>
              <a:cs typeface="Arial"/>
              <a:sym typeface="Arial"/>
            </a:endParaRPr>
          </a:p>
        </p:txBody>
      </p:sp>
      <p:sp>
        <p:nvSpPr>
          <p:cNvPr id="329" name="Google Shape;329;p10"/>
          <p:cNvSpPr/>
          <p:nvPr/>
        </p:nvSpPr>
        <p:spPr>
          <a:xfrm>
            <a:off x="10360097" y="7504562"/>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Highlight a fact or statistic </a:t>
            </a:r>
            <a:br>
              <a:rPr lang="en-IE" sz="3600" b="1" i="0" u="none" strike="noStrike" cap="none">
                <a:solidFill>
                  <a:srgbClr val="FFFFFF"/>
                </a:solidFill>
                <a:latin typeface="Arial"/>
                <a:ea typeface="Arial"/>
                <a:cs typeface="Arial"/>
                <a:sym typeface="Arial"/>
              </a:rPr>
            </a:br>
            <a:r>
              <a:rPr lang="en-IE" sz="3600" b="1" i="0" u="none" strike="noStrike" cap="none">
                <a:solidFill>
                  <a:srgbClr val="FFFFFF"/>
                </a:solidFill>
                <a:latin typeface="Arial"/>
                <a:ea typeface="Arial"/>
                <a:cs typeface="Arial"/>
                <a:sym typeface="Arial"/>
              </a:rPr>
              <a:t>with a short statement</a:t>
            </a:r>
            <a:endParaRPr sz="3600" b="0" i="0" u="none" strike="noStrike" cap="none">
              <a:solidFill>
                <a:srgbClr val="FFFFFF"/>
              </a:solidFill>
              <a:latin typeface="Arial"/>
              <a:ea typeface="Arial"/>
              <a:cs typeface="Arial"/>
              <a:sym typeface="Arial"/>
            </a:endParaRPr>
          </a:p>
        </p:txBody>
      </p:sp>
      <p:sp>
        <p:nvSpPr>
          <p:cNvPr id="330" name="Google Shape;330;p10"/>
          <p:cNvSpPr txBox="1"/>
          <p:nvPr/>
        </p:nvSpPr>
        <p:spPr>
          <a:xfrm>
            <a:off x="2282675" y="3549575"/>
            <a:ext cx="6831000" cy="12189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40000"/>
              </a:lnSpc>
              <a:spcBef>
                <a:spcPts val="150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Ownership and commitment.</a:t>
            </a:r>
            <a:endParaRPr sz="2800" b="1" i="0" u="none" strike="noStrike" cap="none">
              <a:solidFill>
                <a:srgbClr val="000000"/>
              </a:solidFill>
              <a:latin typeface="Arial"/>
              <a:ea typeface="Arial"/>
              <a:cs typeface="Arial"/>
              <a:sym typeface="Arial"/>
            </a:endParaRPr>
          </a:p>
          <a:p>
            <a:pPr marL="457200" marR="0" lvl="0" indent="-406400" algn="l" rtl="0">
              <a:lnSpc>
                <a:spcPct val="140000"/>
              </a:lnSpc>
              <a:spcBef>
                <a:spcPts val="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Turn intentions into action.</a:t>
            </a:r>
            <a:endParaRPr sz="2800" b="1" i="0" u="none" strike="noStrike" cap="none">
              <a:solidFill>
                <a:srgbClr val="000000"/>
              </a:solidFill>
              <a:latin typeface="Arial"/>
              <a:ea typeface="Arial"/>
              <a:cs typeface="Arial"/>
              <a:sym typeface="Arial"/>
            </a:endParaRPr>
          </a:p>
        </p:txBody>
      </p:sp>
      <p:grpSp>
        <p:nvGrpSpPr>
          <p:cNvPr id="331" name="Google Shape;331;p10"/>
          <p:cNvGrpSpPr/>
          <p:nvPr/>
        </p:nvGrpSpPr>
        <p:grpSpPr>
          <a:xfrm>
            <a:off x="10387697" y="110837"/>
            <a:ext cx="7900200" cy="9850583"/>
            <a:chOff x="2897236" y="0"/>
            <a:chExt cx="2812851" cy="4759839"/>
          </a:xfrm>
        </p:grpSpPr>
        <p:sp>
          <p:nvSpPr>
            <p:cNvPr id="332" name="Google Shape;332;p10"/>
            <p:cNvSpPr/>
            <p:nvPr/>
          </p:nvSpPr>
          <p:spPr>
            <a:xfrm>
              <a:off x="2897236"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33" name="Google Shape;333;p10"/>
            <p:cNvSpPr txBox="1"/>
            <p:nvPr/>
          </p:nvSpPr>
          <p:spPr>
            <a:xfrm>
              <a:off x="2897236" y="1947729"/>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100000"/>
                </a:lnSpc>
                <a:spcBef>
                  <a:spcPts val="0"/>
                </a:spcBef>
                <a:spcAft>
                  <a:spcPts val="0"/>
                </a:spcAft>
                <a:buNone/>
              </a:pPr>
              <a:r>
                <a:rPr lang="en-IE" sz="6501" b="0" i="0" u="none" strike="noStrike" cap="none">
                  <a:solidFill>
                    <a:srgbClr val="1FA3BC"/>
                  </a:solidFill>
                  <a:latin typeface="Libre Franklin Medium"/>
                  <a:ea typeface="Libre Franklin Medium"/>
                  <a:cs typeface="Libre Franklin Medium"/>
                  <a:sym typeface="Libre Franklin Medium"/>
                </a:rPr>
                <a:t>Engagement</a:t>
              </a:r>
              <a:endParaRPr/>
            </a:p>
          </p:txBody>
        </p:sp>
      </p:grpSp>
      <p:sp>
        <p:nvSpPr>
          <p:cNvPr id="334" name="Google Shape;334;p10"/>
          <p:cNvSpPr/>
          <p:nvPr/>
        </p:nvSpPr>
        <p:spPr>
          <a:xfrm>
            <a:off x="13198975" y="2470772"/>
            <a:ext cx="2234990" cy="1981824"/>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35" name="Google Shape;335;p10"/>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Creating a catalyst for change</a:t>
            </a:r>
            <a:endParaRPr sz="3800"/>
          </a:p>
        </p:txBody>
      </p:sp>
      <p:sp>
        <p:nvSpPr>
          <p:cNvPr id="336" name="Google Shape;336;p10"/>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8</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1"/>
          <p:cNvSpPr txBox="1"/>
          <p:nvPr/>
        </p:nvSpPr>
        <p:spPr>
          <a:xfrm>
            <a:off x="12783563" y="5699681"/>
            <a:ext cx="3081000"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E" sz="12000" b="1" i="0" u="none" strike="noStrike" cap="none">
                <a:solidFill>
                  <a:srgbClr val="FFFFFF"/>
                </a:solidFill>
                <a:latin typeface="Arial"/>
                <a:ea typeface="Arial"/>
                <a:cs typeface="Arial"/>
                <a:sym typeface="Arial"/>
              </a:rPr>
              <a:t>84%</a:t>
            </a:r>
            <a:endParaRPr sz="2801" b="0" i="0" u="none" strike="noStrike" cap="none">
              <a:solidFill>
                <a:srgbClr val="000000"/>
              </a:solidFill>
              <a:latin typeface="Arial"/>
              <a:ea typeface="Arial"/>
              <a:cs typeface="Arial"/>
              <a:sym typeface="Arial"/>
            </a:endParaRPr>
          </a:p>
        </p:txBody>
      </p:sp>
      <p:sp>
        <p:nvSpPr>
          <p:cNvPr id="342" name="Google Shape;342;p11"/>
          <p:cNvSpPr/>
          <p:nvPr/>
        </p:nvSpPr>
        <p:spPr>
          <a:xfrm>
            <a:off x="10360097" y="7504562"/>
            <a:ext cx="7927800" cy="1292400"/>
          </a:xfrm>
          <a:prstGeom prst="rect">
            <a:avLst/>
          </a:prstGeom>
          <a:noFill/>
          <a:ln>
            <a:noFill/>
          </a:ln>
        </p:spPr>
        <p:txBody>
          <a:bodyPr spcFirstLastPara="1" wrap="square" lIns="182850" tIns="91400" rIns="182850" bIns="91400" anchor="t" anchorCtr="0">
            <a:noAutofit/>
          </a:bodyPr>
          <a:lstStyle/>
          <a:p>
            <a:pPr marL="0" marR="0" lvl="0" indent="0" algn="ctr" rtl="0">
              <a:lnSpc>
                <a:spcPct val="100000"/>
              </a:lnSpc>
              <a:spcBef>
                <a:spcPts val="0"/>
              </a:spcBef>
              <a:spcAft>
                <a:spcPts val="0"/>
              </a:spcAft>
              <a:buNone/>
            </a:pPr>
            <a:r>
              <a:rPr lang="en-IE" sz="3600" b="1" i="0" u="none" strike="noStrike" cap="none">
                <a:solidFill>
                  <a:srgbClr val="FFFFFF"/>
                </a:solidFill>
                <a:latin typeface="Arial"/>
                <a:ea typeface="Arial"/>
                <a:cs typeface="Arial"/>
                <a:sym typeface="Arial"/>
              </a:rPr>
              <a:t>Highlight a fact or statistic </a:t>
            </a:r>
            <a:br>
              <a:rPr lang="en-IE" sz="3600" b="1" i="0" u="none" strike="noStrike" cap="none">
                <a:solidFill>
                  <a:srgbClr val="FFFFFF"/>
                </a:solidFill>
                <a:latin typeface="Arial"/>
                <a:ea typeface="Arial"/>
                <a:cs typeface="Arial"/>
                <a:sym typeface="Arial"/>
              </a:rPr>
            </a:br>
            <a:r>
              <a:rPr lang="en-IE" sz="3600" b="1" i="0" u="none" strike="noStrike" cap="none">
                <a:solidFill>
                  <a:srgbClr val="FFFFFF"/>
                </a:solidFill>
                <a:latin typeface="Arial"/>
                <a:ea typeface="Arial"/>
                <a:cs typeface="Arial"/>
                <a:sym typeface="Arial"/>
              </a:rPr>
              <a:t>with a short statement</a:t>
            </a:r>
            <a:endParaRPr sz="3600" b="0" i="0" u="none" strike="noStrike" cap="none">
              <a:solidFill>
                <a:srgbClr val="FFFFFF"/>
              </a:solidFill>
              <a:latin typeface="Arial"/>
              <a:ea typeface="Arial"/>
              <a:cs typeface="Arial"/>
              <a:sym typeface="Arial"/>
            </a:endParaRPr>
          </a:p>
        </p:txBody>
      </p:sp>
      <p:sp>
        <p:nvSpPr>
          <p:cNvPr id="343" name="Google Shape;343;p11"/>
          <p:cNvSpPr txBox="1"/>
          <p:nvPr/>
        </p:nvSpPr>
        <p:spPr>
          <a:xfrm>
            <a:off x="1190225" y="3549575"/>
            <a:ext cx="7448700" cy="12189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140000"/>
              </a:lnSpc>
              <a:spcBef>
                <a:spcPts val="150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Create momentum &amp; inspire others.</a:t>
            </a:r>
            <a:endParaRPr sz="2800" b="1" i="0" u="none" strike="noStrike" cap="none">
              <a:solidFill>
                <a:srgbClr val="000000"/>
              </a:solidFill>
              <a:latin typeface="Arial"/>
              <a:ea typeface="Arial"/>
              <a:cs typeface="Arial"/>
              <a:sym typeface="Arial"/>
            </a:endParaRPr>
          </a:p>
          <a:p>
            <a:pPr marL="457200" marR="0" lvl="0" indent="-406400" algn="l" rtl="0">
              <a:lnSpc>
                <a:spcPct val="140000"/>
              </a:lnSpc>
              <a:spcBef>
                <a:spcPts val="0"/>
              </a:spcBef>
              <a:spcAft>
                <a:spcPts val="0"/>
              </a:spcAft>
              <a:buClr>
                <a:srgbClr val="000000"/>
              </a:buClr>
              <a:buSzPts val="2800"/>
              <a:buFont typeface="Arial"/>
              <a:buChar char="●"/>
            </a:pPr>
            <a:r>
              <a:rPr lang="en-IE" sz="2800" b="1" i="0" u="none" strike="noStrike" cap="none">
                <a:solidFill>
                  <a:srgbClr val="000000"/>
                </a:solidFill>
                <a:latin typeface="Arial"/>
                <a:ea typeface="Arial"/>
                <a:cs typeface="Arial"/>
                <a:sym typeface="Arial"/>
              </a:rPr>
              <a:t>Fail, learn and move forward again.</a:t>
            </a:r>
            <a:endParaRPr sz="2800" b="1" i="0" u="none" strike="noStrike" cap="none">
              <a:solidFill>
                <a:srgbClr val="000000"/>
              </a:solidFill>
              <a:latin typeface="Arial"/>
              <a:ea typeface="Arial"/>
              <a:cs typeface="Arial"/>
              <a:sym typeface="Arial"/>
            </a:endParaRPr>
          </a:p>
        </p:txBody>
      </p:sp>
      <p:grpSp>
        <p:nvGrpSpPr>
          <p:cNvPr id="344" name="Google Shape;344;p11"/>
          <p:cNvGrpSpPr/>
          <p:nvPr/>
        </p:nvGrpSpPr>
        <p:grpSpPr>
          <a:xfrm>
            <a:off x="10384415" y="1"/>
            <a:ext cx="7948838" cy="9850583"/>
            <a:chOff x="2897236" y="0"/>
            <a:chExt cx="2830168" cy="4759839"/>
          </a:xfrm>
        </p:grpSpPr>
        <p:sp>
          <p:nvSpPr>
            <p:cNvPr id="345" name="Google Shape;345;p11"/>
            <p:cNvSpPr/>
            <p:nvPr/>
          </p:nvSpPr>
          <p:spPr>
            <a:xfrm>
              <a:off x="2897236" y="0"/>
              <a:ext cx="2812851" cy="4759839"/>
            </a:xfrm>
            <a:prstGeom prst="roundRect">
              <a:avLst>
                <a:gd name="adj" fmla="val 10000"/>
              </a:avLst>
            </a:prstGeom>
            <a:solidFill>
              <a:schemeClr val="lt1"/>
            </a:solidFill>
            <a:ln w="76200" cap="flat" cmpd="sng">
              <a:solidFill>
                <a:srgbClr val="FA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46" name="Google Shape;346;p11"/>
            <p:cNvSpPr txBox="1"/>
            <p:nvPr/>
          </p:nvSpPr>
          <p:spPr>
            <a:xfrm>
              <a:off x="2914553" y="1947729"/>
              <a:ext cx="2812851" cy="1903935"/>
            </a:xfrm>
            <a:prstGeom prst="rect">
              <a:avLst/>
            </a:prstGeom>
            <a:noFill/>
            <a:ln>
              <a:noFill/>
            </a:ln>
          </p:spPr>
          <p:txBody>
            <a:bodyPr spcFirstLastPara="1" wrap="square" lIns="234675" tIns="234675" rIns="234675" bIns="234675" anchor="ctr" anchorCtr="0">
              <a:noAutofit/>
            </a:bodyPr>
            <a:lstStyle/>
            <a:p>
              <a:pPr marL="0" marR="0" lvl="0" indent="0" algn="ctr" rtl="0">
                <a:lnSpc>
                  <a:spcPct val="100000"/>
                </a:lnSpc>
                <a:spcBef>
                  <a:spcPts val="0"/>
                </a:spcBef>
                <a:spcAft>
                  <a:spcPts val="0"/>
                </a:spcAft>
                <a:buNone/>
              </a:pPr>
              <a:r>
                <a:rPr lang="en-IE" sz="6501" b="0" i="0" u="none" strike="noStrike" cap="none">
                  <a:solidFill>
                    <a:srgbClr val="1FA3BC"/>
                  </a:solidFill>
                  <a:latin typeface="Libre Franklin Medium"/>
                  <a:ea typeface="Libre Franklin Medium"/>
                  <a:cs typeface="Libre Franklin Medium"/>
                  <a:sym typeface="Libre Franklin Medium"/>
                </a:rPr>
                <a:t>Action</a:t>
              </a:r>
              <a:endParaRPr/>
            </a:p>
          </p:txBody>
        </p:sp>
      </p:grpSp>
      <p:sp>
        <p:nvSpPr>
          <p:cNvPr id="347" name="Google Shape;347;p11" descr="Clipboard Partially Checked with solid fill"/>
          <p:cNvSpPr/>
          <p:nvPr/>
        </p:nvSpPr>
        <p:spPr>
          <a:xfrm>
            <a:off x="13248867" y="2599044"/>
            <a:ext cx="2150259" cy="1901067"/>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48" name="Google Shape;348;p11"/>
          <p:cNvSpPr txBox="1">
            <a:spLocks noGrp="1"/>
          </p:cNvSpPr>
          <p:nvPr>
            <p:ph type="body" idx="1"/>
          </p:nvPr>
        </p:nvSpPr>
        <p:spPr>
          <a:xfrm>
            <a:off x="2160000" y="555012"/>
            <a:ext cx="8794800" cy="1627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4800"/>
              <a:buNone/>
            </a:pPr>
            <a:r>
              <a:rPr lang="en-IE" sz="3800"/>
              <a:t>Creating a catalyst for change</a:t>
            </a:r>
            <a:endParaRPr sz="3800"/>
          </a:p>
        </p:txBody>
      </p:sp>
      <p:sp>
        <p:nvSpPr>
          <p:cNvPr id="349" name="Google Shape;349;p11"/>
          <p:cNvSpPr txBox="1"/>
          <p:nvPr/>
        </p:nvSpPr>
        <p:spPr>
          <a:xfrm>
            <a:off x="17571525" y="9919199"/>
            <a:ext cx="548700" cy="367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00000000-1234-1234-1234-123412341234}" type="slidenum">
              <a:rPr lang="en-IE" sz="1901" b="1" i="0" u="none" strike="noStrike" cap="none">
                <a:solidFill>
                  <a:srgbClr val="FFFFFF"/>
                </a:solidFill>
                <a:latin typeface="Arial"/>
                <a:ea typeface="Arial"/>
                <a:cs typeface="Arial"/>
                <a:sym typeface="Arial"/>
              </a:rPr>
              <a:t>9</a:t>
            </a:fld>
            <a:endParaRPr sz="1901" b="1" i="0" u="none" strike="noStrike" cap="non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F3A9E8D51AC34D88BEBDC6697AB1BA" ma:contentTypeVersion="15" ma:contentTypeDescription="Create a new document." ma:contentTypeScope="" ma:versionID="daee46c5d739559f00b2e9ec427b1150">
  <xsd:schema xmlns:xsd="http://www.w3.org/2001/XMLSchema" xmlns:xs="http://www.w3.org/2001/XMLSchema" xmlns:p="http://schemas.microsoft.com/office/2006/metadata/properties" xmlns:ns2="563d7928-de39-40eb-aaef-3504eb7eef23" xmlns:ns3="a6522d93-ccde-437d-a793-b289ee708a2f" targetNamespace="http://schemas.microsoft.com/office/2006/metadata/properties" ma:root="true" ma:fieldsID="1889ccf00e1b2cfcc8339fd1afb14c8d" ns2:_="" ns3:_="">
    <xsd:import namespace="563d7928-de39-40eb-aaef-3504eb7eef23"/>
    <xsd:import namespace="a6522d93-ccde-437d-a793-b289ee708a2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d7928-de39-40eb-aaef-3504eb7ee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2090d37-0cf0-4191-99ae-e11c03e71b3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522d93-ccde-437d-a793-b289ee708a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58787e5-1a83-4099-8018-dcd51ec2f4c3}" ma:internalName="TaxCatchAll" ma:showField="CatchAllData" ma:web="a6522d93-ccde-437d-a793-b289ee708a2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994EE6-DF71-46CE-960E-D575EBCCC3D6}"/>
</file>

<file path=customXml/itemProps2.xml><?xml version="1.0" encoding="utf-8"?>
<ds:datastoreItem xmlns:ds="http://schemas.openxmlformats.org/officeDocument/2006/customXml" ds:itemID="{080025A8-4527-4E58-8977-AE3C43B286F6}"/>
</file>

<file path=docProps/app.xml><?xml version="1.0" encoding="utf-8"?>
<Properties xmlns="http://schemas.openxmlformats.org/officeDocument/2006/extended-properties" xmlns:vt="http://schemas.openxmlformats.org/officeDocument/2006/docPropsVTypes">
  <TotalTime>1</TotalTime>
  <Words>2894</Words>
  <Application>Microsoft Office PowerPoint</Application>
  <PresentationFormat>Custom</PresentationFormat>
  <Paragraphs>706</Paragraphs>
  <Slides>40</Slides>
  <Notes>40</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40</vt:i4>
      </vt:variant>
    </vt:vector>
  </HeadingPairs>
  <TitlesOfParts>
    <vt:vector size="49" baseType="lpstr">
      <vt:lpstr>Arial</vt:lpstr>
      <vt:lpstr>Calibri</vt:lpstr>
      <vt:lpstr>Georgia</vt:lpstr>
      <vt:lpstr>Libre Franklin Medium</vt:lpstr>
      <vt:lpstr>1_Office Theme</vt:lpstr>
      <vt:lpstr>2_Office Theme</vt:lpstr>
      <vt:lpstr>3_Office Theme</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 to the Urology Haematuria Pathway</vt:lpstr>
      <vt:lpstr>      Access to the LUTS Care Pathway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Emma B. Smyth</dc:creator>
  <cp:lastModifiedBy>Matthew Lynch (IE)</cp:lastModifiedBy>
  <cp:revision>2</cp:revision>
  <dcterms:modified xsi:type="dcterms:W3CDTF">2024-09-10T11:16:07Z</dcterms:modified>
</cp:coreProperties>
</file>